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4" r:id="rId3"/>
    <p:sldId id="286" r:id="rId4"/>
    <p:sldId id="287" r:id="rId5"/>
    <p:sldId id="289" r:id="rId6"/>
    <p:sldId id="290" r:id="rId7"/>
    <p:sldId id="291" r:id="rId8"/>
    <p:sldId id="267" r:id="rId9"/>
    <p:sldId id="280" r:id="rId10"/>
    <p:sldId id="270" r:id="rId11"/>
    <p:sldId id="272" r:id="rId12"/>
    <p:sldId id="273" r:id="rId13"/>
    <p:sldId id="281" r:id="rId14"/>
    <p:sldId id="257" r:id="rId15"/>
    <p:sldId id="265" r:id="rId16"/>
    <p:sldId id="266" r:id="rId17"/>
    <p:sldId id="268" r:id="rId18"/>
    <p:sldId id="282" r:id="rId19"/>
    <p:sldId id="260" r:id="rId20"/>
    <p:sldId id="264" r:id="rId21"/>
    <p:sldId id="258" r:id="rId22"/>
    <p:sldId id="283" r:id="rId23"/>
    <p:sldId id="284" r:id="rId24"/>
    <p:sldId id="261" r:id="rId25"/>
    <p:sldId id="29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4.xml.rels><?xml version="1.0" encoding="UTF-8" standalone="yes"?>
<Relationships xmlns="http://schemas.openxmlformats.org/package/2006/relationships"><Relationship Id="rId2" Type="http://schemas.openxmlformats.org/officeDocument/2006/relationships/hyperlink" Target="YouTube%20-%20Newton_s%20Law%20Of%20Inertia.fl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Applets%20Physics/ph14e/acceleration.htm" TargetMode="External"/><Relationship Id="rId2" Type="http://schemas.openxmlformats.org/officeDocument/2006/relationships/hyperlink" Target="http://www.ngsir.netfirms.com/englishhtm/Incline.htm" TargetMode="Externa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hyperlink" Target="High%20Speed%20and%20Infrared%20Camera%20Shots%20of%20Billiards%20-%20Metacafe%20-%20Strimoo.com.flv" TargetMode="External"/><Relationship Id="rId4" Type="http://schemas.openxmlformats.org/officeDocument/2006/relationships/image" Target="../media/image46.jpeg"/></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3.jpeg"/><Relationship Id="rId7" Type="http://schemas.openxmlformats.org/officeDocument/2006/relationships/image" Target="../media/image40.gif"/><Relationship Id="rId2" Type="http://schemas.openxmlformats.org/officeDocument/2006/relationships/hyperlink" Target="../../../../Applets%20Physics/ph14e/projectile.htm" TargetMode="External"/><Relationship Id="rId1" Type="http://schemas.openxmlformats.org/officeDocument/2006/relationships/slideLayout" Target="../slideLayouts/slideLayout2.xml"/><Relationship Id="rId6" Type="http://schemas.openxmlformats.org/officeDocument/2006/relationships/hyperlink" Target="http://www.ngsir.netfirms.com/englishhtm/ThrowABall.htm" TargetMode="External"/><Relationship Id="rId5" Type="http://schemas.openxmlformats.org/officeDocument/2006/relationships/image" Target="../media/image55.pn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Public_domain" TargetMode="External"/><Relationship Id="rId2" Type="http://schemas.openxmlformats.org/officeDocument/2006/relationships/hyperlink" Target="http://en.wikipedia.org/wiki/Camille_Flammarion" TargetMode="External"/><Relationship Id="rId1" Type="http://schemas.openxmlformats.org/officeDocument/2006/relationships/slideLayout" Target="../slideLayouts/slideLayout2.xml"/><Relationship Id="rId5" Type="http://schemas.openxmlformats.org/officeDocument/2006/relationships/hyperlink" Target="http://en.wikipedia.org/wiki/Special:BookSources/2747570177" TargetMode="External"/><Relationship Id="rId4" Type="http://schemas.openxmlformats.org/officeDocument/2006/relationships/hyperlink" Target="http://en.wikipedia.org/wiki/Encyclop%C3%A6dia_Britannica_Eleventh_Editio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hyperlink" Target="moon_feather.mpg"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dy rest.jpg"/>
          <p:cNvPicPr>
            <a:picLocks noChangeAspect="1"/>
          </p:cNvPicPr>
          <p:nvPr/>
        </p:nvPicPr>
        <p:blipFill>
          <a:blip r:embed="rId2" cstate="print"/>
          <a:stretch>
            <a:fillRect/>
          </a:stretch>
        </p:blipFill>
        <p:spPr>
          <a:xfrm>
            <a:off x="1" y="152400"/>
            <a:ext cx="7177506" cy="3733800"/>
          </a:xfrm>
          <a:prstGeom prst="rect">
            <a:avLst/>
          </a:prstGeom>
        </p:spPr>
      </p:pic>
      <p:sp>
        <p:nvSpPr>
          <p:cNvPr id="2" name="Title 1"/>
          <p:cNvSpPr>
            <a:spLocks noGrp="1"/>
          </p:cNvSpPr>
          <p:nvPr>
            <p:ph type="ctrTitle"/>
          </p:nvPr>
        </p:nvSpPr>
        <p:spPr>
          <a:xfrm>
            <a:off x="2971800" y="152400"/>
            <a:ext cx="4114800" cy="3886200"/>
          </a:xfrm>
          <a:ln w="28575" cmpd="sng">
            <a:noFill/>
            <a:round/>
          </a:ln>
        </p:spPr>
        <p:txBody>
          <a:bodyPr>
            <a:noAutofit/>
            <a:sp3d extrusionH="25400" contourW="8890">
              <a:bevelT w="38100" h="31750"/>
              <a:contourClr>
                <a:schemeClr val="accent2">
                  <a:shade val="75000"/>
                </a:schemeClr>
              </a:contourClr>
            </a:sp3d>
          </a:bodyPr>
          <a:lstStyle/>
          <a:p>
            <a:r>
              <a:rPr lang="tr-T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nch Script MT" pitchFamily="66" charset="0"/>
              </a:rPr>
              <a:t>F=mb</a:t>
            </a:r>
            <a:br>
              <a:rPr lang="tr-T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nch Script MT" pitchFamily="66" charset="0"/>
              </a:rPr>
            </a:br>
            <a:r>
              <a:rPr lang="tr-T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nch Script MT" pitchFamily="66" charset="0"/>
              </a:rPr>
              <a:t>F=mc</a:t>
            </a:r>
            <a:br>
              <a:rPr lang="tr-T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nch Script MT" pitchFamily="66" charset="0"/>
              </a:rPr>
            </a:br>
            <a:r>
              <a:rPr lang="tr-T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nch Script MT" pitchFamily="66" charset="0"/>
              </a:rPr>
              <a:t>......</a:t>
            </a:r>
            <a:br>
              <a:rPr lang="tr-T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nch Script MT" pitchFamily="66" charset="0"/>
              </a:rPr>
            </a:br>
            <a:r>
              <a:rPr lang="tr-T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nch Script MT" pitchFamily="66" charset="0"/>
              </a:rPr>
              <a:t>F=m?</a:t>
            </a:r>
            <a:endParaRPr lang="tr-T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French Script MT" pitchFamily="66" charset="0"/>
            </a:endParaRPr>
          </a:p>
        </p:txBody>
      </p:sp>
      <p:pic>
        <p:nvPicPr>
          <p:cNvPr id="6" name="Picture 5" descr="isaac.jpg"/>
          <p:cNvPicPr>
            <a:picLocks noChangeAspect="1"/>
          </p:cNvPicPr>
          <p:nvPr/>
        </p:nvPicPr>
        <p:blipFill>
          <a:blip r:embed="rId3" cstate="print"/>
          <a:stretch>
            <a:fillRect/>
          </a:stretch>
        </p:blipFill>
        <p:spPr>
          <a:xfrm>
            <a:off x="6629400" y="152400"/>
            <a:ext cx="2362200" cy="3244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extBox 6"/>
          <p:cNvSpPr txBox="1"/>
          <p:nvPr/>
        </p:nvSpPr>
        <p:spPr>
          <a:xfrm>
            <a:off x="3886200" y="5983069"/>
            <a:ext cx="2819400" cy="646331"/>
          </a:xfrm>
          <a:prstGeom prst="rect">
            <a:avLst/>
          </a:prstGeom>
          <a:noFill/>
        </p:spPr>
        <p:txBody>
          <a:bodyPr wrap="square" rtlCol="0">
            <a:spAutoFit/>
          </a:bodyPr>
          <a:lstStyle/>
          <a:p>
            <a:pPr algn="ctr"/>
            <a:r>
              <a:rPr lang="tr-TR" b="1" dirty="0" smtClean="0">
                <a:latin typeface="Times New Roman" pitchFamily="18" charset="0"/>
                <a:cs typeface="Times New Roman" pitchFamily="18" charset="0"/>
              </a:rPr>
              <a:t>Dr. Ozan ÜNSALAN</a:t>
            </a:r>
          </a:p>
          <a:p>
            <a:pPr algn="ctr"/>
            <a:r>
              <a:rPr lang="tr-TR" b="1" dirty="0" smtClean="0">
                <a:latin typeface="Times New Roman" pitchFamily="18" charset="0"/>
                <a:cs typeface="Times New Roman" pitchFamily="18" charset="0"/>
              </a:rPr>
              <a:t>Fizik Bölümü</a:t>
            </a:r>
          </a:p>
        </p:txBody>
      </p:sp>
      <p:pic>
        <p:nvPicPr>
          <p:cNvPr id="3075" name="Picture 3"/>
          <p:cNvPicPr>
            <a:picLocks noChangeAspect="1" noChangeArrowheads="1"/>
          </p:cNvPicPr>
          <p:nvPr/>
        </p:nvPicPr>
        <p:blipFill>
          <a:blip r:embed="rId4" cstate="print"/>
          <a:srcRect/>
          <a:stretch>
            <a:fillRect/>
          </a:stretch>
        </p:blipFill>
        <p:spPr bwMode="auto">
          <a:xfrm>
            <a:off x="152399" y="4267201"/>
            <a:ext cx="3938955" cy="2438400"/>
          </a:xfrm>
          <a:prstGeom prst="rect">
            <a:avLst/>
          </a:prstGeom>
          <a:noFill/>
          <a:ln w="9525">
            <a:noFill/>
            <a:miter lim="800000"/>
            <a:headEnd/>
            <a:tailEnd/>
          </a:ln>
        </p:spPr>
      </p:pic>
      <p:pic>
        <p:nvPicPr>
          <p:cNvPr id="11" name="Picture 10" descr="200px-Newtons_cradle_animation_book_2.gif"/>
          <p:cNvPicPr>
            <a:picLocks noChangeAspect="1"/>
          </p:cNvPicPr>
          <p:nvPr/>
        </p:nvPicPr>
        <p:blipFill>
          <a:blip r:embed="rId5" cstate="print"/>
          <a:stretch>
            <a:fillRect/>
          </a:stretch>
        </p:blipFill>
        <p:spPr>
          <a:xfrm>
            <a:off x="6553200" y="4876800"/>
            <a:ext cx="2413000" cy="1809750"/>
          </a:xfrm>
          <a:prstGeom prst="rect">
            <a:avLst/>
          </a:prstGeom>
        </p:spPr>
      </p:pic>
      <p:pic>
        <p:nvPicPr>
          <p:cNvPr id="9" name="Picture 8" descr="128px-Isaac_Newton_signature.svg.png"/>
          <p:cNvPicPr>
            <a:picLocks noChangeAspect="1"/>
          </p:cNvPicPr>
          <p:nvPr/>
        </p:nvPicPr>
        <p:blipFill>
          <a:blip r:embed="rId6" cstate="print"/>
          <a:stretch>
            <a:fillRect/>
          </a:stretch>
        </p:blipFill>
        <p:spPr>
          <a:xfrm>
            <a:off x="7315200" y="3581400"/>
            <a:ext cx="1600200" cy="5375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tr-TR" b="1" dirty="0" smtClean="0">
                <a:latin typeface="Times New Roman" pitchFamily="18" charset="0"/>
                <a:cs typeface="Times New Roman" pitchFamily="18" charset="0"/>
              </a:rPr>
              <a:t>Kuvvet türleri</a:t>
            </a:r>
            <a:endParaRPr lang="tr-TR"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3047999"/>
          </a:xfrm>
        </p:spPr>
        <p:txBody>
          <a:bodyPr>
            <a:noAutofit/>
          </a:bodyPr>
          <a:lstStyle/>
          <a:p>
            <a:r>
              <a:rPr lang="tr-TR" sz="1600" dirty="0" smtClean="0">
                <a:latin typeface="Times New Roman" pitchFamily="18" charset="0"/>
                <a:cs typeface="Times New Roman" pitchFamily="18" charset="0"/>
              </a:rPr>
              <a:t>Uygulanan kuvvet (F)</a:t>
            </a:r>
          </a:p>
          <a:p>
            <a:r>
              <a:rPr lang="tr-TR" sz="1600" dirty="0" smtClean="0">
                <a:latin typeface="Times New Roman" pitchFamily="18" charset="0"/>
                <a:cs typeface="Times New Roman" pitchFamily="18" charset="0"/>
              </a:rPr>
              <a:t>Yerçekimi kuvveti (Fg)</a:t>
            </a:r>
          </a:p>
          <a:p>
            <a:r>
              <a:rPr lang="tr-TR" sz="1600" dirty="0" smtClean="0">
                <a:latin typeface="Times New Roman" pitchFamily="18" charset="0"/>
                <a:cs typeface="Times New Roman" pitchFamily="18" charset="0"/>
              </a:rPr>
              <a:t>Normal kuvvet (N-Fn)</a:t>
            </a:r>
          </a:p>
          <a:p>
            <a:r>
              <a:rPr lang="tr-TR" sz="1600" dirty="0" smtClean="0">
                <a:latin typeface="Times New Roman" pitchFamily="18" charset="0"/>
                <a:cs typeface="Times New Roman" pitchFamily="18" charset="0"/>
              </a:rPr>
              <a:t>Sürtünme kuvveti (Fs)</a:t>
            </a:r>
          </a:p>
          <a:p>
            <a:r>
              <a:rPr lang="tr-TR" sz="1600" dirty="0" smtClean="0">
                <a:latin typeface="Times New Roman" pitchFamily="18" charset="0"/>
                <a:cs typeface="Times New Roman" pitchFamily="18" charset="0"/>
              </a:rPr>
              <a:t>Hava direnci kuvveti (Fh)</a:t>
            </a:r>
          </a:p>
          <a:p>
            <a:r>
              <a:rPr lang="tr-TR" sz="1600" dirty="0" smtClean="0">
                <a:latin typeface="Times New Roman" pitchFamily="18" charset="0"/>
                <a:cs typeface="Times New Roman" pitchFamily="18" charset="0"/>
              </a:rPr>
              <a:t>Gerilme kuvveti (T)</a:t>
            </a:r>
          </a:p>
          <a:p>
            <a:r>
              <a:rPr lang="tr-TR" sz="1600" dirty="0" smtClean="0">
                <a:latin typeface="Times New Roman" pitchFamily="18" charset="0"/>
                <a:cs typeface="Times New Roman" pitchFamily="18" charset="0"/>
              </a:rPr>
              <a:t>Yay kuvveti (Fy)</a:t>
            </a:r>
          </a:p>
          <a:p>
            <a:r>
              <a:rPr lang="tr-TR" sz="1600" dirty="0" smtClean="0">
                <a:latin typeface="Times New Roman" pitchFamily="18" charset="0"/>
                <a:cs typeface="Times New Roman" pitchFamily="18" charset="0"/>
              </a:rPr>
              <a:t>Elektrozayıf kuvvet (Fe)</a:t>
            </a:r>
          </a:p>
          <a:p>
            <a:r>
              <a:rPr lang="tr-TR" sz="1600" dirty="0" smtClean="0">
                <a:latin typeface="Times New Roman" pitchFamily="18" charset="0"/>
                <a:cs typeface="Times New Roman" pitchFamily="18" charset="0"/>
              </a:rPr>
              <a:t>Manyetik kuvvet (Fm)</a:t>
            </a:r>
          </a:p>
          <a:p>
            <a:r>
              <a:rPr lang="tr-TR" sz="1600" dirty="0" smtClean="0">
                <a:latin typeface="Times New Roman" pitchFamily="18" charset="0"/>
                <a:cs typeface="Times New Roman" pitchFamily="18" charset="0"/>
              </a:rPr>
              <a:t>Elektriksel kuvvet-Elektrostatik kuvvet (Fe-Coulomb Yasası)</a:t>
            </a:r>
          </a:p>
          <a:p>
            <a:r>
              <a:rPr lang="tr-TR" sz="1600" dirty="0" smtClean="0">
                <a:latin typeface="Times New Roman" pitchFamily="18" charset="0"/>
                <a:cs typeface="Times New Roman" pitchFamily="18" charset="0"/>
              </a:rPr>
              <a:t>........</a:t>
            </a:r>
          </a:p>
          <a:p>
            <a:r>
              <a:rPr lang="tr-TR" sz="1600" dirty="0" smtClean="0">
                <a:latin typeface="Times New Roman" pitchFamily="18" charset="0"/>
                <a:cs typeface="Times New Roman" pitchFamily="18" charset="0"/>
              </a:rPr>
              <a:t>........</a:t>
            </a:r>
            <a:endParaRPr lang="tr-TR" sz="1600" dirty="0">
              <a:latin typeface="Times New Roman" pitchFamily="18" charset="0"/>
              <a:cs typeface="Times New Roman" pitchFamily="18" charset="0"/>
            </a:endParaRPr>
          </a:p>
        </p:txBody>
      </p:sp>
      <p:pic>
        <p:nvPicPr>
          <p:cNvPr id="1028" name="Picture 4"/>
          <p:cNvPicPr>
            <a:picLocks noChangeAspect="1" noChangeArrowheads="1"/>
          </p:cNvPicPr>
          <p:nvPr/>
        </p:nvPicPr>
        <p:blipFill>
          <a:blip r:embed="rId2" cstate="print"/>
          <a:srcRect/>
          <a:stretch>
            <a:fillRect/>
          </a:stretch>
        </p:blipFill>
        <p:spPr bwMode="auto">
          <a:xfrm>
            <a:off x="3810000" y="5486400"/>
            <a:ext cx="2733675" cy="962025"/>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152400" y="5334000"/>
            <a:ext cx="3467100" cy="1285875"/>
          </a:xfrm>
          <a:prstGeom prst="rect">
            <a:avLst/>
          </a:prstGeom>
          <a:noFill/>
          <a:ln w="9525">
            <a:noFill/>
            <a:miter lim="800000"/>
            <a:headEnd/>
            <a:tailEnd/>
          </a:ln>
        </p:spPr>
      </p:pic>
      <p:sp>
        <p:nvSpPr>
          <p:cNvPr id="6" name="TextBox 5"/>
          <p:cNvSpPr txBox="1"/>
          <p:nvPr/>
        </p:nvSpPr>
        <p:spPr>
          <a:xfrm>
            <a:off x="6629400" y="5791200"/>
            <a:ext cx="21336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Lorentz Kuvveti</a:t>
            </a:r>
            <a:endParaRPr lang="tr-T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1828800"/>
          </a:xfrm>
        </p:spPr>
        <p:txBody>
          <a:bodyPr>
            <a:normAutofit/>
          </a:bodyPr>
          <a:lstStyle/>
          <a:p>
            <a:r>
              <a:rPr lang="tr-TR" sz="2800" dirty="0" smtClean="0">
                <a:latin typeface="Times New Roman" pitchFamily="18" charset="0"/>
                <a:cs typeface="Times New Roman" pitchFamily="18" charset="0"/>
              </a:rPr>
              <a:t>Evrendeki her cisim birbirini, </a:t>
            </a:r>
            <a:r>
              <a:rPr lang="tr-TR" sz="2800" b="1" dirty="0" smtClean="0">
                <a:latin typeface="Times New Roman" pitchFamily="18" charset="0"/>
                <a:cs typeface="Times New Roman" pitchFamily="18" charset="0"/>
              </a:rPr>
              <a:t>“kütleleriyle doğru orantılı”</a:t>
            </a:r>
            <a:r>
              <a:rPr lang="tr-TR" sz="2800" dirty="0" smtClean="0">
                <a:latin typeface="Times New Roman" pitchFamily="18" charset="0"/>
                <a:cs typeface="Times New Roman" pitchFamily="18" charset="0"/>
              </a:rPr>
              <a:t> ve </a:t>
            </a:r>
            <a:r>
              <a:rPr lang="tr-TR" sz="2800" b="1" dirty="0" smtClean="0">
                <a:latin typeface="Times New Roman" pitchFamily="18" charset="0"/>
                <a:cs typeface="Times New Roman" pitchFamily="18" charset="0"/>
              </a:rPr>
              <a:t>“aralarındaki uzaklıkla ters orantılı” </a:t>
            </a:r>
            <a:r>
              <a:rPr lang="tr-TR" sz="2800" dirty="0" smtClean="0">
                <a:latin typeface="Times New Roman" pitchFamily="18" charset="0"/>
                <a:cs typeface="Times New Roman" pitchFamily="18" charset="0"/>
              </a:rPr>
              <a:t>olan kuvvetle çeker.</a:t>
            </a:r>
            <a:endParaRPr lang="tr-TR" sz="2800" dirty="0">
              <a:latin typeface="Times New Roman" pitchFamily="18" charset="0"/>
              <a:cs typeface="Times New Roman" pitchFamily="18" charset="0"/>
            </a:endParaRPr>
          </a:p>
        </p:txBody>
      </p:sp>
      <p:sp>
        <p:nvSpPr>
          <p:cNvPr id="4" name="Title 1"/>
          <p:cNvSpPr>
            <a:spLocks noGrp="1"/>
          </p:cNvSpPr>
          <p:nvPr>
            <p:ph type="title"/>
          </p:nvPr>
        </p:nvSpPr>
        <p:spPr>
          <a:xfrm>
            <a:off x="457200" y="274638"/>
            <a:ext cx="8229600" cy="1143000"/>
          </a:xfrm>
          <a:solidFill>
            <a:schemeClr val="accent1"/>
          </a:solidFill>
        </p:spPr>
        <p:txBody>
          <a:bodyPr/>
          <a:lstStyle/>
          <a:p>
            <a:r>
              <a:rPr lang="tr-TR" b="1" dirty="0" smtClean="0">
                <a:latin typeface="Times New Roman" pitchFamily="18" charset="0"/>
                <a:cs typeface="Times New Roman" pitchFamily="18" charset="0"/>
              </a:rPr>
              <a:t>Yerçekimi Kuvveti</a:t>
            </a:r>
            <a:endParaRPr lang="tr-TR" b="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5572898" y="2514600"/>
            <a:ext cx="3342502" cy="2743200"/>
          </a:xfrm>
          <a:prstGeom prst="rect">
            <a:avLst/>
          </a:prstGeom>
          <a:noFill/>
          <a:ln w="9525">
            <a:noFill/>
            <a:miter lim="800000"/>
            <a:headEnd/>
            <a:tailEnd/>
          </a:ln>
        </p:spPr>
      </p:pic>
      <p:grpSp>
        <p:nvGrpSpPr>
          <p:cNvPr id="8" name="Group 7"/>
          <p:cNvGrpSpPr/>
          <p:nvPr/>
        </p:nvGrpSpPr>
        <p:grpSpPr>
          <a:xfrm>
            <a:off x="342899" y="2907268"/>
            <a:ext cx="3314701" cy="1893332"/>
            <a:chOff x="342899" y="3276600"/>
            <a:chExt cx="4727509" cy="2502932"/>
          </a:xfrm>
        </p:grpSpPr>
        <p:pic>
          <p:nvPicPr>
            <p:cNvPr id="2052" name="Picture 4"/>
            <p:cNvPicPr>
              <a:picLocks noChangeAspect="1" noChangeArrowheads="1"/>
            </p:cNvPicPr>
            <p:nvPr/>
          </p:nvPicPr>
          <p:blipFill>
            <a:blip r:embed="rId3" cstate="print"/>
            <a:srcRect/>
            <a:stretch>
              <a:fillRect/>
            </a:stretch>
          </p:blipFill>
          <p:spPr bwMode="auto">
            <a:xfrm>
              <a:off x="342899" y="3276600"/>
              <a:ext cx="4727509" cy="1524000"/>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09600" y="4724400"/>
              <a:ext cx="4038600" cy="563978"/>
            </a:xfrm>
            <a:prstGeom prst="rect">
              <a:avLst/>
            </a:prstGeom>
            <a:noFill/>
            <a:ln w="9525">
              <a:noFill/>
              <a:miter lim="800000"/>
              <a:headEnd/>
              <a:tailEnd/>
            </a:ln>
          </p:spPr>
        </p:pic>
        <p:sp>
          <p:nvSpPr>
            <p:cNvPr id="9" name="TextBox 8"/>
            <p:cNvSpPr txBox="1"/>
            <p:nvPr/>
          </p:nvSpPr>
          <p:spPr>
            <a:xfrm>
              <a:off x="1524000" y="5410200"/>
              <a:ext cx="25908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G: Evrensel çekim sabiti</a:t>
              </a:r>
              <a:endParaRPr lang="tr-TR" b="1" dirty="0">
                <a:latin typeface="Times New Roman" pitchFamily="18" charset="0"/>
                <a:cs typeface="Times New Roman" pitchFamily="18" charset="0"/>
              </a:endParaRPr>
            </a:p>
          </p:txBody>
        </p:sp>
      </p:grpSp>
      <p:pic>
        <p:nvPicPr>
          <p:cNvPr id="10" name="Picture 9" descr="9-Ball.jpg"/>
          <p:cNvPicPr>
            <a:picLocks noChangeAspect="1"/>
          </p:cNvPicPr>
          <p:nvPr/>
        </p:nvPicPr>
        <p:blipFill>
          <a:blip r:embed="rId5" cstate="print"/>
          <a:stretch>
            <a:fillRect/>
          </a:stretch>
        </p:blipFill>
        <p:spPr>
          <a:xfrm>
            <a:off x="8077200" y="5943600"/>
            <a:ext cx="704088" cy="704088"/>
          </a:xfrm>
          <a:prstGeom prst="rect">
            <a:avLst/>
          </a:prstGeom>
        </p:spPr>
      </p:pic>
      <p:pic>
        <p:nvPicPr>
          <p:cNvPr id="11" name="Picture 10" descr="gezegen1.jpg"/>
          <p:cNvPicPr>
            <a:picLocks noChangeAspect="1"/>
          </p:cNvPicPr>
          <p:nvPr/>
        </p:nvPicPr>
        <p:blipFill>
          <a:blip r:embed="rId6" cstate="print"/>
          <a:stretch>
            <a:fillRect/>
          </a:stretch>
        </p:blipFill>
        <p:spPr>
          <a:xfrm>
            <a:off x="76200" y="5131068"/>
            <a:ext cx="5334000" cy="1650732"/>
          </a:xfrm>
          <a:prstGeom prst="rect">
            <a:avLst/>
          </a:prstGeom>
        </p:spPr>
      </p:pic>
      <p:sp>
        <p:nvSpPr>
          <p:cNvPr id="12" name="Up-Down Arrow 11"/>
          <p:cNvSpPr/>
          <p:nvPr/>
        </p:nvSpPr>
        <p:spPr>
          <a:xfrm rot="5400000">
            <a:off x="6324600" y="4953000"/>
            <a:ext cx="838200" cy="26670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tr-TR" sz="4000" b="1" dirty="0" smtClean="0">
                <a:latin typeface="Times New Roman" pitchFamily="18" charset="0"/>
                <a:cs typeface="Times New Roman" pitchFamily="18" charset="0"/>
              </a:rPr>
              <a:t>Yerçekimi kuvvetinin ölçülmesi</a:t>
            </a:r>
            <a:endParaRPr lang="tr-TR" sz="4000" b="1" dirty="0">
              <a:latin typeface="Times New Roman" pitchFamily="18" charset="0"/>
              <a:cs typeface="Times New Roman" pitchFamily="18" charset="0"/>
            </a:endParaRPr>
          </a:p>
        </p:txBody>
      </p:sp>
      <p:sp>
        <p:nvSpPr>
          <p:cNvPr id="5" name="TextBox 4"/>
          <p:cNvSpPr txBox="1"/>
          <p:nvPr/>
        </p:nvSpPr>
        <p:spPr>
          <a:xfrm>
            <a:off x="609600" y="1600200"/>
            <a:ext cx="8077200" cy="2139047"/>
          </a:xfrm>
          <a:prstGeom prst="rect">
            <a:avLst/>
          </a:prstGeom>
          <a:noFill/>
        </p:spPr>
        <p:txBody>
          <a:bodyPr wrap="square" rtlCol="0">
            <a:spAutoFit/>
          </a:bodyPr>
          <a:lstStyle/>
          <a:p>
            <a:pPr algn="just"/>
            <a:r>
              <a:rPr lang="tr-TR" sz="1900" dirty="0" smtClean="0">
                <a:latin typeface="Times New Roman" pitchFamily="18" charset="0"/>
                <a:cs typeface="Times New Roman" pitchFamily="18" charset="0"/>
              </a:rPr>
              <a:t>1798’de Henry Cavendish (1731-1810)  G sabitini bir deneyle ölçmeyi başardı. m kütleli küreler M kütleli küreler tarafından çekilirken çok küçük bir açıyla dönüş yaptığını keşfetti ve bu açıyı ışığın yansıtılması yöntemiyle ölçtü. Deneyi farklı kütleler ve farklı uzaklıklar için tekrarladı.  (Kesikli çizgiler çubuğun başlangıç konumunu gösteriyor). G’nin hesaplanmasının yanısıra, kütleler arasındaki çekim kuvvetinin mM çarpımıyla doğru orantılı, uzaklığın karesi ile de ters orantılı olduğunu göstermiş oldu.</a:t>
            </a:r>
            <a:endParaRPr lang="tr-TR" sz="1900" dirty="0">
              <a:latin typeface="Times New Roman" pitchFamily="18" charset="0"/>
              <a:cs typeface="Times New Roman" pitchFamily="18" charset="0"/>
            </a:endParaRPr>
          </a:p>
        </p:txBody>
      </p:sp>
      <p:grpSp>
        <p:nvGrpSpPr>
          <p:cNvPr id="9" name="Group 8"/>
          <p:cNvGrpSpPr/>
          <p:nvPr/>
        </p:nvGrpSpPr>
        <p:grpSpPr>
          <a:xfrm>
            <a:off x="2895600" y="3795623"/>
            <a:ext cx="4648200" cy="2909977"/>
            <a:chOff x="2895600" y="3567023"/>
            <a:chExt cx="4648200" cy="2909977"/>
          </a:xfrm>
        </p:grpSpPr>
        <p:pic>
          <p:nvPicPr>
            <p:cNvPr id="5122" name="Picture 2"/>
            <p:cNvPicPr>
              <a:picLocks noChangeAspect="1" noChangeArrowheads="1"/>
            </p:cNvPicPr>
            <p:nvPr/>
          </p:nvPicPr>
          <p:blipFill>
            <a:blip r:embed="rId2" cstate="print"/>
            <a:srcRect/>
            <a:stretch>
              <a:fillRect/>
            </a:stretch>
          </p:blipFill>
          <p:spPr bwMode="auto">
            <a:xfrm>
              <a:off x="2895600" y="3567023"/>
              <a:ext cx="3657600" cy="2909977"/>
            </a:xfrm>
            <a:prstGeom prst="rect">
              <a:avLst/>
            </a:prstGeom>
            <a:noFill/>
            <a:ln w="9525">
              <a:noFill/>
              <a:miter lim="800000"/>
              <a:headEnd/>
              <a:tailEnd/>
            </a:ln>
          </p:spPr>
        </p:pic>
        <p:sp>
          <p:nvSpPr>
            <p:cNvPr id="7" name="TextBox 6"/>
            <p:cNvSpPr txBox="1"/>
            <p:nvPr/>
          </p:nvSpPr>
          <p:spPr>
            <a:xfrm>
              <a:off x="5715000" y="3886200"/>
              <a:ext cx="1828800" cy="430887"/>
            </a:xfrm>
            <a:prstGeom prst="rect">
              <a:avLst/>
            </a:prstGeom>
            <a:solidFill>
              <a:schemeClr val="accent1"/>
            </a:solidFill>
          </p:spPr>
          <p:txBody>
            <a:bodyPr wrap="square" rtlCol="0">
              <a:spAutoFit/>
            </a:bodyPr>
            <a:lstStyle/>
            <a:p>
              <a:pPr algn="ctr"/>
              <a:r>
                <a:rPr lang="tr-TR" sz="2200" b="1" dirty="0" smtClean="0">
                  <a:latin typeface="Times New Roman" pitchFamily="18" charset="0"/>
                  <a:cs typeface="Times New Roman" pitchFamily="18" charset="0"/>
                </a:rPr>
                <a:t>Işık kaynağı</a:t>
              </a:r>
              <a:endParaRPr lang="tr-TR" sz="2200" b="1" dirty="0">
                <a:latin typeface="Times New Roman" pitchFamily="18" charset="0"/>
                <a:cs typeface="Times New Roman" pitchFamily="18" charset="0"/>
              </a:endParaRPr>
            </a:p>
          </p:txBody>
        </p:sp>
        <p:sp>
          <p:nvSpPr>
            <p:cNvPr id="8" name="TextBox 7"/>
            <p:cNvSpPr txBox="1"/>
            <p:nvPr/>
          </p:nvSpPr>
          <p:spPr>
            <a:xfrm>
              <a:off x="3505200" y="3974068"/>
              <a:ext cx="838200" cy="369332"/>
            </a:xfrm>
            <a:prstGeom prst="rect">
              <a:avLst/>
            </a:prstGeom>
            <a:solidFill>
              <a:schemeClr val="accent1"/>
            </a:solidFill>
          </p:spPr>
          <p:txBody>
            <a:bodyPr wrap="square" rtlCol="0">
              <a:spAutoFit/>
            </a:bodyPr>
            <a:lstStyle/>
            <a:p>
              <a:pPr algn="ctr"/>
              <a:r>
                <a:rPr lang="tr-TR" b="1" dirty="0" smtClean="0">
                  <a:latin typeface="Times New Roman" pitchFamily="18" charset="0"/>
                  <a:cs typeface="Times New Roman" pitchFamily="18" charset="0"/>
                </a:rPr>
                <a:t>Ayna</a:t>
              </a:r>
              <a:endParaRPr lang="tr-TR" b="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362200"/>
          </a:xfrm>
        </p:spPr>
        <p:txBody>
          <a:bodyPr>
            <a:normAutofit fontScale="85000" lnSpcReduction="10000"/>
          </a:bodyPr>
          <a:lstStyle/>
          <a:p>
            <a:pPr algn="just">
              <a:lnSpc>
                <a:spcPct val="200000"/>
              </a:lnSpc>
            </a:pPr>
            <a:r>
              <a:rPr lang="tr-TR" sz="2800" b="1" dirty="0" smtClean="0">
                <a:latin typeface="Times New Roman" pitchFamily="18" charset="0"/>
                <a:cs typeface="Times New Roman" pitchFamily="18" charset="0"/>
              </a:rPr>
              <a:t>1. YASA (EYLEMSİZLİK)</a:t>
            </a:r>
          </a:p>
          <a:p>
            <a:pPr algn="just">
              <a:lnSpc>
                <a:spcPct val="200000"/>
              </a:lnSpc>
            </a:pPr>
            <a:r>
              <a:rPr lang="tr-TR" sz="2800" b="1" dirty="0" smtClean="0">
                <a:latin typeface="Times New Roman" pitchFamily="18" charset="0"/>
                <a:cs typeface="Times New Roman" pitchFamily="18" charset="0"/>
              </a:rPr>
              <a:t>2. YASA (KUVVET-İVME)</a:t>
            </a:r>
          </a:p>
          <a:p>
            <a:pPr algn="just">
              <a:lnSpc>
                <a:spcPct val="200000"/>
              </a:lnSpc>
            </a:pPr>
            <a:r>
              <a:rPr lang="tr-TR" sz="2800" b="1" dirty="0" smtClean="0">
                <a:latin typeface="Times New Roman" pitchFamily="18" charset="0"/>
                <a:cs typeface="Times New Roman" pitchFamily="18" charset="0"/>
              </a:rPr>
              <a:t>3. YASA (ETKİ-TEPKİ)</a:t>
            </a:r>
            <a:endParaRPr lang="tr-TR" sz="2800" b="1" dirty="0">
              <a:latin typeface="Times New Roman" pitchFamily="18" charset="0"/>
              <a:cs typeface="Times New Roman" pitchFamily="18" charset="0"/>
            </a:endParaRPr>
          </a:p>
        </p:txBody>
      </p:sp>
      <p:pic>
        <p:nvPicPr>
          <p:cNvPr id="4" name="Picture 3" descr="anipisa.gif"/>
          <p:cNvPicPr>
            <a:picLocks noChangeAspect="1"/>
          </p:cNvPicPr>
          <p:nvPr/>
        </p:nvPicPr>
        <p:blipFill>
          <a:blip r:embed="rId2" cstate="print"/>
          <a:stretch>
            <a:fillRect/>
          </a:stretch>
        </p:blipFill>
        <p:spPr>
          <a:xfrm>
            <a:off x="6629400" y="3088376"/>
            <a:ext cx="2266950" cy="3569600"/>
          </a:xfrm>
          <a:prstGeom prst="rect">
            <a:avLst/>
          </a:prstGeom>
        </p:spPr>
      </p:pic>
      <p:pic>
        <p:nvPicPr>
          <p:cNvPr id="5" name="Picture 4" descr="Balls.gif"/>
          <p:cNvPicPr>
            <a:picLocks noChangeAspect="1"/>
          </p:cNvPicPr>
          <p:nvPr/>
        </p:nvPicPr>
        <p:blipFill>
          <a:blip r:embed="rId3" cstate="print"/>
          <a:stretch>
            <a:fillRect/>
          </a:stretch>
        </p:blipFill>
        <p:spPr>
          <a:xfrm>
            <a:off x="228600" y="4953000"/>
            <a:ext cx="2260600" cy="1695450"/>
          </a:xfrm>
          <a:prstGeom prst="rect">
            <a:avLst/>
          </a:prstGeom>
        </p:spPr>
      </p:pic>
      <p:pic>
        <p:nvPicPr>
          <p:cNvPr id="6" name="Picture 5" descr="Cannon.gif"/>
          <p:cNvPicPr>
            <a:picLocks noChangeAspect="1"/>
          </p:cNvPicPr>
          <p:nvPr/>
        </p:nvPicPr>
        <p:blipFill>
          <a:blip r:embed="rId4" cstate="print"/>
          <a:stretch>
            <a:fillRect/>
          </a:stretch>
        </p:blipFill>
        <p:spPr>
          <a:xfrm>
            <a:off x="3492500" y="5029200"/>
            <a:ext cx="2070100" cy="1552575"/>
          </a:xfrm>
          <a:prstGeom prst="rect">
            <a:avLst/>
          </a:prstGeom>
        </p:spPr>
      </p:pic>
      <p:sp>
        <p:nvSpPr>
          <p:cNvPr id="8" name="Title 1"/>
          <p:cNvSpPr txBox="1">
            <a:spLocks/>
          </p:cNvSpPr>
          <p:nvPr/>
        </p:nvSpPr>
        <p:spPr>
          <a:xfrm>
            <a:off x="609600" y="427038"/>
            <a:ext cx="82296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NEWTON</a:t>
            </a:r>
            <a:r>
              <a:rPr kumimoji="0" lang="tr-TR" sz="4000" b="1" i="0" u="none" strike="noStrike" kern="1200" cap="none" spc="0" normalizeH="0" noProof="0" dirty="0" smtClean="0">
                <a:ln>
                  <a:noFill/>
                </a:ln>
                <a:solidFill>
                  <a:schemeClr val="tx1"/>
                </a:solidFill>
                <a:effectLst/>
                <a:uLnTx/>
                <a:uFillTx/>
                <a:latin typeface="Times New Roman" pitchFamily="18" charset="0"/>
                <a:ea typeface="+mj-ea"/>
                <a:cs typeface="Times New Roman" pitchFamily="18" charset="0"/>
              </a:rPr>
              <a:t> HAREKET YASALARI</a:t>
            </a:r>
            <a:endParaRPr kumimoji="0" lang="tr-TR" sz="4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467600" cy="1143000"/>
          </a:xfrm>
          <a:solidFill>
            <a:schemeClr val="accent1"/>
          </a:solidFill>
        </p:spPr>
        <p:txBody>
          <a:bodyPr>
            <a:normAutofit fontScale="90000"/>
          </a:bodyPr>
          <a:lstStyle/>
          <a:p>
            <a:r>
              <a:rPr lang="tr-TR" sz="4000" b="1" dirty="0" smtClean="0">
                <a:latin typeface="Times New Roman" pitchFamily="18" charset="0"/>
                <a:cs typeface="Times New Roman" pitchFamily="18" charset="0"/>
              </a:rPr>
              <a:t>1. YASA (EYLEMSİZLİK</a:t>
            </a:r>
            <a:r>
              <a:rPr lang="tr-TR" sz="4000" b="1" dirty="0" smtClean="0">
                <a:latin typeface="Times New Roman" pitchFamily="18" charset="0"/>
                <a:cs typeface="Times New Roman" pitchFamily="18" charset="0"/>
              </a:rPr>
              <a:t>)</a:t>
            </a:r>
            <a:br>
              <a:rPr lang="tr-TR" sz="4000" b="1" dirty="0" smtClean="0">
                <a:latin typeface="Times New Roman" pitchFamily="18" charset="0"/>
                <a:cs typeface="Times New Roman" pitchFamily="18" charset="0"/>
              </a:rPr>
            </a:br>
            <a:r>
              <a:rPr lang="tr-TR" sz="4000" b="1" dirty="0" smtClean="0">
                <a:latin typeface="Times New Roman" pitchFamily="18" charset="0"/>
                <a:cs typeface="Times New Roman" pitchFamily="18" charset="0"/>
              </a:rPr>
              <a:t>Emniyet kemeri yasası</a:t>
            </a:r>
            <a:r>
              <a:rPr lang="tr-TR" sz="4000" b="1" dirty="0" smtClean="0">
                <a:latin typeface="Times New Roman" pitchFamily="18" charset="0"/>
                <a:cs typeface="Times New Roman" pitchFamily="18" charset="0"/>
                <a:sym typeface="Wingdings" pitchFamily="2" charset="2"/>
              </a:rPr>
              <a:t></a:t>
            </a:r>
            <a:endParaRPr lang="tr-TR"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3047999"/>
          </a:xfrm>
        </p:spPr>
        <p:txBody>
          <a:bodyPr>
            <a:normAutofit fontScale="47500" lnSpcReduction="20000"/>
          </a:bodyPr>
          <a:lstStyle/>
          <a:p>
            <a:pPr algn="ctr">
              <a:buNone/>
            </a:pPr>
            <a:r>
              <a:rPr lang="tr-TR" sz="5500" b="1" u="sng" dirty="0" smtClean="0">
                <a:latin typeface="Times New Roman" pitchFamily="18" charset="0"/>
                <a:cs typeface="Times New Roman" pitchFamily="18" charset="0"/>
              </a:rPr>
              <a:t>“Duran durur, giden gider”</a:t>
            </a:r>
          </a:p>
          <a:p>
            <a:pPr algn="just">
              <a:buNone/>
            </a:pPr>
            <a:endParaRPr lang="tr-TR" dirty="0" smtClean="0">
              <a:latin typeface="Times New Roman" pitchFamily="18" charset="0"/>
              <a:cs typeface="Times New Roman" pitchFamily="18" charset="0"/>
            </a:endParaRPr>
          </a:p>
          <a:p>
            <a:pPr algn="just"/>
            <a:r>
              <a:rPr lang="tr-TR" sz="4200" dirty="0" smtClean="0">
                <a:latin typeface="Times New Roman" pitchFamily="18" charset="0"/>
                <a:cs typeface="Times New Roman" pitchFamily="18" charset="0"/>
              </a:rPr>
              <a:t>Eylemsizlik, bir nesnenin dış bir kuvvete verdiği yanıtın bir ölçüsüdür. (Basketbol topu, tenis topu)</a:t>
            </a:r>
          </a:p>
          <a:p>
            <a:pPr algn="just"/>
            <a:r>
              <a:rPr lang="tr-TR" sz="4200" dirty="0" smtClean="0">
                <a:latin typeface="Times New Roman" pitchFamily="18" charset="0"/>
                <a:cs typeface="Times New Roman" pitchFamily="18" charset="0"/>
              </a:rPr>
              <a:t>Basketbol topunun eylemsizliği, hızını değiştirmeye karşı daha dirençli olduğu için daha büyüktür.</a:t>
            </a:r>
          </a:p>
          <a:p>
            <a:pPr algn="just"/>
            <a:r>
              <a:rPr lang="tr-TR" sz="4200" dirty="0" smtClean="0">
                <a:latin typeface="Times New Roman" pitchFamily="18" charset="0"/>
                <a:cs typeface="Times New Roman" pitchFamily="18" charset="0"/>
              </a:rPr>
              <a:t>Üzerine herhangi bir dış kuvvet etki etmediği sürece tüm cisimler bulundukları durumlarını korumak ister.</a:t>
            </a:r>
          </a:p>
          <a:p>
            <a:pPr algn="just"/>
            <a:r>
              <a:rPr lang="tr-TR" sz="4200" dirty="0" smtClean="0">
                <a:latin typeface="Times New Roman" pitchFamily="18" charset="0"/>
                <a:cs typeface="Times New Roman" pitchFamily="18" charset="0"/>
              </a:rPr>
              <a:t>(Ek olarak, eylemsizlik kuvvetlerinin yönü, ivme vektörüne zıt yöndedir.)</a:t>
            </a:r>
          </a:p>
        </p:txBody>
      </p:sp>
      <p:grpSp>
        <p:nvGrpSpPr>
          <p:cNvPr id="28" name="Group 27"/>
          <p:cNvGrpSpPr/>
          <p:nvPr/>
        </p:nvGrpSpPr>
        <p:grpSpPr>
          <a:xfrm>
            <a:off x="762000" y="4255532"/>
            <a:ext cx="6400800" cy="2514600"/>
            <a:chOff x="914400" y="4255532"/>
            <a:chExt cx="6400800" cy="2514600"/>
          </a:xfrm>
        </p:grpSpPr>
        <p:sp>
          <p:nvSpPr>
            <p:cNvPr id="23" name="TextBox 22"/>
            <p:cNvSpPr txBox="1"/>
            <p:nvPr/>
          </p:nvSpPr>
          <p:spPr>
            <a:xfrm>
              <a:off x="4038601" y="6400800"/>
              <a:ext cx="6858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ivme</a:t>
              </a:r>
              <a:endParaRPr lang="tr-TR" b="1" dirty="0">
                <a:latin typeface="Times New Roman" pitchFamily="18" charset="0"/>
                <a:cs typeface="Times New Roman" pitchFamily="18" charset="0"/>
              </a:endParaRPr>
            </a:p>
          </p:txBody>
        </p:sp>
        <p:grpSp>
          <p:nvGrpSpPr>
            <p:cNvPr id="27" name="Group 26"/>
            <p:cNvGrpSpPr/>
            <p:nvPr/>
          </p:nvGrpSpPr>
          <p:grpSpPr>
            <a:xfrm>
              <a:off x="914400" y="4255532"/>
              <a:ext cx="6400800" cy="2221468"/>
              <a:chOff x="914400" y="4267200"/>
              <a:chExt cx="6400800" cy="2221468"/>
            </a:xfrm>
          </p:grpSpPr>
          <p:sp>
            <p:nvSpPr>
              <p:cNvPr id="4" name="Cube 3"/>
              <p:cNvSpPr/>
              <p:nvPr/>
            </p:nvSpPr>
            <p:spPr>
              <a:xfrm>
                <a:off x="914400" y="4267200"/>
                <a:ext cx="609600" cy="533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Right Arrow 4"/>
              <p:cNvSpPr/>
              <p:nvPr/>
            </p:nvSpPr>
            <p:spPr>
              <a:xfrm>
                <a:off x="1447800" y="43434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TextBox 5"/>
              <p:cNvSpPr txBox="1"/>
              <p:nvPr/>
            </p:nvSpPr>
            <p:spPr>
              <a:xfrm>
                <a:off x="2133600" y="4343400"/>
                <a:ext cx="12954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V=30 m/sn</a:t>
                </a:r>
                <a:endParaRPr lang="tr-TR" b="1" dirty="0">
                  <a:latin typeface="Times New Roman" pitchFamily="18" charset="0"/>
                  <a:cs typeface="Times New Roman" pitchFamily="18" charset="0"/>
                </a:endParaRPr>
              </a:p>
            </p:txBody>
          </p:sp>
          <p:sp>
            <p:nvSpPr>
              <p:cNvPr id="7" name="Cube 6"/>
              <p:cNvSpPr/>
              <p:nvPr/>
            </p:nvSpPr>
            <p:spPr>
              <a:xfrm>
                <a:off x="3505200" y="4267200"/>
                <a:ext cx="609600" cy="533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ight Arrow 7"/>
              <p:cNvSpPr/>
              <p:nvPr/>
            </p:nvSpPr>
            <p:spPr>
              <a:xfrm>
                <a:off x="4038600" y="4343400"/>
                <a:ext cx="1524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TextBox 8"/>
              <p:cNvSpPr txBox="1"/>
              <p:nvPr/>
            </p:nvSpPr>
            <p:spPr>
              <a:xfrm>
                <a:off x="5638800" y="4343400"/>
                <a:ext cx="12954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V=60 m/sn</a:t>
                </a:r>
                <a:endParaRPr lang="tr-TR" b="1" dirty="0">
                  <a:latin typeface="Times New Roman" pitchFamily="18" charset="0"/>
                  <a:cs typeface="Times New Roman" pitchFamily="18" charset="0"/>
                </a:endParaRPr>
              </a:p>
            </p:txBody>
          </p:sp>
          <p:sp>
            <p:nvSpPr>
              <p:cNvPr id="10" name="Right Arrow 9"/>
              <p:cNvSpPr/>
              <p:nvPr/>
            </p:nvSpPr>
            <p:spPr>
              <a:xfrm>
                <a:off x="3733800" y="4888468"/>
                <a:ext cx="15240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TextBox 10"/>
              <p:cNvSpPr txBox="1"/>
              <p:nvPr/>
            </p:nvSpPr>
            <p:spPr>
              <a:xfrm>
                <a:off x="4038600" y="5117068"/>
                <a:ext cx="6858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ivme</a:t>
                </a:r>
                <a:endParaRPr lang="tr-TR" b="1" dirty="0">
                  <a:latin typeface="Times New Roman" pitchFamily="18" charset="0"/>
                  <a:cs typeface="Times New Roman" pitchFamily="18" charset="0"/>
                </a:endParaRPr>
              </a:p>
            </p:txBody>
          </p:sp>
          <p:sp>
            <p:nvSpPr>
              <p:cNvPr id="12" name="Left Arrow 11"/>
              <p:cNvSpPr/>
              <p:nvPr/>
            </p:nvSpPr>
            <p:spPr>
              <a:xfrm>
                <a:off x="2514600" y="4888468"/>
                <a:ext cx="1143000" cy="228600"/>
              </a:xfrm>
              <a:prstGeom prst="leftArrow">
                <a:avLst/>
              </a:prstGeom>
              <a:solidFill>
                <a:srgbClr val="00B050"/>
              </a:solidFill>
              <a:ln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TextBox 12"/>
              <p:cNvSpPr txBox="1"/>
              <p:nvPr/>
            </p:nvSpPr>
            <p:spPr>
              <a:xfrm>
                <a:off x="2819400" y="5117068"/>
                <a:ext cx="6096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Fey</a:t>
                </a:r>
                <a:endParaRPr lang="tr-TR" b="1" dirty="0">
                  <a:latin typeface="Times New Roman" pitchFamily="18" charset="0"/>
                  <a:cs typeface="Times New Roman" pitchFamily="18" charset="0"/>
                </a:endParaRPr>
              </a:p>
            </p:txBody>
          </p:sp>
          <p:sp>
            <p:nvSpPr>
              <p:cNvPr id="16" name="Cube 15"/>
              <p:cNvSpPr/>
              <p:nvPr/>
            </p:nvSpPr>
            <p:spPr>
              <a:xfrm>
                <a:off x="4800600" y="5562600"/>
                <a:ext cx="609600" cy="533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Right Arrow 16"/>
              <p:cNvSpPr/>
              <p:nvPr/>
            </p:nvSpPr>
            <p:spPr>
              <a:xfrm>
                <a:off x="5334000" y="5638800"/>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8" name="TextBox 17"/>
              <p:cNvSpPr txBox="1"/>
              <p:nvPr/>
            </p:nvSpPr>
            <p:spPr>
              <a:xfrm>
                <a:off x="6019800" y="5638800"/>
                <a:ext cx="12954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V=30 m/sn</a:t>
                </a:r>
                <a:endParaRPr lang="tr-TR" b="1" dirty="0">
                  <a:latin typeface="Times New Roman" pitchFamily="18" charset="0"/>
                  <a:cs typeface="Times New Roman" pitchFamily="18" charset="0"/>
                </a:endParaRPr>
              </a:p>
            </p:txBody>
          </p:sp>
          <p:sp>
            <p:nvSpPr>
              <p:cNvPr id="19" name="Cube 18"/>
              <p:cNvSpPr/>
              <p:nvPr/>
            </p:nvSpPr>
            <p:spPr>
              <a:xfrm>
                <a:off x="914400" y="5562600"/>
                <a:ext cx="609600" cy="533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0" name="Right Arrow 19"/>
              <p:cNvSpPr/>
              <p:nvPr/>
            </p:nvSpPr>
            <p:spPr>
              <a:xfrm>
                <a:off x="1447800" y="5638800"/>
                <a:ext cx="1524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TextBox 20"/>
              <p:cNvSpPr txBox="1"/>
              <p:nvPr/>
            </p:nvSpPr>
            <p:spPr>
              <a:xfrm>
                <a:off x="3048000" y="5638800"/>
                <a:ext cx="12954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V=60 m/sn</a:t>
                </a:r>
                <a:endParaRPr lang="tr-TR" b="1" dirty="0">
                  <a:latin typeface="Times New Roman" pitchFamily="18" charset="0"/>
                  <a:cs typeface="Times New Roman" pitchFamily="18" charset="0"/>
                </a:endParaRPr>
              </a:p>
            </p:txBody>
          </p:sp>
          <p:sp>
            <p:nvSpPr>
              <p:cNvPr id="22" name="Right Arrow 21"/>
              <p:cNvSpPr/>
              <p:nvPr/>
            </p:nvSpPr>
            <p:spPr>
              <a:xfrm rot="10800000">
                <a:off x="3505201" y="6260068"/>
                <a:ext cx="15240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Left Arrow 23"/>
              <p:cNvSpPr/>
              <p:nvPr/>
            </p:nvSpPr>
            <p:spPr>
              <a:xfrm rot="10800000">
                <a:off x="5181601" y="6248400"/>
                <a:ext cx="1143000" cy="228600"/>
              </a:xfrm>
              <a:prstGeom prst="leftArrow">
                <a:avLst/>
              </a:prstGeom>
              <a:solidFill>
                <a:srgbClr val="00B050"/>
              </a:solidFill>
              <a:ln cmpd="sng">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25" name="TextBox 24"/>
            <p:cNvSpPr txBox="1"/>
            <p:nvPr/>
          </p:nvSpPr>
          <p:spPr>
            <a:xfrm>
              <a:off x="5334001" y="6400800"/>
              <a:ext cx="609600" cy="369332"/>
            </a:xfrm>
            <a:prstGeom prst="rect">
              <a:avLst/>
            </a:prstGeom>
            <a:noFill/>
          </p:spPr>
          <p:txBody>
            <a:bodyPr wrap="square" rtlCol="0">
              <a:spAutoFit/>
            </a:bodyPr>
            <a:lstStyle/>
            <a:p>
              <a:r>
                <a:rPr lang="tr-TR" b="1" dirty="0" smtClean="0">
                  <a:latin typeface="Times New Roman" pitchFamily="18" charset="0"/>
                  <a:cs typeface="Times New Roman" pitchFamily="18" charset="0"/>
                </a:rPr>
                <a:t>Fey</a:t>
              </a:r>
              <a:endParaRPr lang="tr-TR" b="1" dirty="0">
                <a:latin typeface="Times New Roman" pitchFamily="18" charset="0"/>
                <a:cs typeface="Times New Roman" pitchFamily="18" charset="0"/>
              </a:endParaRPr>
            </a:p>
          </p:txBody>
        </p:sp>
      </p:grpSp>
      <p:sp>
        <p:nvSpPr>
          <p:cNvPr id="26" name="TextBox 25"/>
          <p:cNvSpPr txBox="1"/>
          <p:nvPr/>
        </p:nvSpPr>
        <p:spPr>
          <a:xfrm>
            <a:off x="7391400" y="5791200"/>
            <a:ext cx="1371600" cy="523220"/>
          </a:xfrm>
          <a:prstGeom prst="rect">
            <a:avLst/>
          </a:prstGeom>
          <a:noFill/>
        </p:spPr>
        <p:txBody>
          <a:bodyPr wrap="square" rtlCol="0">
            <a:spAutoFit/>
          </a:bodyPr>
          <a:lstStyle/>
          <a:p>
            <a:r>
              <a:rPr lang="tr-TR" sz="1400" dirty="0" smtClean="0">
                <a:hlinkClick r:id="rId2" action="ppaction://hlinkfile"/>
              </a:rPr>
              <a:t>N</a:t>
            </a:r>
            <a:r>
              <a:rPr lang="en-US" sz="1400" dirty="0" err="1" smtClean="0">
                <a:hlinkClick r:id="rId2" action="ppaction://hlinkfile"/>
              </a:rPr>
              <a:t>ewton_s</a:t>
            </a:r>
            <a:r>
              <a:rPr lang="en-US" sz="1400" dirty="0" smtClean="0">
                <a:hlinkClick r:id="rId2" action="ppaction://hlinkfile"/>
              </a:rPr>
              <a:t> Law Of Inertia.flv</a:t>
            </a:r>
            <a:endParaRPr lang="tr-T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a:solidFill>
            <a:schemeClr val="accent1"/>
          </a:solidFill>
        </p:spPr>
        <p:txBody>
          <a:bodyPr>
            <a:normAutofit/>
          </a:bodyPr>
          <a:lstStyle/>
          <a:p>
            <a:r>
              <a:rPr lang="tr-TR" sz="4000" b="1" dirty="0" smtClean="0">
                <a:latin typeface="Times New Roman" pitchFamily="18" charset="0"/>
                <a:cs typeface="Times New Roman" pitchFamily="18" charset="0"/>
              </a:rPr>
              <a:t>2. YASA (</a:t>
            </a:r>
            <a:r>
              <a:rPr lang="tr-TR" sz="4000" b="1" dirty="0" smtClean="0">
                <a:latin typeface="Times New Roman" pitchFamily="18" charset="0"/>
                <a:cs typeface="Times New Roman" pitchFamily="18" charset="0"/>
              </a:rPr>
              <a:t>KUVVET-İVME-KÜTLE)</a:t>
            </a:r>
            <a:endParaRPr lang="tr-TR"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1142999"/>
          </a:xfrm>
        </p:spPr>
        <p:txBody>
          <a:bodyPr>
            <a:normAutofit fontScale="62500" lnSpcReduction="20000"/>
          </a:bodyPr>
          <a:lstStyle/>
          <a:p>
            <a:pPr algn="just"/>
            <a:r>
              <a:rPr lang="tr-TR" dirty="0" smtClean="0">
                <a:latin typeface="Times New Roman" pitchFamily="18" charset="0"/>
                <a:cs typeface="Times New Roman" pitchFamily="18" charset="0"/>
              </a:rPr>
              <a:t>Bir cismin ivmesi, üzerine etkiyen kuvvetle doğru orantılı, kütleyle ters orantılıdır.</a:t>
            </a:r>
          </a:p>
          <a:p>
            <a:pPr algn="just"/>
            <a:r>
              <a:rPr lang="tr-TR" dirty="0" smtClean="0">
                <a:latin typeface="Times New Roman" pitchFamily="18" charset="0"/>
                <a:cs typeface="Times New Roman" pitchFamily="18" charset="0"/>
              </a:rPr>
              <a:t>Cismin çizgisel momentumunun zamana göre değişim miktarı kuvveti verir</a:t>
            </a:r>
          </a:p>
          <a:p>
            <a:pPr algn="ctr">
              <a:buNone/>
            </a:pPr>
            <a:endParaRPr lang="tr-TR" sz="1000" dirty="0" smtClean="0">
              <a:latin typeface="Times New Roman" pitchFamily="18" charset="0"/>
              <a:cs typeface="Times New Roman" pitchFamily="18" charset="0"/>
            </a:endParaRPr>
          </a:p>
          <a:p>
            <a:pPr algn="ctr">
              <a:buNone/>
            </a:pPr>
            <a:endParaRPr lang="tr-TR" sz="1000" dirty="0" smtClean="0">
              <a:latin typeface="Times New Roman" pitchFamily="18" charset="0"/>
              <a:cs typeface="Times New Roman" pitchFamily="18" charset="0"/>
            </a:endParaRPr>
          </a:p>
          <a:p>
            <a:pPr algn="ctr">
              <a:buNone/>
            </a:pPr>
            <a:endParaRPr lang="tr-TR" sz="1000" dirty="0" smtClean="0">
              <a:latin typeface="Times New Roman" pitchFamily="18" charset="0"/>
              <a:cs typeface="Times New Roman" pitchFamily="18" charset="0"/>
            </a:endParaRPr>
          </a:p>
        </p:txBody>
      </p:sp>
      <p:sp>
        <p:nvSpPr>
          <p:cNvPr id="5" name="TextBox 4"/>
          <p:cNvSpPr txBox="1"/>
          <p:nvPr/>
        </p:nvSpPr>
        <p:spPr>
          <a:xfrm>
            <a:off x="6553200" y="6324600"/>
            <a:ext cx="2514600" cy="215444"/>
          </a:xfrm>
          <a:prstGeom prst="rect">
            <a:avLst/>
          </a:prstGeom>
          <a:noFill/>
        </p:spPr>
        <p:txBody>
          <a:bodyPr wrap="square" rtlCol="0">
            <a:spAutoFit/>
          </a:bodyPr>
          <a:lstStyle/>
          <a:p>
            <a:r>
              <a:rPr lang="tr-TR" sz="800" dirty="0" smtClean="0">
                <a:hlinkClick r:id="rId2"/>
              </a:rPr>
              <a:t>http://www.ngsir.netfirms.com/englishhtm/Incline.htm</a:t>
            </a:r>
            <a:endParaRPr lang="tr-TR" sz="800" dirty="0"/>
          </a:p>
        </p:txBody>
      </p:sp>
      <p:sp>
        <p:nvSpPr>
          <p:cNvPr id="6" name="TextBox 5"/>
          <p:cNvSpPr txBox="1"/>
          <p:nvPr/>
        </p:nvSpPr>
        <p:spPr>
          <a:xfrm>
            <a:off x="6705600" y="6477000"/>
            <a:ext cx="2514600" cy="215444"/>
          </a:xfrm>
          <a:prstGeom prst="rect">
            <a:avLst/>
          </a:prstGeom>
          <a:noFill/>
        </p:spPr>
        <p:txBody>
          <a:bodyPr wrap="square" rtlCol="0">
            <a:spAutoFit/>
          </a:bodyPr>
          <a:lstStyle/>
          <a:p>
            <a:r>
              <a:rPr lang="tr-TR" sz="800" dirty="0" smtClean="0">
                <a:hlinkClick r:id="rId3" action="ppaction://hlinkfile"/>
              </a:rPr>
              <a:t>..\..\..\..\Applets Physics\ph14e\acceleration.htm</a:t>
            </a:r>
            <a:endParaRPr lang="tr-TR" sz="800" dirty="0" smtClean="0"/>
          </a:p>
        </p:txBody>
      </p:sp>
      <p:sp>
        <p:nvSpPr>
          <p:cNvPr id="7" name="TextBox 6"/>
          <p:cNvSpPr txBox="1"/>
          <p:nvPr/>
        </p:nvSpPr>
        <p:spPr>
          <a:xfrm>
            <a:off x="3505200" y="2895600"/>
            <a:ext cx="2438400" cy="1200329"/>
          </a:xfrm>
          <a:prstGeom prst="rect">
            <a:avLst/>
          </a:prstGeom>
          <a:solidFill>
            <a:schemeClr val="accent1"/>
          </a:solidFill>
          <a:scene3d>
            <a:camera prst="orthographicFront"/>
            <a:lightRig rig="twoPt" dir="t"/>
          </a:scene3d>
          <a:sp3d prstMaterial="plastic">
            <a:bevelB prst="relaxedInset"/>
          </a:sp3d>
        </p:spPr>
        <p:txBody>
          <a:bodyPr wrap="square" rtlCol="0">
            <a:spAutoFit/>
          </a:bodyPr>
          <a:lstStyle/>
          <a:p>
            <a:r>
              <a:rPr lang="tr-TR" sz="7200" dirty="0" smtClean="0">
                <a:latin typeface="Times New Roman" pitchFamily="18" charset="0"/>
                <a:cs typeface="Times New Roman" pitchFamily="18" charset="0"/>
              </a:rPr>
              <a:t>F=ma</a:t>
            </a:r>
          </a:p>
        </p:txBody>
      </p:sp>
      <p:pic>
        <p:nvPicPr>
          <p:cNvPr id="3074" name="Picture 2"/>
          <p:cNvPicPr>
            <a:picLocks noChangeAspect="1" noChangeArrowheads="1"/>
          </p:cNvPicPr>
          <p:nvPr/>
        </p:nvPicPr>
        <p:blipFill>
          <a:blip r:embed="rId4" cstate="print"/>
          <a:srcRect/>
          <a:stretch>
            <a:fillRect/>
          </a:stretch>
        </p:blipFill>
        <p:spPr bwMode="auto">
          <a:xfrm>
            <a:off x="304801" y="4372414"/>
            <a:ext cx="1447799" cy="2180785"/>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1905000" y="4724400"/>
            <a:ext cx="2235200" cy="182880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4343400" y="4724400"/>
            <a:ext cx="2181225" cy="17846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229600" cy="1143000"/>
          </a:xfrm>
          <a:solidFill>
            <a:schemeClr val="accent1"/>
          </a:solidFill>
        </p:spPr>
        <p:txBody>
          <a:bodyPr>
            <a:normAutofit/>
          </a:bodyPr>
          <a:lstStyle/>
          <a:p>
            <a:r>
              <a:rPr lang="tr-TR" sz="4000" b="1" dirty="0" smtClean="0">
                <a:latin typeface="Times New Roman" pitchFamily="18" charset="0"/>
                <a:cs typeface="Times New Roman" pitchFamily="18" charset="0"/>
              </a:rPr>
              <a:t>3. YASA (ETKİ-TEPKİ)</a:t>
            </a:r>
            <a:endParaRPr lang="tr-TR"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1"/>
            <a:ext cx="8229600" cy="1600200"/>
          </a:xfrm>
        </p:spPr>
        <p:txBody>
          <a:bodyPr>
            <a:normAutofit/>
          </a:bodyPr>
          <a:lstStyle/>
          <a:p>
            <a:pPr algn="ctr"/>
            <a:r>
              <a:rPr lang="tr-TR" sz="2800" dirty="0" smtClean="0">
                <a:latin typeface="Times New Roman" pitchFamily="18" charset="0"/>
                <a:cs typeface="Times New Roman" pitchFamily="18" charset="0"/>
              </a:rPr>
              <a:t>Her bir etkiye karşılık bir tepki kuvveti vardır. İki </a:t>
            </a:r>
            <a:r>
              <a:rPr lang="tr-TR" sz="2800" dirty="0" smtClean="0">
                <a:latin typeface="Times New Roman" pitchFamily="18" charset="0"/>
                <a:cs typeface="Times New Roman" pitchFamily="18" charset="0"/>
              </a:rPr>
              <a:t>cisim etkileşiyorsa, birbirlerine </a:t>
            </a:r>
            <a:r>
              <a:rPr lang="tr-TR" sz="2800" dirty="0" smtClean="0">
                <a:latin typeface="Times New Roman" pitchFamily="18" charset="0"/>
                <a:cs typeface="Times New Roman" pitchFamily="18" charset="0"/>
              </a:rPr>
              <a:t>zıt yönlerde ve eşit büyüklükte kuvvet uygularlar.</a:t>
            </a:r>
            <a:endParaRPr lang="tr-TR" sz="2800" dirty="0" smtClean="0">
              <a:latin typeface="Times New Roman" pitchFamily="18" charset="0"/>
              <a:cs typeface="Times New Roman" pitchFamily="18" charset="0"/>
            </a:endParaRPr>
          </a:p>
        </p:txBody>
      </p:sp>
      <p:grpSp>
        <p:nvGrpSpPr>
          <p:cNvPr id="7" name="Group 6"/>
          <p:cNvGrpSpPr/>
          <p:nvPr/>
        </p:nvGrpSpPr>
        <p:grpSpPr>
          <a:xfrm>
            <a:off x="76200" y="3733800"/>
            <a:ext cx="3886200" cy="2971800"/>
            <a:chOff x="3124200" y="3124200"/>
            <a:chExt cx="3200400" cy="3265170"/>
          </a:xfrm>
        </p:grpSpPr>
        <p:pic>
          <p:nvPicPr>
            <p:cNvPr id="6" name="Picture 5" descr="ActionReactionForce.jpg"/>
            <p:cNvPicPr>
              <a:picLocks noChangeAspect="1"/>
            </p:cNvPicPr>
            <p:nvPr/>
          </p:nvPicPr>
          <p:blipFill>
            <a:blip r:embed="rId2" cstate="print"/>
            <a:stretch>
              <a:fillRect/>
            </a:stretch>
          </p:blipFill>
          <p:spPr>
            <a:xfrm>
              <a:off x="3200400" y="3200400"/>
              <a:ext cx="2971800" cy="3188970"/>
            </a:xfrm>
            <a:prstGeom prst="rect">
              <a:avLst/>
            </a:prstGeom>
          </p:spPr>
        </p:pic>
        <p:sp>
          <p:nvSpPr>
            <p:cNvPr id="8" name="TextBox 7"/>
            <p:cNvSpPr txBox="1"/>
            <p:nvPr/>
          </p:nvSpPr>
          <p:spPr>
            <a:xfrm>
              <a:off x="3124200" y="3124200"/>
              <a:ext cx="1524000" cy="369332"/>
            </a:xfrm>
            <a:prstGeom prst="rect">
              <a:avLst/>
            </a:prstGeom>
            <a:solidFill>
              <a:schemeClr val="accent1"/>
            </a:solidFill>
          </p:spPr>
          <p:txBody>
            <a:bodyPr wrap="square" rtlCol="0">
              <a:spAutoFit/>
            </a:bodyPr>
            <a:lstStyle/>
            <a:p>
              <a:r>
                <a:rPr lang="tr-TR" b="1" dirty="0" smtClean="0">
                  <a:latin typeface="Times New Roman" pitchFamily="18" charset="0"/>
                  <a:cs typeface="Times New Roman" pitchFamily="18" charset="0"/>
                </a:rPr>
                <a:t>Tepki kuvveti</a:t>
              </a:r>
              <a:endParaRPr lang="tr-TR" b="1" dirty="0">
                <a:latin typeface="Times New Roman" pitchFamily="18" charset="0"/>
                <a:cs typeface="Times New Roman" pitchFamily="18" charset="0"/>
              </a:endParaRPr>
            </a:p>
          </p:txBody>
        </p:sp>
        <p:sp>
          <p:nvSpPr>
            <p:cNvPr id="9" name="TextBox 8"/>
            <p:cNvSpPr txBox="1"/>
            <p:nvPr/>
          </p:nvSpPr>
          <p:spPr>
            <a:xfrm>
              <a:off x="4724400" y="3124200"/>
              <a:ext cx="1600200" cy="369332"/>
            </a:xfrm>
            <a:prstGeom prst="rect">
              <a:avLst/>
            </a:prstGeom>
            <a:solidFill>
              <a:schemeClr val="accent1"/>
            </a:solidFill>
          </p:spPr>
          <p:txBody>
            <a:bodyPr wrap="square" rtlCol="0">
              <a:spAutoFit/>
            </a:bodyPr>
            <a:lstStyle/>
            <a:p>
              <a:r>
                <a:rPr lang="tr-TR" b="1" dirty="0" smtClean="0">
                  <a:latin typeface="Times New Roman" pitchFamily="18" charset="0"/>
                  <a:cs typeface="Times New Roman" pitchFamily="18" charset="0"/>
                </a:rPr>
                <a:t>Etki </a:t>
              </a:r>
              <a:r>
                <a:rPr lang="tr-TR" b="1" dirty="0" smtClean="0">
                  <a:latin typeface="Times New Roman" pitchFamily="18" charset="0"/>
                  <a:cs typeface="Times New Roman" pitchFamily="18" charset="0"/>
                </a:rPr>
                <a:t>kuvveti</a:t>
              </a:r>
              <a:endParaRPr lang="tr-TR" b="1" dirty="0">
                <a:latin typeface="Times New Roman" pitchFamily="18" charset="0"/>
                <a:cs typeface="Times New Roman" pitchFamily="18" charset="0"/>
              </a:endParaRPr>
            </a:p>
          </p:txBody>
        </p:sp>
      </p:grpSp>
      <p:pic>
        <p:nvPicPr>
          <p:cNvPr id="10" name="Picture 9" descr="3670 - action newton physics reaction.jpg"/>
          <p:cNvPicPr>
            <a:picLocks noChangeAspect="1"/>
          </p:cNvPicPr>
          <p:nvPr/>
        </p:nvPicPr>
        <p:blipFill>
          <a:blip r:embed="rId3" cstate="print"/>
          <a:stretch>
            <a:fillRect/>
          </a:stretch>
        </p:blipFill>
        <p:spPr>
          <a:xfrm>
            <a:off x="6115050" y="4419600"/>
            <a:ext cx="2952750" cy="2362200"/>
          </a:xfrm>
          <a:prstGeom prst="rect">
            <a:avLst/>
          </a:prstGeom>
        </p:spPr>
      </p:pic>
      <p:pic>
        <p:nvPicPr>
          <p:cNvPr id="11" name="Picture 10" descr="3471835958_95d463e9c5.jpg"/>
          <p:cNvPicPr>
            <a:picLocks noChangeAspect="1"/>
          </p:cNvPicPr>
          <p:nvPr/>
        </p:nvPicPr>
        <p:blipFill>
          <a:blip r:embed="rId4" cstate="print"/>
          <a:stretch>
            <a:fillRect/>
          </a:stretch>
        </p:blipFill>
        <p:spPr>
          <a:xfrm>
            <a:off x="3809388" y="4495800"/>
            <a:ext cx="2208576" cy="2199742"/>
          </a:xfrm>
          <a:prstGeom prst="rect">
            <a:avLst/>
          </a:prstGeom>
        </p:spPr>
      </p:pic>
      <p:sp>
        <p:nvSpPr>
          <p:cNvPr id="12" name="TextBox 11"/>
          <p:cNvSpPr txBox="1"/>
          <p:nvPr/>
        </p:nvSpPr>
        <p:spPr>
          <a:xfrm>
            <a:off x="7696200" y="3200400"/>
            <a:ext cx="1219200" cy="938719"/>
          </a:xfrm>
          <a:prstGeom prst="rect">
            <a:avLst/>
          </a:prstGeom>
          <a:noFill/>
        </p:spPr>
        <p:txBody>
          <a:bodyPr wrap="square" rtlCol="0">
            <a:spAutoFit/>
          </a:bodyPr>
          <a:lstStyle/>
          <a:p>
            <a:pPr algn="ctr"/>
            <a:r>
              <a:rPr lang="en-US" sz="1100" dirty="0" smtClean="0">
                <a:hlinkClick r:id="rId5" action="ppaction://hlinkfile"/>
              </a:rPr>
              <a:t>High Speed and Infrared Camera Shots of Billiards - </a:t>
            </a:r>
            <a:r>
              <a:rPr lang="en-US" sz="1100" dirty="0" err="1" smtClean="0">
                <a:hlinkClick r:id="rId5" action="ppaction://hlinkfile"/>
              </a:rPr>
              <a:t>Metacafe</a:t>
            </a:r>
            <a:r>
              <a:rPr lang="en-US" sz="1100" dirty="0" smtClean="0">
                <a:hlinkClick r:id="rId5" action="ppaction://hlinkfile"/>
              </a:rPr>
              <a:t> - </a:t>
            </a:r>
            <a:r>
              <a:rPr lang="en-US" sz="1100" dirty="0" err="1" smtClean="0">
                <a:hlinkClick r:id="rId5" action="ppaction://hlinkfile"/>
              </a:rPr>
              <a:t>Strimoo.com.flv</a:t>
            </a:r>
            <a:endParaRPr lang="tr-TR" sz="11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a:solidFill>
            <a:schemeClr val="accent1"/>
          </a:solidFill>
        </p:spPr>
        <p:txBody>
          <a:bodyPr>
            <a:normAutofit fontScale="90000"/>
          </a:bodyPr>
          <a:lstStyle/>
          <a:p>
            <a:r>
              <a:rPr lang="tr-TR" b="1" dirty="0" smtClean="0">
                <a:latin typeface="Times New Roman" pitchFamily="18" charset="0"/>
                <a:cs typeface="Times New Roman" pitchFamily="18" charset="0"/>
              </a:rPr>
              <a:t>Newton’un atış hareketi üzerine düşünce deneyi</a:t>
            </a:r>
            <a:endParaRPr lang="tr-TR" b="1" dirty="0">
              <a:latin typeface="Times New Roman" pitchFamily="18" charset="0"/>
              <a:cs typeface="Times New Roman" pitchFamily="18" charset="0"/>
            </a:endParaRPr>
          </a:p>
        </p:txBody>
      </p:sp>
      <p:pic>
        <p:nvPicPr>
          <p:cNvPr id="4" name="Content Placeholder 3" descr="newton cannon exp.png"/>
          <p:cNvPicPr>
            <a:picLocks noGrp="1" noChangeAspect="1"/>
          </p:cNvPicPr>
          <p:nvPr>
            <p:ph idx="1"/>
          </p:nvPr>
        </p:nvPicPr>
        <p:blipFill>
          <a:blip r:embed="rId2" cstate="print"/>
          <a:stretch>
            <a:fillRect/>
          </a:stretch>
        </p:blipFill>
        <p:spPr>
          <a:xfrm>
            <a:off x="3429000" y="1295400"/>
            <a:ext cx="2362200" cy="2362200"/>
          </a:xfrm>
        </p:spPr>
      </p:pic>
      <p:sp>
        <p:nvSpPr>
          <p:cNvPr id="5" name="TextBox 4"/>
          <p:cNvSpPr txBox="1"/>
          <p:nvPr/>
        </p:nvSpPr>
        <p:spPr>
          <a:xfrm>
            <a:off x="152400" y="3733800"/>
            <a:ext cx="8839200" cy="2554545"/>
          </a:xfrm>
          <a:prstGeom prst="rect">
            <a:avLst/>
          </a:prstGeom>
          <a:noFill/>
        </p:spPr>
        <p:txBody>
          <a:bodyPr wrap="square" rtlCol="0">
            <a:spAutoFit/>
          </a:bodyPr>
          <a:lstStyle/>
          <a:p>
            <a:pPr algn="ctr"/>
            <a:r>
              <a:rPr lang="tr-TR" sz="2000" b="1" u="sng" dirty="0" smtClean="0">
                <a:latin typeface="Times New Roman" pitchFamily="18" charset="0"/>
                <a:cs typeface="Times New Roman" pitchFamily="18" charset="0"/>
              </a:rPr>
              <a:t>***Eğer gülleye yerçekimsel kuvvet etkiyorsa topun düşeceği nokta ilk hızına bağlıdır:***</a:t>
            </a:r>
          </a:p>
          <a:p>
            <a:endParaRPr lang="tr-TR" sz="2000" dirty="0" smtClean="0">
              <a:latin typeface="Times New Roman" pitchFamily="18" charset="0"/>
              <a:cs typeface="Times New Roman" pitchFamily="18" charset="0"/>
            </a:endParaRPr>
          </a:p>
          <a:p>
            <a:pPr algn="just">
              <a:buFont typeface="Arial" pitchFamily="34" charset="0"/>
              <a:buChar char="•"/>
            </a:pPr>
            <a:r>
              <a:rPr lang="tr-TR" sz="2000" dirty="0" smtClean="0">
                <a:latin typeface="Times New Roman" pitchFamily="18" charset="0"/>
                <a:cs typeface="Times New Roman" pitchFamily="18" charset="0"/>
              </a:rPr>
              <a:t>Gülle hızı  yeterince düşükse (A) yada (B) noktasına düşer.</a:t>
            </a:r>
          </a:p>
          <a:p>
            <a:pPr algn="just">
              <a:buFont typeface="Arial" pitchFamily="34" charset="0"/>
              <a:buChar char="•"/>
            </a:pPr>
            <a:r>
              <a:rPr lang="tr-TR" sz="2000" dirty="0" smtClean="0">
                <a:latin typeface="Times New Roman" pitchFamily="18" charset="0"/>
                <a:cs typeface="Times New Roman" pitchFamily="18" charset="0"/>
              </a:rPr>
              <a:t>Gülle hızı yörünge hızına eşitse, dünya yörüngesinde dolaşmaya başlar (C)(Ay gibi)</a:t>
            </a:r>
          </a:p>
          <a:p>
            <a:pPr algn="just">
              <a:buFont typeface="Arial" pitchFamily="34" charset="0"/>
              <a:buChar char="•"/>
            </a:pPr>
            <a:r>
              <a:rPr lang="tr-TR" sz="2000" dirty="0" smtClean="0">
                <a:latin typeface="Times New Roman" pitchFamily="18" charset="0"/>
                <a:cs typeface="Times New Roman" pitchFamily="18" charset="0"/>
              </a:rPr>
              <a:t>Gülle hızı yörünge hızından büyük fakat kaçış hızından küçükse, eliptik bir yörüngede dolanmaya başlar.(D)</a:t>
            </a:r>
          </a:p>
          <a:p>
            <a:pPr algn="just">
              <a:buFont typeface="Arial" pitchFamily="34" charset="0"/>
              <a:buChar char="•"/>
            </a:pPr>
            <a:r>
              <a:rPr lang="tr-TR" sz="2000" dirty="0" smtClean="0">
                <a:latin typeface="Times New Roman" pitchFamily="18" charset="0"/>
                <a:cs typeface="Times New Roman" pitchFamily="18" charset="0"/>
              </a:rPr>
              <a:t>Gülle hızı çok fazla ise gerçekten dünyayı terk eder. (E)</a:t>
            </a:r>
            <a:endParaRPr lang="tr-T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a:stretch>
            <a:fillRect/>
          </a:stretch>
        </p:blipFill>
        <p:spPr bwMode="auto">
          <a:xfrm>
            <a:off x="0" y="1395329"/>
            <a:ext cx="4114800" cy="3737237"/>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448300" y="1752600"/>
            <a:ext cx="3162300" cy="1057275"/>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5495925" y="3048000"/>
            <a:ext cx="3190875" cy="1304925"/>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4115181" y="4419600"/>
            <a:ext cx="4800219" cy="1638300"/>
          </a:xfrm>
          <a:prstGeom prst="rect">
            <a:avLst/>
          </a:prstGeom>
          <a:noFill/>
          <a:ln w="9525">
            <a:noFill/>
            <a:miter lim="800000"/>
            <a:headEnd/>
            <a:tailEnd/>
          </a:ln>
        </p:spPr>
      </p:pic>
      <p:sp>
        <p:nvSpPr>
          <p:cNvPr id="11" name="Title 1"/>
          <p:cNvSpPr>
            <a:spLocks noGrp="1"/>
          </p:cNvSpPr>
          <p:nvPr>
            <p:ph type="title"/>
          </p:nvPr>
        </p:nvSpPr>
        <p:spPr>
          <a:xfrm>
            <a:off x="457200" y="152400"/>
            <a:ext cx="8229600" cy="1143000"/>
          </a:xfrm>
          <a:solidFill>
            <a:schemeClr val="accent1"/>
          </a:solidFill>
        </p:spPr>
        <p:txBody>
          <a:bodyPr>
            <a:normAutofit/>
          </a:bodyPr>
          <a:lstStyle/>
          <a:p>
            <a:r>
              <a:rPr lang="tr-TR" sz="4000" b="1" dirty="0" smtClean="0">
                <a:latin typeface="Times New Roman" pitchFamily="18" charset="0"/>
                <a:cs typeface="Times New Roman" pitchFamily="18" charset="0"/>
              </a:rPr>
              <a:t>Yörüngedeki bir uydunun hızı</a:t>
            </a:r>
            <a:endParaRPr lang="tr-TR" sz="4000" b="1" dirty="0">
              <a:latin typeface="Times New Roman" pitchFamily="18" charset="0"/>
              <a:cs typeface="Times New Roman" pitchFamily="18" charset="0"/>
            </a:endParaRPr>
          </a:p>
        </p:txBody>
      </p:sp>
      <p:pic>
        <p:nvPicPr>
          <p:cNvPr id="6150" name="Picture 6"/>
          <p:cNvPicPr>
            <a:picLocks noChangeAspect="1" noChangeArrowheads="1"/>
          </p:cNvPicPr>
          <p:nvPr/>
        </p:nvPicPr>
        <p:blipFill>
          <a:blip r:embed="rId6" cstate="print"/>
          <a:srcRect/>
          <a:stretch>
            <a:fillRect/>
          </a:stretch>
        </p:blipFill>
        <p:spPr bwMode="auto">
          <a:xfrm>
            <a:off x="304800" y="5334000"/>
            <a:ext cx="2981270" cy="106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9400" y="6446838"/>
            <a:ext cx="2362200" cy="334962"/>
          </a:xfrm>
        </p:spPr>
        <p:txBody>
          <a:bodyPr>
            <a:normAutofit/>
          </a:bodyPr>
          <a:lstStyle/>
          <a:p>
            <a:r>
              <a:rPr lang="tr-TR" sz="800" smtClean="0">
                <a:hlinkClick r:id="rId2" action="ppaction://hlinkfile"/>
              </a:rPr>
              <a:t>..\..\..\..\Applets Physics\ph14e\projectile.htm</a:t>
            </a:r>
            <a:endParaRPr lang="tr-TR" sz="800" dirty="0"/>
          </a:p>
        </p:txBody>
      </p:sp>
      <p:pic>
        <p:nvPicPr>
          <p:cNvPr id="4" name="Content Placeholder 3" descr="Sahi-topu1.JPG"/>
          <p:cNvPicPr>
            <a:picLocks noGrp="1" noChangeAspect="1"/>
          </p:cNvPicPr>
          <p:nvPr>
            <p:ph idx="1"/>
          </p:nvPr>
        </p:nvPicPr>
        <p:blipFill>
          <a:blip r:embed="rId3" cstate="print"/>
          <a:stretch>
            <a:fillRect/>
          </a:stretch>
        </p:blipFill>
        <p:spPr>
          <a:xfrm>
            <a:off x="228600" y="4114800"/>
            <a:ext cx="3251199" cy="2438400"/>
          </a:xfrm>
        </p:spPr>
      </p:pic>
      <p:pic>
        <p:nvPicPr>
          <p:cNvPr id="5" name="Picture 4" descr="Sahi-topu.jpg"/>
          <p:cNvPicPr>
            <a:picLocks noChangeAspect="1"/>
          </p:cNvPicPr>
          <p:nvPr/>
        </p:nvPicPr>
        <p:blipFill>
          <a:blip r:embed="rId4" cstate="print"/>
          <a:stretch>
            <a:fillRect/>
          </a:stretch>
        </p:blipFill>
        <p:spPr>
          <a:xfrm>
            <a:off x="3680469" y="4194967"/>
            <a:ext cx="5186439" cy="2282033"/>
          </a:xfrm>
          <a:prstGeom prst="rect">
            <a:avLst/>
          </a:prstGeom>
        </p:spPr>
      </p:pic>
      <p:sp>
        <p:nvSpPr>
          <p:cNvPr id="6" name="TextBox 5"/>
          <p:cNvSpPr txBox="1"/>
          <p:nvPr/>
        </p:nvSpPr>
        <p:spPr>
          <a:xfrm>
            <a:off x="762000" y="228600"/>
            <a:ext cx="7620000" cy="707886"/>
          </a:xfrm>
          <a:prstGeom prst="rect">
            <a:avLst/>
          </a:prstGeom>
          <a:solidFill>
            <a:schemeClr val="accent1"/>
          </a:solidFill>
        </p:spPr>
        <p:txBody>
          <a:bodyPr wrap="square" rtlCol="0">
            <a:spAutoFit/>
          </a:bodyPr>
          <a:lstStyle/>
          <a:p>
            <a:pPr algn="ctr"/>
            <a:r>
              <a:rPr lang="tr-TR" sz="4000" b="1" dirty="0" smtClean="0">
                <a:latin typeface="Times New Roman" pitchFamily="18" charset="0"/>
                <a:cs typeface="Times New Roman" pitchFamily="18" charset="0"/>
              </a:rPr>
              <a:t>EĞİK ATIŞ HAREKETİ</a:t>
            </a:r>
            <a:endParaRPr lang="tr-TR" sz="4000" b="1" dirty="0">
              <a:latin typeface="Times New Roman" pitchFamily="18" charset="0"/>
              <a:cs typeface="Times New Roman" pitchFamily="18" charset="0"/>
            </a:endParaRPr>
          </a:p>
        </p:txBody>
      </p:sp>
      <p:pic>
        <p:nvPicPr>
          <p:cNvPr id="8" name="Picture 7" descr="projectile-motion-screenshot.png"/>
          <p:cNvPicPr>
            <a:picLocks noChangeAspect="1"/>
          </p:cNvPicPr>
          <p:nvPr/>
        </p:nvPicPr>
        <p:blipFill>
          <a:blip r:embed="rId5" cstate="print"/>
          <a:stretch>
            <a:fillRect/>
          </a:stretch>
        </p:blipFill>
        <p:spPr>
          <a:xfrm>
            <a:off x="228600" y="1219200"/>
            <a:ext cx="4114800" cy="2715767"/>
          </a:xfrm>
          <a:prstGeom prst="rect">
            <a:avLst/>
          </a:prstGeom>
        </p:spPr>
      </p:pic>
      <p:sp>
        <p:nvSpPr>
          <p:cNvPr id="9" name="Title 1"/>
          <p:cNvSpPr txBox="1">
            <a:spLocks/>
          </p:cNvSpPr>
          <p:nvPr/>
        </p:nvSpPr>
        <p:spPr>
          <a:xfrm>
            <a:off x="4114800" y="6553200"/>
            <a:ext cx="2667000" cy="228600"/>
          </a:xfrm>
          <a:prstGeom prst="rect">
            <a:avLst/>
          </a:prstGeom>
        </p:spPr>
        <p:txBody>
          <a:bodyPr vert="horz" lIns="91440" tIns="45720" rIns="91440" bIns="45720" rtlCol="0" anchor="ct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800" b="0" i="0" u="none" strike="noStrike" kern="1200" cap="none" spc="0" normalizeH="0" baseline="0" noProof="0" dirty="0" smtClean="0">
                <a:ln>
                  <a:noFill/>
                </a:ln>
                <a:solidFill>
                  <a:schemeClr val="tx1"/>
                </a:solidFill>
                <a:effectLst/>
                <a:uLnTx/>
                <a:uFillTx/>
                <a:latin typeface="+mj-lt"/>
                <a:ea typeface="+mj-ea"/>
                <a:cs typeface="+mj-cs"/>
                <a:hlinkClick r:id="rId6"/>
              </a:rPr>
              <a:t>http://www.ngsir.netfirms.com/englishhtm/ThrowABall.htm</a:t>
            </a:r>
            <a:endParaRPr kumimoji="0" lang="tr-TR" sz="8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E:\OZAN-PC YEDEK-MACARİSTAN\RESİMLERİM\fizik-bilim\physics gjf\gjf\Cannon.gif"/>
          <p:cNvPicPr>
            <a:picLocks noChangeAspect="1" noChangeArrowheads="1" noCrop="1"/>
          </p:cNvPicPr>
          <p:nvPr/>
        </p:nvPicPr>
        <p:blipFill>
          <a:blip r:embed="rId7" cstate="print"/>
          <a:srcRect/>
          <a:stretch>
            <a:fillRect/>
          </a:stretch>
        </p:blipFill>
        <p:spPr bwMode="auto">
          <a:xfrm>
            <a:off x="6985000" y="2514600"/>
            <a:ext cx="1968500" cy="1476375"/>
          </a:xfrm>
          <a:prstGeom prst="rect">
            <a:avLst/>
          </a:prstGeom>
          <a:noFill/>
        </p:spPr>
      </p:pic>
      <p:pic>
        <p:nvPicPr>
          <p:cNvPr id="10" name="Picture 9" descr="range.jpg"/>
          <p:cNvPicPr>
            <a:picLocks noChangeAspect="1"/>
          </p:cNvPicPr>
          <p:nvPr/>
        </p:nvPicPr>
        <p:blipFill>
          <a:blip r:embed="rId8" cstate="print"/>
          <a:stretch>
            <a:fillRect/>
          </a:stretch>
        </p:blipFill>
        <p:spPr>
          <a:xfrm>
            <a:off x="4419601" y="1143000"/>
            <a:ext cx="4419600" cy="124727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tr-TR" sz="4000" b="1" dirty="0" smtClean="0">
                <a:latin typeface="Times New Roman" pitchFamily="18" charset="0"/>
                <a:cs typeface="Times New Roman" pitchFamily="18" charset="0"/>
              </a:rPr>
              <a:t>Başlıklar</a:t>
            </a:r>
            <a:endParaRPr lang="tr-TR"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82000" cy="4525963"/>
          </a:xfrm>
        </p:spPr>
        <p:txBody>
          <a:bodyPr>
            <a:normAutofit fontScale="92500" lnSpcReduction="10000"/>
          </a:bodyPr>
          <a:lstStyle/>
          <a:p>
            <a:r>
              <a:rPr lang="tr-TR" sz="2800" dirty="0" smtClean="0">
                <a:latin typeface="Times New Roman" pitchFamily="18" charset="0"/>
                <a:cs typeface="Times New Roman" pitchFamily="18" charset="0"/>
              </a:rPr>
              <a:t>Newton öncesi Evren-Bilim</a:t>
            </a:r>
          </a:p>
          <a:p>
            <a:r>
              <a:rPr lang="tr-TR" sz="2800" dirty="0" smtClean="0">
                <a:latin typeface="Times New Roman" pitchFamily="18" charset="0"/>
                <a:cs typeface="Times New Roman" pitchFamily="18" charset="0"/>
              </a:rPr>
              <a:t>Galileo Galilei-Johannes Kepler-Tycho Brahe</a:t>
            </a:r>
          </a:p>
          <a:p>
            <a:r>
              <a:rPr lang="tr-TR" sz="2800" dirty="0" smtClean="0">
                <a:latin typeface="Times New Roman" pitchFamily="18" charset="0"/>
                <a:cs typeface="Times New Roman" pitchFamily="18" charset="0"/>
              </a:rPr>
              <a:t>Isaac Newton-Newton Fiziği</a:t>
            </a:r>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Kuvvet nedir?Kuvvet türleri-Yerçekimi Kuvveti ve ölçümü</a:t>
            </a:r>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Newton </a:t>
            </a:r>
            <a:r>
              <a:rPr lang="tr-TR" sz="2800" dirty="0" smtClean="0">
                <a:latin typeface="Times New Roman" pitchFamily="18" charset="0"/>
                <a:cs typeface="Times New Roman" pitchFamily="18" charset="0"/>
              </a:rPr>
              <a:t>Hareket Yasaları</a:t>
            </a:r>
            <a:endParaRPr lang="tr-TR" sz="2800" dirty="0" smtClean="0">
              <a:latin typeface="Times New Roman" pitchFamily="18" charset="0"/>
              <a:cs typeface="Times New Roman" pitchFamily="18" charset="0"/>
            </a:endParaRPr>
          </a:p>
          <a:p>
            <a:pPr>
              <a:buFont typeface="Wingdings" pitchFamily="2" charset="2"/>
              <a:buChar char="v"/>
            </a:pPr>
            <a:r>
              <a:rPr lang="tr-TR" sz="2800" dirty="0" smtClean="0">
                <a:latin typeface="Times New Roman" pitchFamily="18" charset="0"/>
                <a:cs typeface="Times New Roman" pitchFamily="18" charset="0"/>
              </a:rPr>
              <a:t>1</a:t>
            </a:r>
            <a:r>
              <a:rPr lang="tr-TR" sz="2800" dirty="0" smtClean="0">
                <a:latin typeface="Times New Roman" pitchFamily="18" charset="0"/>
                <a:cs typeface="Times New Roman" pitchFamily="18" charset="0"/>
              </a:rPr>
              <a:t>) Eylemsizlik Yasası</a:t>
            </a:r>
          </a:p>
          <a:p>
            <a:pPr>
              <a:buFont typeface="Wingdings" pitchFamily="2" charset="2"/>
              <a:buChar char="v"/>
            </a:pPr>
            <a:r>
              <a:rPr lang="tr-TR" sz="2800" dirty="0" smtClean="0">
                <a:latin typeface="Times New Roman" pitchFamily="18" charset="0"/>
                <a:cs typeface="Times New Roman" pitchFamily="18" charset="0"/>
              </a:rPr>
              <a:t>2</a:t>
            </a:r>
            <a:r>
              <a:rPr lang="tr-TR" sz="2800" dirty="0" smtClean="0">
                <a:latin typeface="Times New Roman" pitchFamily="18" charset="0"/>
                <a:cs typeface="Times New Roman" pitchFamily="18" charset="0"/>
              </a:rPr>
              <a:t>) Kuvvet-kütle-ivme ilişkisi</a:t>
            </a:r>
          </a:p>
          <a:p>
            <a:pPr>
              <a:buFont typeface="Wingdings" pitchFamily="2" charset="2"/>
              <a:buChar char="v"/>
            </a:pPr>
            <a:r>
              <a:rPr lang="tr-TR" sz="2800" dirty="0" smtClean="0">
                <a:latin typeface="Times New Roman" pitchFamily="18" charset="0"/>
                <a:cs typeface="Times New Roman" pitchFamily="18" charset="0"/>
              </a:rPr>
              <a:t>3</a:t>
            </a:r>
            <a:r>
              <a:rPr lang="tr-TR" sz="2800" dirty="0" smtClean="0">
                <a:latin typeface="Times New Roman" pitchFamily="18" charset="0"/>
                <a:cs typeface="Times New Roman" pitchFamily="18" charset="0"/>
              </a:rPr>
              <a:t>) Etki-Tepki İlkesi</a:t>
            </a:r>
          </a:p>
          <a:p>
            <a:r>
              <a:rPr lang="tr-TR" sz="2800" dirty="0" smtClean="0">
                <a:latin typeface="Times New Roman" pitchFamily="18" charset="0"/>
                <a:cs typeface="Times New Roman" pitchFamily="18" charset="0"/>
              </a:rPr>
              <a:t>Örnekler-Uygulamalar</a:t>
            </a:r>
          </a:p>
          <a:p>
            <a:r>
              <a:rPr lang="tr-TR" sz="2800" dirty="0" smtClean="0">
                <a:latin typeface="Times New Roman" pitchFamily="18" charset="0"/>
                <a:cs typeface="Times New Roman" pitchFamily="18" charset="0"/>
              </a:rPr>
              <a:t>Kaynaklar</a:t>
            </a:r>
          </a:p>
          <a:p>
            <a:endParaRPr lang="tr-TR" sz="2800" dirty="0" smtClean="0">
              <a:latin typeface="Times New Roman" pitchFamily="18" charset="0"/>
              <a:cs typeface="Times New Roman" pitchFamily="18" charset="0"/>
            </a:endParaRPr>
          </a:p>
          <a:p>
            <a:endParaRPr lang="tr-TR" sz="2800" dirty="0">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3505200" cy="3657600"/>
          </a:xfrm>
        </p:spPr>
        <p:txBody>
          <a:bodyPr>
            <a:normAutofit/>
          </a:bodyPr>
          <a:lstStyle/>
          <a:p>
            <a:endParaRPr lang="tr-TR" sz="2800" dirty="0" smtClean="0">
              <a:latin typeface="Times New Roman" pitchFamily="18" charset="0"/>
              <a:cs typeface="Times New Roman" pitchFamily="18" charset="0"/>
            </a:endParaRPr>
          </a:p>
          <a:p>
            <a:r>
              <a:rPr lang="tr-TR" sz="2800" dirty="0" smtClean="0">
                <a:latin typeface="Times New Roman" pitchFamily="18" charset="0"/>
                <a:cs typeface="Times New Roman" pitchFamily="18" charset="0"/>
              </a:rPr>
              <a:t>Isaac Newton</a:t>
            </a:r>
          </a:p>
          <a:p>
            <a:r>
              <a:rPr lang="tr-TR" sz="2800" dirty="0" smtClean="0">
                <a:latin typeface="Times New Roman" pitchFamily="18" charset="0"/>
                <a:cs typeface="Times New Roman" pitchFamily="18" charset="0"/>
              </a:rPr>
              <a:t>Tycho Brahe </a:t>
            </a:r>
          </a:p>
          <a:p>
            <a:r>
              <a:rPr lang="tr-TR" sz="2800" dirty="0" smtClean="0">
                <a:latin typeface="Times New Roman" pitchFamily="18" charset="0"/>
                <a:cs typeface="Times New Roman" pitchFamily="18" charset="0"/>
              </a:rPr>
              <a:t>Nicolaus Copernicus</a:t>
            </a:r>
          </a:p>
          <a:p>
            <a:r>
              <a:rPr lang="tr-TR" sz="2800" dirty="0" smtClean="0">
                <a:latin typeface="Times New Roman" pitchFamily="18" charset="0"/>
                <a:cs typeface="Times New Roman" pitchFamily="18" charset="0"/>
              </a:rPr>
              <a:t>Johannes Kepler</a:t>
            </a:r>
          </a:p>
          <a:p>
            <a:r>
              <a:rPr lang="tr-TR" sz="2800" dirty="0" smtClean="0">
                <a:latin typeface="Times New Roman" pitchFamily="18" charset="0"/>
                <a:cs typeface="Times New Roman" pitchFamily="18" charset="0"/>
              </a:rPr>
              <a:t>Galileo Galilei</a:t>
            </a:r>
          </a:p>
          <a:p>
            <a:r>
              <a:rPr lang="tr-TR" sz="2800" dirty="0" smtClean="0">
                <a:latin typeface="Times New Roman" pitchFamily="18" charset="0"/>
                <a:cs typeface="Times New Roman" pitchFamily="18" charset="0"/>
              </a:rPr>
              <a:t>???????????????</a:t>
            </a:r>
          </a:p>
          <a:p>
            <a:endParaRPr lang="tr-TR" sz="2800" dirty="0">
              <a:latin typeface="Times New Roman" pitchFamily="18" charset="0"/>
              <a:cs typeface="Times New Roman" pitchFamily="18" charset="0"/>
            </a:endParaRPr>
          </a:p>
        </p:txBody>
      </p:sp>
      <p:sp>
        <p:nvSpPr>
          <p:cNvPr id="4" name="Down Arrow 3"/>
          <p:cNvSpPr/>
          <p:nvPr/>
        </p:nvSpPr>
        <p:spPr>
          <a:xfrm>
            <a:off x="3962400" y="2286000"/>
            <a:ext cx="762000" cy="2743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Title 1"/>
          <p:cNvSpPr>
            <a:spLocks noGrp="1"/>
          </p:cNvSpPr>
          <p:nvPr>
            <p:ph type="title"/>
          </p:nvPr>
        </p:nvSpPr>
        <p:spPr>
          <a:xfrm>
            <a:off x="228600" y="274638"/>
            <a:ext cx="8763000" cy="1143000"/>
          </a:xfrm>
          <a:solidFill>
            <a:schemeClr val="accent1"/>
          </a:solidFill>
        </p:spPr>
        <p:txBody>
          <a:bodyPr>
            <a:normAutofit/>
          </a:bodyPr>
          <a:lstStyle/>
          <a:p>
            <a:r>
              <a:rPr lang="tr-TR" sz="4000" b="1" dirty="0" smtClean="0">
                <a:latin typeface="Times New Roman" pitchFamily="18" charset="0"/>
                <a:cs typeface="Times New Roman" pitchFamily="18" charset="0"/>
              </a:rPr>
              <a:t>EN ÖNEMLİ KATKILAR?</a:t>
            </a:r>
            <a:endParaRPr lang="tr-TR"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tr-TR" sz="4000" b="1" dirty="0" smtClean="0">
                <a:latin typeface="Times New Roman" pitchFamily="18" charset="0"/>
                <a:cs typeface="Times New Roman" pitchFamily="18" charset="0"/>
              </a:rPr>
              <a:t>ULUĞ BEY (1394-1449)</a:t>
            </a:r>
            <a:endParaRPr lang="tr-TR" sz="4000" b="1" dirty="0">
              <a:latin typeface="Times New Roman" pitchFamily="18" charset="0"/>
              <a:cs typeface="Times New Roman" pitchFamily="18" charset="0"/>
            </a:endParaRPr>
          </a:p>
        </p:txBody>
      </p:sp>
      <p:sp>
        <p:nvSpPr>
          <p:cNvPr id="6" name="TextBox 5"/>
          <p:cNvSpPr txBox="1"/>
          <p:nvPr/>
        </p:nvSpPr>
        <p:spPr>
          <a:xfrm>
            <a:off x="457200" y="1905000"/>
            <a:ext cx="8229600" cy="4524315"/>
          </a:xfrm>
          <a:prstGeom prst="rect">
            <a:avLst/>
          </a:prstGeom>
          <a:noFill/>
        </p:spPr>
        <p:txBody>
          <a:bodyPr wrap="square" rtlCol="0">
            <a:spAutoFit/>
          </a:bodyPr>
          <a:lstStyle/>
          <a:p>
            <a:pPr algn="just">
              <a:buFont typeface="Arial" pitchFamily="34" charset="0"/>
              <a:buChar char="•"/>
            </a:pPr>
            <a:r>
              <a:rPr lang="tr-TR" sz="2400" dirty="0" smtClean="0">
                <a:latin typeface="Times New Roman" pitchFamily="18" charset="0"/>
                <a:cs typeface="Times New Roman" pitchFamily="18" charset="0"/>
              </a:rPr>
              <a:t>Timur-Uluğ Bey-Babür Şah</a:t>
            </a:r>
          </a:p>
          <a:p>
            <a:pPr algn="just">
              <a:buFont typeface="Arial" pitchFamily="34" charset="0"/>
              <a:buChar char="•"/>
            </a:pPr>
            <a:r>
              <a:rPr lang="tr-TR" sz="2400" dirty="0" smtClean="0">
                <a:latin typeface="Times New Roman" pitchFamily="18" charset="0"/>
                <a:cs typeface="Times New Roman" pitchFamily="18" charset="0"/>
              </a:rPr>
              <a:t>Tycho Brahe-Uraniborg, Takiyüddin İstanbul</a:t>
            </a:r>
          </a:p>
          <a:p>
            <a:pPr algn="just">
              <a:buFont typeface="Arial" pitchFamily="34" charset="0"/>
              <a:buChar char="•"/>
            </a:pPr>
            <a:r>
              <a:rPr lang="tr-TR" sz="2400" dirty="0" smtClean="0">
                <a:latin typeface="Times New Roman" pitchFamily="18" charset="0"/>
                <a:cs typeface="Times New Roman" pitchFamily="18" charset="0"/>
              </a:rPr>
              <a:t>Yıldız katalogları derlemesi  (992 yıldız–Thomas Hyde-Oxford 1665-”</a:t>
            </a:r>
            <a:r>
              <a:rPr lang="tr-TR" sz="2400" i="1" dirty="0" smtClean="0">
                <a:latin typeface="Times New Roman" pitchFamily="18" charset="0"/>
                <a:cs typeface="Times New Roman" pitchFamily="18" charset="0"/>
              </a:rPr>
              <a:t>Tabulae longitudinis et latitudinis stellarum fixarum ex observatione Ulugbeighi”, </a:t>
            </a:r>
            <a:r>
              <a:rPr lang="tr-TR" sz="2400" dirty="0" smtClean="0">
                <a:latin typeface="Times New Roman" pitchFamily="18" charset="0"/>
                <a:cs typeface="Times New Roman" pitchFamily="18" charset="0"/>
              </a:rPr>
              <a:t>1767 G. Sharp (tekrar baskı), 1843 Francis Baily, 1917-Edward Ball Knobell)</a:t>
            </a:r>
          </a:p>
          <a:p>
            <a:pPr algn="just">
              <a:buFont typeface="Arial" pitchFamily="34" charset="0"/>
              <a:buChar char="•"/>
            </a:pPr>
            <a:r>
              <a:rPr lang="tr-TR" sz="2400" dirty="0" smtClean="0">
                <a:latin typeface="Times New Roman" pitchFamily="18" charset="0"/>
                <a:cs typeface="Times New Roman" pitchFamily="18" charset="0"/>
              </a:rPr>
              <a:t>Artık yıl = 365,2570370... = 365g/6sa/10dk/8sn (+58 salise hatayla), 1525 te Copernicus +28 salise daha geliştirdi. Uluğ bey tekrar, 365g/5s/49dk/15sn (+25 salise) geliştirdi.</a:t>
            </a:r>
          </a:p>
          <a:p>
            <a:pPr algn="just">
              <a:buFont typeface="Arial" pitchFamily="34" charset="0"/>
              <a:buChar char="•"/>
            </a:pPr>
            <a:r>
              <a:rPr lang="tr-TR" sz="2400" dirty="0" smtClean="0">
                <a:latin typeface="Times New Roman" pitchFamily="18" charset="0"/>
                <a:cs typeface="Times New Roman" pitchFamily="18" charset="0"/>
              </a:rPr>
              <a:t> Dünyanın eğikliği 23.52 derece (halen geçerli)</a:t>
            </a:r>
          </a:p>
          <a:p>
            <a:pPr algn="just">
              <a:buFont typeface="Arial" pitchFamily="34" charset="0"/>
              <a:buChar char="•"/>
            </a:pPr>
            <a:r>
              <a:rPr lang="tr-TR" sz="2400" dirty="0" smtClean="0">
                <a:latin typeface="Times New Roman" pitchFamily="18" charset="0"/>
                <a:cs typeface="Times New Roman" pitchFamily="18" charset="0"/>
              </a:rPr>
              <a:t>Sinüs ve Tanjant cetvellerini virgülden sonra 8 </a:t>
            </a:r>
            <a:r>
              <a:rPr lang="tr-TR" sz="2400" dirty="0" smtClean="0">
                <a:latin typeface="Times New Roman" pitchFamily="18" charset="0"/>
                <a:cs typeface="Times New Roman" pitchFamily="18" charset="0"/>
              </a:rPr>
              <a:t>basamak</a:t>
            </a:r>
          </a:p>
          <a:p>
            <a:pPr algn="just">
              <a:buFont typeface="Arial" pitchFamily="34" charset="0"/>
              <a:buChar char="•"/>
            </a:pPr>
            <a:r>
              <a:rPr lang="tr-TR" sz="2400" dirty="0" smtClean="0">
                <a:latin typeface="Times New Roman" pitchFamily="18" charset="0"/>
                <a:cs typeface="Times New Roman" pitchFamily="18" charset="0"/>
              </a:rPr>
              <a:t>Yardımcısı Ali Kuşçu, II. Mehmet dönemi (Fatih)</a:t>
            </a:r>
            <a:endParaRPr lang="tr-T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382000" cy="1143000"/>
          </a:xfrm>
          <a:solidFill>
            <a:schemeClr val="accent1"/>
          </a:solidFill>
        </p:spPr>
        <p:txBody>
          <a:bodyPr>
            <a:normAutofit/>
          </a:bodyPr>
          <a:lstStyle/>
          <a:p>
            <a:r>
              <a:rPr lang="tr-TR" sz="4000" b="1" dirty="0" smtClean="0">
                <a:latin typeface="Times New Roman" pitchFamily="18" charset="0"/>
                <a:cs typeface="Times New Roman" pitchFamily="18" charset="0"/>
              </a:rPr>
              <a:t>(...)ULUĞ  BEY</a:t>
            </a:r>
            <a:endParaRPr lang="tr-TR" sz="4000" b="1" dirty="0">
              <a:latin typeface="Times New Roman" pitchFamily="18" charset="0"/>
              <a:cs typeface="Times New Roman" pitchFamily="18" charset="0"/>
            </a:endParaRPr>
          </a:p>
        </p:txBody>
      </p:sp>
      <p:pic>
        <p:nvPicPr>
          <p:cNvPr id="7" name="Picture 6" descr="800px-Samarkand_observatoire_ulugh_beg.jpg"/>
          <p:cNvPicPr>
            <a:picLocks noChangeAspect="1"/>
          </p:cNvPicPr>
          <p:nvPr/>
        </p:nvPicPr>
        <p:blipFill>
          <a:blip r:embed="rId2" cstate="print"/>
          <a:stretch>
            <a:fillRect/>
          </a:stretch>
        </p:blipFill>
        <p:spPr>
          <a:xfrm>
            <a:off x="457201" y="4318064"/>
            <a:ext cx="3581400" cy="2386109"/>
          </a:xfrm>
          <a:prstGeom prst="rect">
            <a:avLst/>
          </a:prstGeom>
        </p:spPr>
      </p:pic>
      <p:pic>
        <p:nvPicPr>
          <p:cNvPr id="2050" name="Picture 2" descr="E:\OZAN-PC YEDEK-MACARİSTAN\RESİMLERİM\fizik-bilim\ULUGBEY.jpg"/>
          <p:cNvPicPr>
            <a:picLocks noChangeAspect="1" noChangeArrowheads="1"/>
          </p:cNvPicPr>
          <p:nvPr/>
        </p:nvPicPr>
        <p:blipFill>
          <a:blip r:embed="rId3" cstate="print"/>
          <a:srcRect/>
          <a:stretch>
            <a:fillRect/>
          </a:stretch>
        </p:blipFill>
        <p:spPr bwMode="auto">
          <a:xfrm>
            <a:off x="4267200" y="4419600"/>
            <a:ext cx="2971800" cy="2228850"/>
          </a:xfrm>
          <a:prstGeom prst="rect">
            <a:avLst/>
          </a:prstGeom>
          <a:noFill/>
        </p:spPr>
      </p:pic>
      <p:pic>
        <p:nvPicPr>
          <p:cNvPr id="11" name="Picture 10" descr="Observatory_Ulugbek_1.jpg"/>
          <p:cNvPicPr>
            <a:picLocks noChangeAspect="1"/>
          </p:cNvPicPr>
          <p:nvPr/>
        </p:nvPicPr>
        <p:blipFill>
          <a:blip r:embed="rId4" cstate="print"/>
          <a:stretch>
            <a:fillRect/>
          </a:stretch>
        </p:blipFill>
        <p:spPr>
          <a:xfrm>
            <a:off x="508000" y="1447800"/>
            <a:ext cx="3556000" cy="2667000"/>
          </a:xfrm>
          <a:prstGeom prst="rect">
            <a:avLst/>
          </a:prstGeom>
        </p:spPr>
      </p:pic>
      <p:pic>
        <p:nvPicPr>
          <p:cNvPr id="12" name="Picture 11" descr="Observatory_Ulugbek_2.jpg"/>
          <p:cNvPicPr>
            <a:picLocks noChangeAspect="1"/>
          </p:cNvPicPr>
          <p:nvPr/>
        </p:nvPicPr>
        <p:blipFill>
          <a:blip r:embed="rId5" cstate="print"/>
          <a:stretch>
            <a:fillRect/>
          </a:stretch>
        </p:blipFill>
        <p:spPr>
          <a:xfrm>
            <a:off x="6726528" y="1447801"/>
            <a:ext cx="2112671" cy="2819400"/>
          </a:xfrm>
          <a:prstGeom prst="rect">
            <a:avLst/>
          </a:prstGeom>
        </p:spPr>
      </p:pic>
      <p:pic>
        <p:nvPicPr>
          <p:cNvPr id="13" name="Picture 12" descr="Observatory_Ulugbek_3.jpg"/>
          <p:cNvPicPr>
            <a:picLocks noChangeAspect="1"/>
          </p:cNvPicPr>
          <p:nvPr/>
        </p:nvPicPr>
        <p:blipFill>
          <a:blip r:embed="rId6" cstate="print"/>
          <a:stretch>
            <a:fillRect/>
          </a:stretch>
        </p:blipFill>
        <p:spPr>
          <a:xfrm>
            <a:off x="4343399" y="1447800"/>
            <a:ext cx="2133601" cy="2847332"/>
          </a:xfrm>
          <a:prstGeom prst="rect">
            <a:avLst/>
          </a:prstGeom>
        </p:spPr>
      </p:pic>
      <p:pic>
        <p:nvPicPr>
          <p:cNvPr id="8" name="Picture 7" descr="800px-Soviet_Union_stamp_1987_CPA_5876.jpg"/>
          <p:cNvPicPr>
            <a:picLocks noChangeAspect="1"/>
          </p:cNvPicPr>
          <p:nvPr/>
        </p:nvPicPr>
        <p:blipFill>
          <a:blip r:embed="rId7" cstate="print"/>
          <a:stretch>
            <a:fillRect/>
          </a:stretch>
        </p:blipFill>
        <p:spPr>
          <a:xfrm>
            <a:off x="7332252" y="5562600"/>
            <a:ext cx="1811748" cy="1295400"/>
          </a:xfrm>
          <a:prstGeom prst="rect">
            <a:avLst/>
          </a:prstGeom>
        </p:spPr>
      </p:pic>
      <p:sp>
        <p:nvSpPr>
          <p:cNvPr id="9" name="TextBox 8"/>
          <p:cNvSpPr txBox="1"/>
          <p:nvPr/>
        </p:nvSpPr>
        <p:spPr>
          <a:xfrm>
            <a:off x="7239000" y="4495800"/>
            <a:ext cx="1905000" cy="646331"/>
          </a:xfrm>
          <a:prstGeom prst="rect">
            <a:avLst/>
          </a:prstGeom>
          <a:noFill/>
        </p:spPr>
        <p:txBody>
          <a:bodyPr wrap="square" rtlCol="0">
            <a:spAutoFit/>
          </a:bodyPr>
          <a:lstStyle/>
          <a:p>
            <a:pPr algn="ctr"/>
            <a:r>
              <a:rPr lang="tr-TR" b="1" dirty="0" smtClean="0">
                <a:latin typeface="Times New Roman" pitchFamily="18" charset="0"/>
                <a:cs typeface="Times New Roman" pitchFamily="18" charset="0"/>
              </a:rPr>
              <a:t>Tanıdık bir yer?</a:t>
            </a:r>
            <a:r>
              <a:rPr lang="tr-TR" b="1" dirty="0" smtClean="0">
                <a:latin typeface="Times New Roman" pitchFamily="18" charset="0"/>
                <a:cs typeface="Times New Roman" pitchFamily="18" charset="0"/>
                <a:sym typeface="Wingdings" pitchFamily="2" charset="2"/>
              </a:rPr>
              <a:t></a:t>
            </a:r>
            <a:endParaRPr lang="tr-TR" b="1" dirty="0">
              <a:latin typeface="Times New Roman" pitchFamily="18" charset="0"/>
              <a:cs typeface="Times New Roman" pitchFamily="18" charset="0"/>
            </a:endParaRPr>
          </a:p>
        </p:txBody>
      </p:sp>
      <p:sp>
        <p:nvSpPr>
          <p:cNvPr id="10" name="Down Arrow 9"/>
          <p:cNvSpPr/>
          <p:nvPr/>
        </p:nvSpPr>
        <p:spPr>
          <a:xfrm rot="3965210">
            <a:off x="6920142" y="4533056"/>
            <a:ext cx="381000" cy="12173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400"/>
            <a:ext cx="8382000" cy="1143000"/>
          </a:xfrm>
          <a:prstGeom prst="rect">
            <a:avLst/>
          </a:prstGeom>
          <a:solidFill>
            <a:schemeClr val="accent1"/>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(...)ULUĞ  BEY</a:t>
            </a:r>
            <a:endParaRPr kumimoji="0" lang="tr-TR" sz="40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pic>
        <p:nvPicPr>
          <p:cNvPr id="5" name="Picture 4" descr="ulug beg crater.jpg"/>
          <p:cNvPicPr>
            <a:picLocks noChangeAspect="1"/>
          </p:cNvPicPr>
          <p:nvPr/>
        </p:nvPicPr>
        <p:blipFill>
          <a:blip r:embed="rId2" cstate="print"/>
          <a:stretch>
            <a:fillRect/>
          </a:stretch>
        </p:blipFill>
        <p:spPr>
          <a:xfrm>
            <a:off x="457200" y="1418390"/>
            <a:ext cx="4267200" cy="5287210"/>
          </a:xfrm>
          <a:prstGeom prst="rect">
            <a:avLst/>
          </a:prstGeom>
        </p:spPr>
      </p:pic>
      <p:pic>
        <p:nvPicPr>
          <p:cNvPr id="3074" name="Picture 2"/>
          <p:cNvPicPr>
            <a:picLocks noChangeAspect="1" noChangeArrowheads="1"/>
          </p:cNvPicPr>
          <p:nvPr/>
        </p:nvPicPr>
        <p:blipFill>
          <a:blip r:embed="rId3" cstate="print"/>
          <a:srcRect/>
          <a:stretch>
            <a:fillRect/>
          </a:stretch>
        </p:blipFill>
        <p:spPr bwMode="auto">
          <a:xfrm>
            <a:off x="4812177" y="1371600"/>
            <a:ext cx="4065123" cy="25908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786185" y="3962400"/>
            <a:ext cx="4281616" cy="2057400"/>
          </a:xfrm>
          <a:prstGeom prst="rect">
            <a:avLst/>
          </a:prstGeom>
          <a:noFill/>
          <a:ln w="9525">
            <a:noFill/>
            <a:miter lim="800000"/>
            <a:headEnd/>
            <a:tailEnd/>
          </a:ln>
        </p:spPr>
      </p:pic>
      <p:sp>
        <p:nvSpPr>
          <p:cNvPr id="6" name="TextBox 5"/>
          <p:cNvSpPr txBox="1"/>
          <p:nvPr/>
        </p:nvSpPr>
        <p:spPr>
          <a:xfrm>
            <a:off x="4876800" y="6172200"/>
            <a:ext cx="4267200" cy="584775"/>
          </a:xfrm>
          <a:prstGeom prst="rect">
            <a:avLst/>
          </a:prstGeom>
          <a:noFill/>
        </p:spPr>
        <p:txBody>
          <a:bodyPr wrap="square" rtlCol="0">
            <a:spAutoFit/>
          </a:bodyPr>
          <a:lstStyle/>
          <a:p>
            <a:pPr algn="ctr"/>
            <a:r>
              <a:rPr lang="tr-TR" sz="1600" b="1" dirty="0" smtClean="0">
                <a:latin typeface="Times New Roman" pitchFamily="18" charset="0"/>
                <a:cs typeface="Times New Roman" pitchFamily="18" charset="0"/>
              </a:rPr>
              <a:t>Alman Astronom </a:t>
            </a:r>
          </a:p>
          <a:p>
            <a:pPr algn="ctr"/>
            <a:r>
              <a:rPr lang="tr-TR" sz="1600" b="1" dirty="0" smtClean="0">
                <a:latin typeface="Times New Roman" pitchFamily="18" charset="0"/>
                <a:cs typeface="Times New Roman" pitchFamily="18" charset="0"/>
              </a:rPr>
              <a:t>Johann Heinrich von Mädler-1830 haritası</a:t>
            </a:r>
            <a:endParaRPr lang="tr-TR" sz="1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tr-TR" sz="4000" b="1" dirty="0" smtClean="0">
                <a:latin typeface="Times New Roman" pitchFamily="18" charset="0"/>
                <a:cs typeface="Times New Roman" pitchFamily="18" charset="0"/>
              </a:rPr>
              <a:t>KAYNAKLAR</a:t>
            </a:r>
            <a:endParaRPr lang="tr-TR" sz="4000" b="1" dirty="0">
              <a:latin typeface="Times New Roman" pitchFamily="18" charset="0"/>
              <a:cs typeface="Times New Roman" pitchFamily="18" charset="0"/>
            </a:endParaRPr>
          </a:p>
        </p:txBody>
      </p:sp>
      <p:sp>
        <p:nvSpPr>
          <p:cNvPr id="14" name="TextBox 13"/>
          <p:cNvSpPr txBox="1"/>
          <p:nvPr/>
        </p:nvSpPr>
        <p:spPr>
          <a:xfrm>
            <a:off x="304800" y="1266379"/>
            <a:ext cx="8382000" cy="4708981"/>
          </a:xfrm>
          <a:prstGeom prst="rect">
            <a:avLst/>
          </a:prstGeom>
          <a:noFill/>
        </p:spPr>
        <p:txBody>
          <a:bodyPr wrap="square" rtlCol="0">
            <a:spAutoFit/>
          </a:bodyPr>
          <a:lstStyle/>
          <a:p>
            <a:r>
              <a:rPr lang="tr-TR" sz="1200" dirty="0" smtClean="0"/>
              <a:t>1) 1839</a:t>
            </a:r>
            <a:r>
              <a:rPr lang="tr-TR" sz="1200" dirty="0" smtClean="0"/>
              <a:t>. L. P. E. A. Sedillot (1808–1875). Tables astronomiques d’Oloug Beg, commentees et publiees avec le texte en regard, Tome I, 1 fascicule, Paris. A very rare work, but referenced in the Bibliographie generale de l’astronomie jusqu’en 1880, by J.</a:t>
            </a:r>
          </a:p>
          <a:p>
            <a:r>
              <a:rPr lang="tr-TR" sz="1200" dirty="0" smtClean="0"/>
              <a:t>2) 1847</a:t>
            </a:r>
            <a:r>
              <a:rPr lang="tr-TR" sz="1200" dirty="0" smtClean="0"/>
              <a:t>. L. P. E. A. Sedillot (1808–1875). Prolegomenes des Tables astronomiques d’Oloug Beg, publiees avec Notes et Variantes, et precedes d’une Introduction. Paris: F. Didot.</a:t>
            </a:r>
          </a:p>
          <a:p>
            <a:r>
              <a:rPr lang="tr-TR" sz="1200" dirty="0" smtClean="0"/>
              <a:t>3) 1853</a:t>
            </a:r>
            <a:r>
              <a:rPr lang="tr-TR" sz="1200" dirty="0" smtClean="0"/>
              <a:t>. L. P. E. A. Sedillot (1808–1875). Prolegomenes des Tables astronomiques d’Oloug Beg, traduction et commentaire. Paris.</a:t>
            </a:r>
          </a:p>
          <a:p>
            <a:r>
              <a:rPr lang="tr-TR" sz="1200" i="1" dirty="0" smtClean="0"/>
              <a:t>Le Prince Savant annexe les étoiles</a:t>
            </a:r>
            <a:r>
              <a:rPr lang="tr-TR" sz="1200" dirty="0" smtClean="0"/>
              <a:t>, Frédérique Beaupertuis-Bressand, in Samarcande 1400-1500, La cité-oasis de Tamerlan : coeur d'un Empire et d'une Renaissance, book directed by Vincent Fourniau, éditions Autrement, 1995, ISSN 1157 - 4488.</a:t>
            </a:r>
          </a:p>
          <a:p>
            <a:r>
              <a:rPr lang="tr-TR" sz="1200" i="1" dirty="0" smtClean="0"/>
              <a:t>L'âge d'or de l'astronomie ottomane</a:t>
            </a:r>
            <a:r>
              <a:rPr lang="tr-TR" sz="1200" dirty="0" smtClean="0"/>
              <a:t>, Antoine Gautier, in L'Astronomie, (Monthly magazine created by </a:t>
            </a:r>
            <a:r>
              <a:rPr lang="tr-TR" sz="1200" dirty="0" smtClean="0">
                <a:hlinkClick r:id="rId2"/>
              </a:rPr>
              <a:t>Camille Flammarion</a:t>
            </a:r>
            <a:r>
              <a:rPr lang="tr-TR" sz="1200" dirty="0" smtClean="0"/>
              <a:t> in 1882), December 2005, volume 119.</a:t>
            </a:r>
          </a:p>
          <a:p>
            <a:r>
              <a:rPr lang="tr-TR" sz="1200" i="1" dirty="0" smtClean="0"/>
              <a:t>3) L'observatoire </a:t>
            </a:r>
            <a:r>
              <a:rPr lang="tr-TR" sz="1200" i="1" dirty="0" smtClean="0"/>
              <a:t>du prince Ulugh Beg</a:t>
            </a:r>
            <a:r>
              <a:rPr lang="tr-TR" sz="1200" dirty="0" smtClean="0"/>
              <a:t>, Antoine Gautier, in </a:t>
            </a:r>
            <a:r>
              <a:rPr lang="tr-TR" sz="1200" i="1" dirty="0" smtClean="0"/>
              <a:t>L'Astronomie</a:t>
            </a:r>
            <a:r>
              <a:rPr lang="tr-TR" sz="1200" dirty="0" smtClean="0"/>
              <a:t>, (Monthly magazine created by </a:t>
            </a:r>
            <a:r>
              <a:rPr lang="tr-TR" sz="1200" dirty="0" smtClean="0">
                <a:hlinkClick r:id="rId2"/>
              </a:rPr>
              <a:t>Camille Flammarion</a:t>
            </a:r>
            <a:r>
              <a:rPr lang="tr-TR" sz="1200" dirty="0" smtClean="0"/>
              <a:t> in 1882), October 2008, volume 122.</a:t>
            </a:r>
          </a:p>
          <a:p>
            <a:r>
              <a:rPr lang="tr-TR" sz="1200" i="1" dirty="0" smtClean="0"/>
              <a:t>4) Le </a:t>
            </a:r>
            <a:r>
              <a:rPr lang="tr-TR" sz="1200" i="1" dirty="0" smtClean="0"/>
              <a:t>recueil de calendriers du prince timouride Ulug Beg (1394–1449)</a:t>
            </a:r>
            <a:r>
              <a:rPr lang="tr-TR" sz="1200" dirty="0" smtClean="0"/>
              <a:t>, Antoine Gautier, in </a:t>
            </a:r>
            <a:r>
              <a:rPr lang="tr-TR" sz="1200" i="1" dirty="0" smtClean="0"/>
              <a:t>Le Bulletin</a:t>
            </a:r>
            <a:r>
              <a:rPr lang="tr-TR" sz="1200" dirty="0" smtClean="0"/>
              <a:t>, n° spécial Les calendriers, Institut National des Langues et Civilisations Orientales, juin 2007, pp. 117–123. d</a:t>
            </a:r>
          </a:p>
          <a:p>
            <a:r>
              <a:rPr lang="tr-TR" sz="1200" dirty="0" smtClean="0"/>
              <a:t>5) This </a:t>
            </a:r>
            <a:r>
              <a:rPr lang="tr-TR" sz="1200" dirty="0" smtClean="0"/>
              <a:t>article incorporates text from a publication now in the </a:t>
            </a:r>
            <a:r>
              <a:rPr lang="tr-TR" sz="1200" dirty="0" smtClean="0">
                <a:hlinkClick r:id="rId3"/>
              </a:rPr>
              <a:t>public domain</a:t>
            </a:r>
            <a:r>
              <a:rPr lang="tr-TR" sz="1200" dirty="0" smtClean="0"/>
              <a:t>: Chisholm, Hugh, ed (1911). </a:t>
            </a:r>
            <a:r>
              <a:rPr lang="tr-TR" sz="1200" i="1" dirty="0" smtClean="0">
                <a:hlinkClick r:id="rId4" tooltip="Encyclopædia Britannica Eleventh Edition"/>
              </a:rPr>
              <a:t>Encyclopædia Britannica</a:t>
            </a:r>
            <a:r>
              <a:rPr lang="tr-TR" sz="1200" dirty="0" smtClean="0"/>
              <a:t> (Eleventh ed.). Cambridge University Press. </a:t>
            </a:r>
          </a:p>
          <a:p>
            <a:r>
              <a:rPr lang="tr-TR" sz="1200" dirty="0" smtClean="0"/>
              <a:t>6) Jean-Marie </a:t>
            </a:r>
            <a:r>
              <a:rPr lang="tr-TR" sz="1200" dirty="0" smtClean="0"/>
              <a:t>Thiébaud, </a:t>
            </a:r>
            <a:r>
              <a:rPr lang="tr-TR" sz="1200" i="1" dirty="0" smtClean="0"/>
              <a:t>Personnages marquants d'Asie centrale, du Turkestan et de l'Ouzbékistan</a:t>
            </a:r>
            <a:r>
              <a:rPr lang="tr-TR" sz="1200" dirty="0" smtClean="0"/>
              <a:t>, Paris, éditions L'Harmattan, 2004. </a:t>
            </a:r>
            <a:r>
              <a:rPr lang="tr-TR" sz="1200" dirty="0" smtClean="0">
                <a:hlinkClick r:id="rId5"/>
              </a:rPr>
              <a:t>ISBN 2-7475-7017-7</a:t>
            </a:r>
            <a:r>
              <a:rPr lang="tr-TR" sz="1200" dirty="0" smtClean="0"/>
              <a:t>.</a:t>
            </a:r>
          </a:p>
          <a:p>
            <a:pPr marL="342900" indent="-342900"/>
            <a:r>
              <a:rPr lang="tr-TR" sz="1200" dirty="0" smtClean="0"/>
              <a:t>7) Kepler-Newton-Galileo-Uluğ Bey-Wikipedia-Youtube</a:t>
            </a:r>
          </a:p>
          <a:p>
            <a:pPr marL="342900" indent="-342900"/>
            <a:r>
              <a:rPr lang="tr-TR" sz="1200" dirty="0" smtClean="0"/>
              <a:t>....</a:t>
            </a:r>
          </a:p>
          <a:p>
            <a:pPr marL="342900" indent="-342900"/>
            <a:r>
              <a:rPr lang="tr-TR" sz="1200" dirty="0" smtClean="0"/>
              <a:t>....</a:t>
            </a:r>
          </a:p>
          <a:p>
            <a:pPr marL="342900" indent="-342900"/>
            <a:r>
              <a:rPr lang="tr-TR" sz="1200" dirty="0" smtClean="0"/>
              <a:t>....</a:t>
            </a:r>
          </a:p>
          <a:p>
            <a:pPr marL="342900" indent="-342900"/>
            <a:r>
              <a:rPr lang="tr-TR" sz="1200" dirty="0" smtClean="0"/>
              <a:t>....</a:t>
            </a:r>
          </a:p>
          <a:p>
            <a:pPr marL="342900" indent="-342900"/>
            <a:r>
              <a:rPr lang="tr-TR" sz="1200" dirty="0" smtClean="0"/>
              <a:t>....</a:t>
            </a:r>
          </a:p>
          <a:p>
            <a:pPr marL="342900" indent="-342900"/>
            <a:r>
              <a:rPr lang="tr-TR" sz="1200" dirty="0" smtClean="0"/>
              <a:t>....</a:t>
            </a:r>
          </a:p>
          <a:p>
            <a:pPr marL="342900" indent="-342900"/>
            <a:r>
              <a:rPr lang="tr-TR" sz="1200" dirty="0" smtClean="0"/>
              <a:t>....</a:t>
            </a:r>
            <a:endParaRPr lang="tr-TR" sz="1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1"/>
            <a:ext cx="8229600" cy="5486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tr-T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AAK’ ne ve herkese</a:t>
            </a:r>
          </a:p>
          <a:p>
            <a:pPr algn="ctr">
              <a:buNone/>
            </a:pPr>
            <a:r>
              <a:rPr lang="tr-T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TEŞEKKÜRLER</a:t>
            </a:r>
          </a:p>
          <a:p>
            <a:pPr algn="ctr">
              <a:buNone/>
            </a:pPr>
            <a:r>
              <a:rPr lang="tr-T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pitchFamily="2" charset="2"/>
              </a:rPr>
              <a:t></a:t>
            </a:r>
            <a:endParaRPr lang="tr-T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istotle_Plato.jpg"/>
          <p:cNvPicPr>
            <a:picLocks noGrp="1" noChangeAspect="1"/>
          </p:cNvPicPr>
          <p:nvPr>
            <p:ph idx="1"/>
          </p:nvPr>
        </p:nvPicPr>
        <p:blipFill>
          <a:blip r:embed="rId2" cstate="print"/>
          <a:stretch>
            <a:fillRect/>
          </a:stretch>
        </p:blipFill>
        <p:spPr>
          <a:xfrm>
            <a:off x="2986558" y="1600200"/>
            <a:ext cx="3170884" cy="4525963"/>
          </a:xfrm>
        </p:spPr>
      </p:pic>
      <p:sp>
        <p:nvSpPr>
          <p:cNvPr id="5" name="TextBox 4"/>
          <p:cNvSpPr txBox="1"/>
          <p:nvPr/>
        </p:nvSpPr>
        <p:spPr>
          <a:xfrm>
            <a:off x="1219200" y="3048000"/>
            <a:ext cx="762000" cy="369332"/>
          </a:xfrm>
          <a:prstGeom prst="rect">
            <a:avLst/>
          </a:prstGeom>
          <a:noFill/>
        </p:spPr>
        <p:txBody>
          <a:bodyPr wrap="square" rtlCol="0">
            <a:spAutoFit/>
          </a:bodyPr>
          <a:lstStyle/>
          <a:p>
            <a:r>
              <a:rPr lang="tr-TR" dirty="0" smtClean="0"/>
              <a:t>Plato</a:t>
            </a:r>
            <a:endParaRPr lang="tr-TR" dirty="0"/>
          </a:p>
        </p:txBody>
      </p:sp>
      <p:sp>
        <p:nvSpPr>
          <p:cNvPr id="6" name="TextBox 5"/>
          <p:cNvSpPr txBox="1"/>
          <p:nvPr/>
        </p:nvSpPr>
        <p:spPr>
          <a:xfrm>
            <a:off x="6934200" y="2057400"/>
            <a:ext cx="1066800" cy="369332"/>
          </a:xfrm>
          <a:prstGeom prst="rect">
            <a:avLst/>
          </a:prstGeom>
          <a:noFill/>
        </p:spPr>
        <p:txBody>
          <a:bodyPr wrap="square" rtlCol="0">
            <a:spAutoFit/>
          </a:bodyPr>
          <a:lstStyle/>
          <a:p>
            <a:r>
              <a:rPr lang="tr-TR" dirty="0" smtClean="0"/>
              <a:t>Aristotle</a:t>
            </a:r>
            <a:endParaRPr lang="tr-TR" dirty="0"/>
          </a:p>
        </p:txBody>
      </p:sp>
      <p:sp>
        <p:nvSpPr>
          <p:cNvPr id="9" name="Up Arrow 8"/>
          <p:cNvSpPr/>
          <p:nvPr/>
        </p:nvSpPr>
        <p:spPr>
          <a:xfrm rot="3633019">
            <a:off x="2272640" y="2409336"/>
            <a:ext cx="381000" cy="1066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Up Arrow 9"/>
          <p:cNvSpPr/>
          <p:nvPr/>
        </p:nvSpPr>
        <p:spPr>
          <a:xfrm rot="14971637">
            <a:off x="5711222" y="1570740"/>
            <a:ext cx="381000" cy="204579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2895600" y="2209800"/>
            <a:ext cx="609600" cy="60960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Oval 11"/>
          <p:cNvSpPr/>
          <p:nvPr/>
        </p:nvSpPr>
        <p:spPr>
          <a:xfrm>
            <a:off x="4343400" y="2743200"/>
            <a:ext cx="609600" cy="60960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12" descr="fball.gif"/>
          <p:cNvPicPr>
            <a:picLocks noChangeAspect="1"/>
          </p:cNvPicPr>
          <p:nvPr/>
        </p:nvPicPr>
        <p:blipFill>
          <a:blip r:embed="rId3" cstate="print"/>
          <a:stretch>
            <a:fillRect/>
          </a:stretch>
        </p:blipFill>
        <p:spPr>
          <a:xfrm>
            <a:off x="304800" y="4343400"/>
            <a:ext cx="1238250" cy="2143125"/>
          </a:xfrm>
          <a:prstGeom prst="rect">
            <a:avLst/>
          </a:prstGeom>
        </p:spPr>
      </p:pic>
      <p:pic>
        <p:nvPicPr>
          <p:cNvPr id="14" name="Picture 13" descr="rball.gif"/>
          <p:cNvPicPr>
            <a:picLocks noChangeAspect="1"/>
          </p:cNvPicPr>
          <p:nvPr/>
        </p:nvPicPr>
        <p:blipFill>
          <a:blip r:embed="rId4" cstate="print"/>
          <a:stretch>
            <a:fillRect/>
          </a:stretch>
        </p:blipFill>
        <p:spPr>
          <a:xfrm>
            <a:off x="1676400" y="4343400"/>
            <a:ext cx="1238250" cy="2143125"/>
          </a:xfrm>
          <a:prstGeom prst="rect">
            <a:avLst/>
          </a:prstGeom>
        </p:spPr>
      </p:pic>
      <p:pic>
        <p:nvPicPr>
          <p:cNvPr id="15" name="Picture 14" descr="fmotion.gif"/>
          <p:cNvPicPr>
            <a:picLocks noChangeAspect="1"/>
          </p:cNvPicPr>
          <p:nvPr/>
        </p:nvPicPr>
        <p:blipFill>
          <a:blip r:embed="rId5" cstate="print"/>
          <a:stretch>
            <a:fillRect/>
          </a:stretch>
        </p:blipFill>
        <p:spPr>
          <a:xfrm>
            <a:off x="6553200" y="2743200"/>
            <a:ext cx="2181225" cy="1181100"/>
          </a:xfrm>
          <a:prstGeom prst="rect">
            <a:avLst/>
          </a:prstGeom>
        </p:spPr>
      </p:pic>
      <p:pic>
        <p:nvPicPr>
          <p:cNvPr id="16" name="Picture 15" descr="rmotion.gif"/>
          <p:cNvPicPr>
            <a:picLocks noChangeAspect="1"/>
          </p:cNvPicPr>
          <p:nvPr/>
        </p:nvPicPr>
        <p:blipFill>
          <a:blip r:embed="rId6" cstate="print"/>
          <a:stretch>
            <a:fillRect/>
          </a:stretch>
        </p:blipFill>
        <p:spPr>
          <a:xfrm>
            <a:off x="6553200" y="4419600"/>
            <a:ext cx="2181225" cy="1181100"/>
          </a:xfrm>
          <a:prstGeom prst="rect">
            <a:avLst/>
          </a:prstGeom>
        </p:spPr>
      </p:pic>
      <p:sp>
        <p:nvSpPr>
          <p:cNvPr id="17" name="TextBox 16"/>
          <p:cNvSpPr txBox="1"/>
          <p:nvPr/>
        </p:nvSpPr>
        <p:spPr>
          <a:xfrm>
            <a:off x="1524000" y="6477000"/>
            <a:ext cx="1676400" cy="307777"/>
          </a:xfrm>
          <a:prstGeom prst="rect">
            <a:avLst/>
          </a:prstGeom>
          <a:noFill/>
        </p:spPr>
        <p:txBody>
          <a:bodyPr wrap="square" rtlCol="0">
            <a:spAutoFit/>
          </a:bodyPr>
          <a:lstStyle/>
          <a:p>
            <a:r>
              <a:rPr lang="tr-TR" sz="1400" dirty="0" smtClean="0">
                <a:hlinkClick r:id="rId7" action="ppaction://hlinkfile"/>
              </a:rPr>
              <a:t>moon_feather.mpg</a:t>
            </a:r>
            <a:endParaRPr lang="tr-TR" sz="1400" dirty="0"/>
          </a:p>
        </p:txBody>
      </p:sp>
      <p:sp>
        <p:nvSpPr>
          <p:cNvPr id="20" name="Title 1"/>
          <p:cNvSpPr>
            <a:spLocks noGrp="1"/>
          </p:cNvSpPr>
          <p:nvPr>
            <p:ph type="title"/>
          </p:nvPr>
        </p:nvSpPr>
        <p:spPr>
          <a:xfrm>
            <a:off x="228600" y="274638"/>
            <a:ext cx="8763000" cy="1143000"/>
          </a:xfrm>
          <a:solidFill>
            <a:schemeClr val="accent1"/>
          </a:solidFill>
        </p:spPr>
        <p:txBody>
          <a:bodyPr>
            <a:normAutofit/>
          </a:bodyPr>
          <a:lstStyle/>
          <a:p>
            <a:r>
              <a:rPr lang="tr-TR" sz="4000" b="1" dirty="0" smtClean="0">
                <a:latin typeface="Times New Roman" pitchFamily="18" charset="0"/>
                <a:cs typeface="Times New Roman" pitchFamily="18" charset="0"/>
              </a:rPr>
              <a:t>Newton öncesi Evren-Bilim</a:t>
            </a:r>
            <a:endParaRPr lang="tr-TR"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600200"/>
            <a:ext cx="6858000" cy="4708981"/>
          </a:xfrm>
          <a:prstGeom prst="rect">
            <a:avLst/>
          </a:prstGeom>
          <a:noFill/>
        </p:spPr>
        <p:txBody>
          <a:bodyPr wrap="square" rtlCol="0">
            <a:spAutoFit/>
          </a:bodyPr>
          <a:lstStyle/>
          <a:p>
            <a:pPr algn="just">
              <a:buFont typeface="Wingdings" pitchFamily="2" charset="2"/>
              <a:buChar char="v"/>
            </a:pPr>
            <a:r>
              <a:rPr lang="tr-TR" sz="2000" b="1" dirty="0" smtClean="0">
                <a:latin typeface="Times New Roman" pitchFamily="18" charset="0"/>
                <a:cs typeface="Times New Roman" pitchFamily="18" charset="0"/>
              </a:rPr>
              <a:t>Hız, Kuvvet ve Eylemsizlik </a:t>
            </a:r>
            <a:r>
              <a:rPr lang="tr-TR" sz="2000" dirty="0" smtClean="0">
                <a:latin typeface="Times New Roman" pitchFamily="18" charset="0"/>
                <a:cs typeface="Times New Roman" pitchFamily="18" charset="0"/>
              </a:rPr>
              <a:t>tanımları</a:t>
            </a:r>
          </a:p>
          <a:p>
            <a:pPr algn="just">
              <a:buFont typeface="Wingdings" pitchFamily="2" charset="2"/>
              <a:buChar char="v"/>
            </a:pPr>
            <a:r>
              <a:rPr lang="tr-TR" sz="2000" dirty="0" smtClean="0">
                <a:latin typeface="Times New Roman" pitchFamily="18" charset="0"/>
                <a:cs typeface="Times New Roman" pitchFamily="18" charset="0"/>
              </a:rPr>
              <a:t>Eğik düzlemler kullanarak, hareketi </a:t>
            </a:r>
            <a:r>
              <a:rPr lang="tr-TR" sz="2000" b="1" dirty="0" smtClean="0">
                <a:latin typeface="Times New Roman" pitchFamily="18" charset="0"/>
                <a:cs typeface="Times New Roman" pitchFamily="18" charset="0"/>
              </a:rPr>
              <a:t>hız, sürat ve doğrultu </a:t>
            </a:r>
            <a:r>
              <a:rPr lang="tr-TR" sz="2000" dirty="0" smtClean="0">
                <a:latin typeface="Times New Roman" pitchFamily="18" charset="0"/>
                <a:cs typeface="Times New Roman" pitchFamily="18" charset="0"/>
              </a:rPr>
              <a:t>terimleriyle açıkladı</a:t>
            </a:r>
          </a:p>
          <a:p>
            <a:pPr algn="just">
              <a:buFont typeface="Wingdings" pitchFamily="2" charset="2"/>
              <a:buChar char="v"/>
            </a:pPr>
            <a:r>
              <a:rPr lang="tr-TR" sz="2000" dirty="0" smtClean="0">
                <a:latin typeface="Times New Roman" pitchFamily="18" charset="0"/>
                <a:cs typeface="Times New Roman" pitchFamily="18" charset="0"/>
              </a:rPr>
              <a:t>Hareket sebebi olarak </a:t>
            </a:r>
            <a:r>
              <a:rPr lang="tr-TR" sz="2000" b="1" dirty="0" smtClean="0">
                <a:latin typeface="Times New Roman" pitchFamily="18" charset="0"/>
                <a:cs typeface="Times New Roman" pitchFamily="18" charset="0"/>
              </a:rPr>
              <a:t>kuvvet</a:t>
            </a:r>
            <a:r>
              <a:rPr lang="tr-TR" sz="2000" dirty="0" smtClean="0">
                <a:latin typeface="Times New Roman" pitchFamily="18" charset="0"/>
                <a:cs typeface="Times New Roman" pitchFamily="18" charset="0"/>
              </a:rPr>
              <a:t> fikrini geliştirdi.</a:t>
            </a:r>
          </a:p>
          <a:p>
            <a:pPr algn="just">
              <a:buFont typeface="Wingdings" pitchFamily="2" charset="2"/>
              <a:buChar char="v"/>
            </a:pPr>
            <a:r>
              <a:rPr lang="tr-TR" sz="2000" dirty="0" smtClean="0">
                <a:latin typeface="Times New Roman" pitchFamily="18" charset="0"/>
                <a:cs typeface="Times New Roman" pitchFamily="18" charset="0"/>
              </a:rPr>
              <a:t>Nesneler hareket değişimine direnirler. (Eylemsizlik ilkesinin temeli)</a:t>
            </a:r>
          </a:p>
          <a:p>
            <a:pPr algn="just">
              <a:buFont typeface="Wingdings" pitchFamily="2" charset="2"/>
              <a:buChar char="v"/>
            </a:pPr>
            <a:r>
              <a:rPr lang="tr-TR" sz="2000" dirty="0" smtClean="0">
                <a:latin typeface="Times New Roman" pitchFamily="18" charset="0"/>
                <a:cs typeface="Times New Roman" pitchFamily="18" charset="0"/>
              </a:rPr>
              <a:t>Bir nesnenin </a:t>
            </a:r>
            <a:r>
              <a:rPr lang="tr-TR" sz="2000" b="1" dirty="0" smtClean="0">
                <a:latin typeface="Times New Roman" pitchFamily="18" charset="0"/>
                <a:cs typeface="Times New Roman" pitchFamily="18" charset="0"/>
              </a:rPr>
              <a:t>“durgun” yada “düzgün hareket halinde”</a:t>
            </a:r>
            <a:r>
              <a:rPr lang="tr-TR" sz="2000" dirty="0" smtClean="0">
                <a:latin typeface="Times New Roman" pitchFamily="18" charset="0"/>
                <a:cs typeface="Times New Roman" pitchFamily="18" charset="0"/>
              </a:rPr>
              <a:t> olduğunu, cisimlerin her zaman hızlarının olduğunu, </a:t>
            </a:r>
            <a:r>
              <a:rPr lang="tr-TR" sz="2000" b="1" dirty="0" smtClean="0">
                <a:latin typeface="Times New Roman" pitchFamily="18" charset="0"/>
                <a:cs typeface="Times New Roman" pitchFamily="18" charset="0"/>
              </a:rPr>
              <a:t>bazen hızlarının büyüklüğünün “0” olduğunu</a:t>
            </a:r>
            <a:r>
              <a:rPr lang="tr-TR" sz="2000" dirty="0" smtClean="0">
                <a:latin typeface="Times New Roman" pitchFamily="18" charset="0"/>
                <a:cs typeface="Times New Roman" pitchFamily="18" charset="0"/>
              </a:rPr>
              <a:t> söyledi.</a:t>
            </a:r>
          </a:p>
          <a:p>
            <a:pPr algn="just">
              <a:buFont typeface="Wingdings" pitchFamily="2" charset="2"/>
              <a:buChar char="v"/>
            </a:pPr>
            <a:r>
              <a:rPr lang="tr-TR" sz="2000" dirty="0" smtClean="0">
                <a:latin typeface="Times New Roman" pitchFamily="18" charset="0"/>
                <a:cs typeface="Times New Roman" pitchFamily="18" charset="0"/>
              </a:rPr>
              <a:t>Serbest düşen cisimlerin </a:t>
            </a:r>
            <a:r>
              <a:rPr lang="tr-TR" sz="2000" b="1" dirty="0" smtClean="0">
                <a:latin typeface="Times New Roman" pitchFamily="18" charset="0"/>
                <a:cs typeface="Times New Roman" pitchFamily="18" charset="0"/>
              </a:rPr>
              <a:t>hızının kütleden bağımsız olduğunu </a:t>
            </a:r>
            <a:r>
              <a:rPr lang="tr-TR" sz="2000" dirty="0" smtClean="0">
                <a:latin typeface="Times New Roman" pitchFamily="18" charset="0"/>
                <a:cs typeface="Times New Roman" pitchFamily="18" charset="0"/>
              </a:rPr>
              <a:t>gösterdi.</a:t>
            </a:r>
            <a:endParaRPr lang="tr-TR" sz="2000" dirty="0" smtClean="0">
              <a:latin typeface="Times New Roman" pitchFamily="18" charset="0"/>
              <a:cs typeface="Times New Roman" pitchFamily="18" charset="0"/>
            </a:endParaRPr>
          </a:p>
          <a:p>
            <a:pPr algn="just">
              <a:buFont typeface="Wingdings" pitchFamily="2" charset="2"/>
              <a:buChar char="v"/>
            </a:pPr>
            <a:r>
              <a:rPr lang="tr-TR" sz="2000" dirty="0" smtClean="0">
                <a:latin typeface="Times New Roman" pitchFamily="18" charset="0"/>
                <a:cs typeface="Times New Roman" pitchFamily="18" charset="0"/>
              </a:rPr>
              <a:t>Bir tüyün, çelik bir toptan daha yavaş düşmesinin sebebinin </a:t>
            </a:r>
            <a:r>
              <a:rPr lang="tr-TR" sz="2000" b="1" dirty="0" smtClean="0">
                <a:latin typeface="Times New Roman" pitchFamily="18" charset="0"/>
                <a:cs typeface="Times New Roman" pitchFamily="18" charset="0"/>
              </a:rPr>
              <a:t>hava direnci</a:t>
            </a:r>
            <a:r>
              <a:rPr lang="tr-TR" sz="2000" dirty="0" smtClean="0">
                <a:latin typeface="Times New Roman" pitchFamily="18" charset="0"/>
                <a:cs typeface="Times New Roman" pitchFamily="18" charset="0"/>
              </a:rPr>
              <a:t> olduğunu gösterdi.</a:t>
            </a:r>
          </a:p>
          <a:p>
            <a:pPr algn="just">
              <a:buFont typeface="Wingdings" pitchFamily="2" charset="2"/>
              <a:buChar char="v"/>
            </a:pPr>
            <a:r>
              <a:rPr lang="tr-TR" sz="2000" dirty="0" smtClean="0">
                <a:latin typeface="Times New Roman" pitchFamily="18" charset="0"/>
                <a:cs typeface="Times New Roman" pitchFamily="18" charset="0"/>
              </a:rPr>
              <a:t>Fakat düşünceleri hep dünyadaki cisimler içindi. Dünya ötesinde bu fikirlerini genişletmedi..İş Kepler’e kaldı;)</a:t>
            </a:r>
            <a:endParaRPr lang="tr-TR" sz="2000" dirty="0">
              <a:latin typeface="Times New Roman" pitchFamily="18" charset="0"/>
              <a:cs typeface="Times New Roman" pitchFamily="18" charset="0"/>
            </a:endParaRPr>
          </a:p>
        </p:txBody>
      </p:sp>
      <p:sp>
        <p:nvSpPr>
          <p:cNvPr id="5" name="Title 1"/>
          <p:cNvSpPr>
            <a:spLocks noGrp="1"/>
          </p:cNvSpPr>
          <p:nvPr>
            <p:ph type="title"/>
          </p:nvPr>
        </p:nvSpPr>
        <p:spPr>
          <a:xfrm>
            <a:off x="228600" y="274638"/>
            <a:ext cx="8763000" cy="1143000"/>
          </a:xfrm>
          <a:solidFill>
            <a:schemeClr val="accent1"/>
          </a:solidFill>
        </p:spPr>
        <p:txBody>
          <a:bodyPr>
            <a:normAutofit/>
          </a:bodyPr>
          <a:lstStyle/>
          <a:p>
            <a:r>
              <a:rPr lang="tr-TR" sz="4000" b="1" dirty="0" smtClean="0">
                <a:latin typeface="Times New Roman" pitchFamily="18" charset="0"/>
                <a:cs typeface="Times New Roman" pitchFamily="18" charset="0"/>
              </a:rPr>
              <a:t>Galileo Galilei (1564-1642)</a:t>
            </a:r>
            <a:endParaRPr lang="tr-TR" sz="4000" b="1" dirty="0">
              <a:latin typeface="Times New Roman" pitchFamily="18" charset="0"/>
              <a:cs typeface="Times New Roman" pitchFamily="18" charset="0"/>
            </a:endParaRPr>
          </a:p>
        </p:txBody>
      </p:sp>
      <p:pic>
        <p:nvPicPr>
          <p:cNvPr id="6" name="Picture 5" descr="225px-Justus_Sustermans_-_Portrait_of_Galileo_Galilei,_1636.jpg"/>
          <p:cNvPicPr>
            <a:picLocks noChangeAspect="1"/>
          </p:cNvPicPr>
          <p:nvPr/>
        </p:nvPicPr>
        <p:blipFill>
          <a:blip r:embed="rId2" cstate="print"/>
          <a:stretch>
            <a:fillRect/>
          </a:stretch>
        </p:blipFill>
        <p:spPr>
          <a:xfrm>
            <a:off x="7162800" y="1600200"/>
            <a:ext cx="1843320" cy="2343066"/>
          </a:xfrm>
          <a:prstGeom prst="rect">
            <a:avLst/>
          </a:prstGeom>
        </p:spPr>
      </p:pic>
      <p:pic>
        <p:nvPicPr>
          <p:cNvPr id="7" name="Picture 6" descr="128px-Galileo_Galilei_Signature_2.svg.png"/>
          <p:cNvPicPr>
            <a:picLocks noChangeAspect="1"/>
          </p:cNvPicPr>
          <p:nvPr/>
        </p:nvPicPr>
        <p:blipFill>
          <a:blip r:embed="rId3" cstate="print"/>
          <a:stretch>
            <a:fillRect/>
          </a:stretch>
        </p:blipFill>
        <p:spPr>
          <a:xfrm>
            <a:off x="7467600" y="4191000"/>
            <a:ext cx="1219200" cy="533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626274"/>
            <a:ext cx="6172200" cy="2862322"/>
          </a:xfrm>
          <a:prstGeom prst="rect">
            <a:avLst/>
          </a:prstGeom>
          <a:noFill/>
        </p:spPr>
        <p:txBody>
          <a:bodyPr wrap="square" rtlCol="0">
            <a:spAutoFit/>
          </a:bodyPr>
          <a:lstStyle/>
          <a:p>
            <a:pPr algn="just">
              <a:buFont typeface="Wingdings" pitchFamily="2" charset="2"/>
              <a:buChar char="v"/>
            </a:pPr>
            <a:r>
              <a:rPr lang="tr-TR" sz="2000" dirty="0" smtClean="0">
                <a:latin typeface="Times New Roman" pitchFamily="18" charset="0"/>
                <a:cs typeface="Times New Roman" pitchFamily="18" charset="0"/>
              </a:rPr>
              <a:t>Yörüngelerin kinematik tanımlarını yaptı (Tycho Brahe (1546-1601) nin gözlemlerinden)</a:t>
            </a:r>
          </a:p>
          <a:p>
            <a:pPr algn="just">
              <a:buFont typeface="Wingdings" pitchFamily="2" charset="2"/>
              <a:buChar char="q"/>
            </a:pPr>
            <a:r>
              <a:rPr lang="tr-TR" sz="2000" dirty="0" smtClean="0">
                <a:latin typeface="Times New Roman" pitchFamily="18" charset="0"/>
                <a:cs typeface="Times New Roman" pitchFamily="18" charset="0"/>
              </a:rPr>
              <a:t>1. Kepler Yasası: Her bir gezegen, odaklarından birinde Güneş olan eliptik yörüngede hareket eder.</a:t>
            </a:r>
          </a:p>
          <a:p>
            <a:pPr algn="just">
              <a:buFont typeface="Wingdings" pitchFamily="2" charset="2"/>
              <a:buChar char="q"/>
            </a:pPr>
            <a:r>
              <a:rPr lang="tr-TR" sz="2000" dirty="0" smtClean="0">
                <a:latin typeface="Times New Roman" pitchFamily="18" charset="0"/>
                <a:cs typeface="Times New Roman" pitchFamily="18" charset="0"/>
              </a:rPr>
              <a:t>2. Kepler Yasası:  Eşit Alanlar; her bir gezegen güneşe yaklaştığında hızlı, güneşten uzaklaştığında yavaş hareket eder. (Yarıçap vektörü, eşit zamanda eşit alanlar tarar.)</a:t>
            </a:r>
          </a:p>
          <a:p>
            <a:pPr algn="just">
              <a:buFont typeface="Wingdings" pitchFamily="2" charset="2"/>
              <a:buChar char="q"/>
            </a:pPr>
            <a:r>
              <a:rPr lang="tr-TR" sz="2000" dirty="0" smtClean="0">
                <a:latin typeface="Times New Roman" pitchFamily="18" charset="0"/>
                <a:cs typeface="Times New Roman" pitchFamily="18" charset="0"/>
              </a:rPr>
              <a:t>3. Kepler Yasası: Yörünge periyodun karesi, güneşe olan uzaklığın kübüyle doğru orantılıdır. </a:t>
            </a:r>
          </a:p>
        </p:txBody>
      </p:sp>
      <p:pic>
        <p:nvPicPr>
          <p:cNvPr id="3" name="Picture 2" descr="ellipse.gif"/>
          <p:cNvPicPr>
            <a:picLocks noChangeAspect="1"/>
          </p:cNvPicPr>
          <p:nvPr/>
        </p:nvPicPr>
        <p:blipFill>
          <a:blip r:embed="rId2" cstate="print"/>
          <a:stretch>
            <a:fillRect/>
          </a:stretch>
        </p:blipFill>
        <p:spPr>
          <a:xfrm>
            <a:off x="5867400" y="5160238"/>
            <a:ext cx="2895600" cy="1697762"/>
          </a:xfrm>
          <a:prstGeom prst="rect">
            <a:avLst/>
          </a:prstGeom>
        </p:spPr>
      </p:pic>
      <p:pic>
        <p:nvPicPr>
          <p:cNvPr id="4" name="Picture 3" descr="equal_areas.gif"/>
          <p:cNvPicPr>
            <a:picLocks noChangeAspect="1"/>
          </p:cNvPicPr>
          <p:nvPr/>
        </p:nvPicPr>
        <p:blipFill>
          <a:blip r:embed="rId3" cstate="print"/>
          <a:stretch>
            <a:fillRect/>
          </a:stretch>
        </p:blipFill>
        <p:spPr>
          <a:xfrm>
            <a:off x="152400" y="5029200"/>
            <a:ext cx="3150308" cy="1716176"/>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5257800" y="4114800"/>
            <a:ext cx="1171575" cy="628650"/>
          </a:xfrm>
          <a:prstGeom prst="rect">
            <a:avLst/>
          </a:prstGeom>
          <a:noFill/>
          <a:ln w="9525">
            <a:noFill/>
            <a:miter lim="800000"/>
            <a:headEnd/>
            <a:tailEnd/>
          </a:ln>
        </p:spPr>
      </p:pic>
      <p:sp>
        <p:nvSpPr>
          <p:cNvPr id="7" name="Title 1"/>
          <p:cNvSpPr>
            <a:spLocks noGrp="1"/>
          </p:cNvSpPr>
          <p:nvPr>
            <p:ph type="title"/>
          </p:nvPr>
        </p:nvSpPr>
        <p:spPr>
          <a:xfrm>
            <a:off x="228600" y="274638"/>
            <a:ext cx="8763000" cy="1143000"/>
          </a:xfrm>
          <a:solidFill>
            <a:schemeClr val="accent1"/>
          </a:solidFill>
        </p:spPr>
        <p:txBody>
          <a:bodyPr>
            <a:normAutofit/>
          </a:bodyPr>
          <a:lstStyle/>
          <a:p>
            <a:r>
              <a:rPr lang="tr-TR" sz="4000" b="1" dirty="0" smtClean="0">
                <a:latin typeface="Times New Roman" pitchFamily="18" charset="0"/>
                <a:cs typeface="Times New Roman" pitchFamily="18" charset="0"/>
              </a:rPr>
              <a:t>Johannes Kepler (1571-1630)</a:t>
            </a:r>
            <a:endParaRPr lang="tr-TR" sz="4000" b="1" dirty="0">
              <a:latin typeface="Times New Roman" pitchFamily="18" charset="0"/>
              <a:cs typeface="Times New Roman" pitchFamily="18" charset="0"/>
            </a:endParaRPr>
          </a:p>
        </p:txBody>
      </p:sp>
      <p:pic>
        <p:nvPicPr>
          <p:cNvPr id="8" name="Picture 7" descr="128px-Unterschrift_Kepler.svg.png"/>
          <p:cNvPicPr>
            <a:picLocks noChangeAspect="1"/>
          </p:cNvPicPr>
          <p:nvPr/>
        </p:nvPicPr>
        <p:blipFill>
          <a:blip r:embed="rId5" cstate="print"/>
          <a:stretch>
            <a:fillRect/>
          </a:stretch>
        </p:blipFill>
        <p:spPr>
          <a:xfrm>
            <a:off x="7620000" y="4838700"/>
            <a:ext cx="1219200" cy="342900"/>
          </a:xfrm>
          <a:prstGeom prst="rect">
            <a:avLst/>
          </a:prstGeom>
        </p:spPr>
      </p:pic>
      <p:pic>
        <p:nvPicPr>
          <p:cNvPr id="9" name="Picture 8" descr="225px-Johannes_Kepler_1610.jpg"/>
          <p:cNvPicPr>
            <a:picLocks noChangeAspect="1"/>
          </p:cNvPicPr>
          <p:nvPr/>
        </p:nvPicPr>
        <p:blipFill>
          <a:blip r:embed="rId6" cstate="print"/>
          <a:stretch>
            <a:fillRect/>
          </a:stretch>
        </p:blipFill>
        <p:spPr>
          <a:xfrm>
            <a:off x="6614604" y="1447800"/>
            <a:ext cx="2385874" cy="3276600"/>
          </a:xfrm>
          <a:prstGeom prst="rect">
            <a:avLst/>
          </a:prstGeom>
        </p:spPr>
      </p:pic>
      <p:pic>
        <p:nvPicPr>
          <p:cNvPr id="10" name="Picture 9" descr="Kepler-second-law.gif"/>
          <p:cNvPicPr>
            <a:picLocks noChangeAspect="1"/>
          </p:cNvPicPr>
          <p:nvPr/>
        </p:nvPicPr>
        <p:blipFill>
          <a:blip r:embed="rId7" cstate="print"/>
          <a:stretch>
            <a:fillRect/>
          </a:stretch>
        </p:blipFill>
        <p:spPr>
          <a:xfrm>
            <a:off x="3352800" y="5029200"/>
            <a:ext cx="2514600" cy="1676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74638"/>
            <a:ext cx="8763000" cy="1143000"/>
          </a:xfrm>
          <a:solidFill>
            <a:schemeClr val="accent1"/>
          </a:solidFill>
        </p:spPr>
        <p:txBody>
          <a:bodyPr>
            <a:normAutofit fontScale="90000"/>
          </a:bodyPr>
          <a:lstStyle/>
          <a:p>
            <a:r>
              <a:rPr lang="tr-TR" sz="4000" b="1" dirty="0" smtClean="0">
                <a:latin typeface="Times New Roman" pitchFamily="18" charset="0"/>
                <a:cs typeface="Times New Roman" pitchFamily="18" charset="0"/>
              </a:rPr>
              <a:t>Isaac Newton-Newton Fiziği (1642-1727)</a:t>
            </a:r>
            <a:endParaRPr lang="tr-TR" sz="4000" b="1" dirty="0">
              <a:latin typeface="Times New Roman" pitchFamily="18" charset="0"/>
              <a:cs typeface="Times New Roman" pitchFamily="18" charset="0"/>
            </a:endParaRPr>
          </a:p>
        </p:txBody>
      </p:sp>
      <p:pic>
        <p:nvPicPr>
          <p:cNvPr id="5" name="Picture 4" descr="isaac.jpg"/>
          <p:cNvPicPr>
            <a:picLocks noChangeAspect="1"/>
          </p:cNvPicPr>
          <p:nvPr/>
        </p:nvPicPr>
        <p:blipFill>
          <a:blip r:embed="rId2" cstate="print"/>
          <a:stretch>
            <a:fillRect/>
          </a:stretch>
        </p:blipFill>
        <p:spPr>
          <a:xfrm>
            <a:off x="228600" y="1605817"/>
            <a:ext cx="2215116" cy="3042383"/>
          </a:xfrm>
          <a:prstGeom prst="rect">
            <a:avLst/>
          </a:prstGeom>
        </p:spPr>
      </p:pic>
      <p:pic>
        <p:nvPicPr>
          <p:cNvPr id="6" name="Picture 3"/>
          <p:cNvPicPr>
            <a:picLocks noChangeAspect="1" noChangeArrowheads="1"/>
          </p:cNvPicPr>
          <p:nvPr/>
        </p:nvPicPr>
        <p:blipFill>
          <a:blip r:embed="rId3" cstate="print"/>
          <a:srcRect/>
          <a:stretch>
            <a:fillRect/>
          </a:stretch>
        </p:blipFill>
        <p:spPr bwMode="auto">
          <a:xfrm>
            <a:off x="2590800" y="4005946"/>
            <a:ext cx="4343400" cy="2688770"/>
          </a:xfrm>
          <a:prstGeom prst="rect">
            <a:avLst/>
          </a:prstGeom>
          <a:noFill/>
          <a:ln w="9525">
            <a:noFill/>
            <a:miter lim="800000"/>
            <a:headEnd/>
            <a:tailEnd/>
          </a:ln>
        </p:spPr>
      </p:pic>
      <p:grpSp>
        <p:nvGrpSpPr>
          <p:cNvPr id="8" name="Group 7"/>
          <p:cNvGrpSpPr/>
          <p:nvPr/>
        </p:nvGrpSpPr>
        <p:grpSpPr>
          <a:xfrm>
            <a:off x="3505200" y="1524000"/>
            <a:ext cx="5422557" cy="3276600"/>
            <a:chOff x="597243" y="1524000"/>
            <a:chExt cx="8327682" cy="5257800"/>
          </a:xfrm>
        </p:grpSpPr>
        <p:pic>
          <p:nvPicPr>
            <p:cNvPr id="9" name="Picture 8" descr="rainbow.jpg"/>
            <p:cNvPicPr>
              <a:picLocks noChangeAspect="1"/>
            </p:cNvPicPr>
            <p:nvPr/>
          </p:nvPicPr>
          <p:blipFill>
            <a:blip r:embed="rId4" cstate="print"/>
            <a:stretch>
              <a:fillRect/>
            </a:stretch>
          </p:blipFill>
          <p:spPr>
            <a:xfrm>
              <a:off x="597243" y="1524000"/>
              <a:ext cx="5498757" cy="3048000"/>
            </a:xfrm>
            <a:prstGeom prst="rect">
              <a:avLst/>
            </a:prstGeom>
          </p:spPr>
        </p:pic>
        <p:pic>
          <p:nvPicPr>
            <p:cNvPr id="10" name="Picture 2" descr="C:\Users\Ozan\Desktop\Newton fiziği sunum-2011\damla.jpg"/>
            <p:cNvPicPr>
              <a:picLocks noChangeAspect="1" noChangeArrowheads="1"/>
            </p:cNvPicPr>
            <p:nvPr/>
          </p:nvPicPr>
          <p:blipFill>
            <a:blip r:embed="rId5" cstate="print"/>
            <a:srcRect/>
            <a:stretch>
              <a:fillRect/>
            </a:stretch>
          </p:blipFill>
          <p:spPr bwMode="auto">
            <a:xfrm>
              <a:off x="6172200" y="4495800"/>
              <a:ext cx="2752725" cy="2143125"/>
            </a:xfrm>
            <a:prstGeom prst="rect">
              <a:avLst/>
            </a:prstGeom>
            <a:noFill/>
          </p:spPr>
        </p:pic>
        <p:cxnSp>
          <p:nvCxnSpPr>
            <p:cNvPr id="11" name="Straight Connector 10"/>
            <p:cNvCxnSpPr>
              <a:endCxn id="10" idx="1"/>
            </p:cNvCxnSpPr>
            <p:nvPr/>
          </p:nvCxnSpPr>
          <p:spPr>
            <a:xfrm rot="16200000" flipH="1">
              <a:off x="3502821" y="2897983"/>
              <a:ext cx="3281361" cy="2057398"/>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6172200" y="4419600"/>
              <a:ext cx="2438400" cy="2362200"/>
            </a:xfrm>
            <a:prstGeom prst="ellipse">
              <a:avLst/>
            </a:prstGeom>
            <a:solidFill>
              <a:schemeClr val="accent1">
                <a:alpha val="21000"/>
              </a:schemeClr>
            </a:solidFill>
            <a:ln cap="rnd" cmpd="thinThick">
              <a:solidFill>
                <a:schemeClr val="accent1">
                  <a:shade val="50000"/>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3" name="Picture 2"/>
            <p:cNvPicPr>
              <a:picLocks noChangeAspect="1" noChangeArrowheads="1"/>
            </p:cNvPicPr>
            <p:nvPr/>
          </p:nvPicPr>
          <p:blipFill>
            <a:blip r:embed="rId6" cstate="print"/>
            <a:srcRect/>
            <a:stretch>
              <a:fillRect/>
            </a:stretch>
          </p:blipFill>
          <p:spPr bwMode="auto">
            <a:xfrm>
              <a:off x="7010400" y="1524000"/>
              <a:ext cx="1814513" cy="2681288"/>
            </a:xfrm>
            <a:prstGeom prst="rect">
              <a:avLst/>
            </a:prstGeom>
            <a:noFill/>
            <a:ln w="9525">
              <a:noFill/>
              <a:miter lim="800000"/>
              <a:headEnd/>
              <a:tailEnd/>
            </a:ln>
          </p:spPr>
        </p:pic>
        <p:cxnSp>
          <p:nvCxnSpPr>
            <p:cNvPr id="14" name="Straight Connector 13"/>
            <p:cNvCxnSpPr/>
            <p:nvPr/>
          </p:nvCxnSpPr>
          <p:spPr>
            <a:xfrm>
              <a:off x="4114800" y="2286000"/>
              <a:ext cx="3810000" cy="2209800"/>
            </a:xfrm>
            <a:prstGeom prst="line">
              <a:avLst/>
            </a:prstGeom>
            <a:ln w="3810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228600" y="274638"/>
            <a:ext cx="8763000" cy="1143000"/>
          </a:xfrm>
          <a:solidFill>
            <a:schemeClr val="accent1"/>
          </a:solidFill>
        </p:spPr>
        <p:txBody>
          <a:bodyPr>
            <a:normAutofit/>
          </a:bodyPr>
          <a:lstStyle/>
          <a:p>
            <a:r>
              <a:rPr lang="tr-TR" sz="4000" b="1" dirty="0" smtClean="0">
                <a:latin typeface="Times New Roman" pitchFamily="18" charset="0"/>
                <a:cs typeface="Times New Roman" pitchFamily="18" charset="0"/>
              </a:rPr>
              <a:t>(...)Isaac Newton-Newton Fiziği</a:t>
            </a:r>
            <a:endParaRPr lang="tr-TR" sz="4000" b="1" dirty="0">
              <a:latin typeface="Times New Roman" pitchFamily="18" charset="0"/>
              <a:cs typeface="Times New Roman" pitchFamily="18" charset="0"/>
            </a:endParaRPr>
          </a:p>
        </p:txBody>
      </p:sp>
      <p:pic>
        <p:nvPicPr>
          <p:cNvPr id="15" name="Picture 14" descr="001.jpg"/>
          <p:cNvPicPr>
            <a:picLocks noChangeAspect="1"/>
          </p:cNvPicPr>
          <p:nvPr/>
        </p:nvPicPr>
        <p:blipFill>
          <a:blip r:embed="rId2" cstate="print"/>
          <a:stretch>
            <a:fillRect/>
          </a:stretch>
        </p:blipFill>
        <p:spPr>
          <a:xfrm>
            <a:off x="5029200" y="4300728"/>
            <a:ext cx="4114800" cy="2557272"/>
          </a:xfrm>
          <a:prstGeom prst="rect">
            <a:avLst/>
          </a:prstGeom>
        </p:spPr>
      </p:pic>
      <p:pic>
        <p:nvPicPr>
          <p:cNvPr id="16" name="Picture 2"/>
          <p:cNvPicPr>
            <a:picLocks noChangeAspect="1" noChangeArrowheads="1"/>
          </p:cNvPicPr>
          <p:nvPr/>
        </p:nvPicPr>
        <p:blipFill>
          <a:blip r:embed="rId3" cstate="print"/>
          <a:srcRect/>
          <a:stretch>
            <a:fillRect/>
          </a:stretch>
        </p:blipFill>
        <p:spPr bwMode="auto">
          <a:xfrm>
            <a:off x="0" y="1524000"/>
            <a:ext cx="3657600" cy="3442447"/>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3657600" y="1524000"/>
            <a:ext cx="2978065" cy="2667000"/>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6629400" y="1524000"/>
            <a:ext cx="2438400" cy="2561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tr-TR" sz="4000" b="1" dirty="0" smtClean="0">
                <a:latin typeface="Times New Roman" pitchFamily="18" charset="0"/>
                <a:cs typeface="Times New Roman" pitchFamily="18" charset="0"/>
              </a:rPr>
              <a:t>(...) Kuvvet nedir?</a:t>
            </a:r>
            <a:endParaRPr lang="tr-TR" sz="40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524000"/>
            <a:ext cx="8229600" cy="1752600"/>
          </a:xfrm>
        </p:spPr>
        <p:txBody>
          <a:bodyPr>
            <a:noAutofit/>
          </a:bodyPr>
          <a:lstStyle/>
          <a:p>
            <a:pPr algn="just"/>
            <a:r>
              <a:rPr lang="tr-TR" sz="2800" dirty="0" smtClean="0">
                <a:latin typeface="Times New Roman" pitchFamily="18" charset="0"/>
                <a:cs typeface="Times New Roman" pitchFamily="18" charset="0"/>
              </a:rPr>
              <a:t>Bir cismin, hızını, hareket doğrultusunu ve şeklini değiştiren herhangi bir etkiye </a:t>
            </a:r>
            <a:r>
              <a:rPr lang="tr-TR" sz="2800" b="1" dirty="0" smtClean="0">
                <a:latin typeface="Times New Roman" pitchFamily="18" charset="0"/>
                <a:cs typeface="Times New Roman" pitchFamily="18" charset="0"/>
              </a:rPr>
              <a:t>“Kuvvet”</a:t>
            </a:r>
            <a:r>
              <a:rPr lang="tr-TR" sz="2800" dirty="0" smtClean="0">
                <a:latin typeface="Times New Roman" pitchFamily="18" charset="0"/>
                <a:cs typeface="Times New Roman" pitchFamily="18" charset="0"/>
              </a:rPr>
              <a:t> denir. Cismin </a:t>
            </a:r>
            <a:r>
              <a:rPr lang="tr-TR" sz="2800" b="1" dirty="0" smtClean="0">
                <a:latin typeface="Times New Roman" pitchFamily="18" charset="0"/>
                <a:cs typeface="Times New Roman" pitchFamily="18" charset="0"/>
              </a:rPr>
              <a:t>“çizgisel momentumunun zamana göre değişimi”</a:t>
            </a:r>
            <a:r>
              <a:rPr lang="tr-TR" sz="2800" dirty="0" smtClean="0">
                <a:latin typeface="Times New Roman" pitchFamily="18" charset="0"/>
                <a:cs typeface="Times New Roman" pitchFamily="18" charset="0"/>
              </a:rPr>
              <a:t> kuvveti verir.</a:t>
            </a:r>
          </a:p>
        </p:txBody>
      </p:sp>
      <p:sp>
        <p:nvSpPr>
          <p:cNvPr id="5" name="Content Placeholder 2"/>
          <p:cNvSpPr txBox="1">
            <a:spLocks/>
          </p:cNvSpPr>
          <p:nvPr/>
        </p:nvSpPr>
        <p:spPr>
          <a:xfrm>
            <a:off x="609600" y="4419600"/>
            <a:ext cx="8229600" cy="16002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533400" y="3683808"/>
            <a:ext cx="2209800" cy="96439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648192" y="5334000"/>
            <a:ext cx="3458691" cy="1143000"/>
          </a:xfrm>
          <a:prstGeom prst="rect">
            <a:avLst/>
          </a:prstGeom>
          <a:noFill/>
          <a:ln w="9525">
            <a:noFill/>
            <a:miter lim="800000"/>
            <a:headEnd/>
            <a:tailEnd/>
          </a:ln>
        </p:spPr>
      </p:pic>
      <p:pic>
        <p:nvPicPr>
          <p:cNvPr id="8" name="Picture 7" descr="free body diagrams.png"/>
          <p:cNvPicPr>
            <a:picLocks noChangeAspect="1"/>
          </p:cNvPicPr>
          <p:nvPr/>
        </p:nvPicPr>
        <p:blipFill>
          <a:blip r:embed="rId4" cstate="print"/>
          <a:stretch>
            <a:fillRect/>
          </a:stretch>
        </p:blipFill>
        <p:spPr>
          <a:xfrm>
            <a:off x="5715000" y="2513163"/>
            <a:ext cx="3124200" cy="4421038"/>
          </a:xfrm>
          <a:prstGeom prst="rect">
            <a:avLst/>
          </a:prstGeom>
        </p:spPr>
      </p:pic>
      <p:sp>
        <p:nvSpPr>
          <p:cNvPr id="9" name="TextBox 8"/>
          <p:cNvSpPr txBox="1"/>
          <p:nvPr/>
        </p:nvSpPr>
        <p:spPr>
          <a:xfrm>
            <a:off x="3276600" y="4230469"/>
            <a:ext cx="3352800" cy="646331"/>
          </a:xfrm>
          <a:prstGeom prst="rect">
            <a:avLst/>
          </a:prstGeom>
          <a:noFill/>
        </p:spPr>
        <p:txBody>
          <a:bodyPr wrap="square" rtlCol="0">
            <a:spAutoFit/>
          </a:bodyPr>
          <a:lstStyle/>
          <a:p>
            <a:pPr algn="ctr"/>
            <a:r>
              <a:rPr lang="tr-TR" b="1" dirty="0" smtClean="0">
                <a:latin typeface="Times New Roman" pitchFamily="18" charset="0"/>
                <a:cs typeface="Times New Roman" pitchFamily="18" charset="0"/>
              </a:rPr>
              <a:t>Hareket miktarı-Kımıldanma</a:t>
            </a:r>
          </a:p>
          <a:p>
            <a:pPr algn="ctr"/>
            <a:r>
              <a:rPr lang="tr-TR" b="1" dirty="0" smtClean="0">
                <a:latin typeface="Times New Roman" pitchFamily="18" charset="0"/>
                <a:cs typeface="Times New Roman" pitchFamily="18" charset="0"/>
              </a:rPr>
              <a:t>Momentum</a:t>
            </a:r>
            <a:endParaRPr lang="tr-TR" b="1" dirty="0">
              <a:latin typeface="Times New Roman" pitchFamily="18" charset="0"/>
              <a:cs typeface="Times New Roman" pitchFamily="18" charset="0"/>
            </a:endParaRPr>
          </a:p>
        </p:txBody>
      </p:sp>
      <p:sp>
        <p:nvSpPr>
          <p:cNvPr id="10" name="Down Arrow 9"/>
          <p:cNvSpPr/>
          <p:nvPr/>
        </p:nvSpPr>
        <p:spPr>
          <a:xfrm>
            <a:off x="3392977" y="4590495"/>
            <a:ext cx="392457" cy="783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Oval 10"/>
          <p:cNvSpPr/>
          <p:nvPr/>
        </p:nvSpPr>
        <p:spPr>
          <a:xfrm>
            <a:off x="3276600" y="5410200"/>
            <a:ext cx="457200" cy="457200"/>
          </a:xfrm>
          <a:prstGeom prst="ellipse">
            <a:avLst/>
          </a:prstGeom>
          <a:solidFill>
            <a:schemeClr val="accent1">
              <a:alpha val="52000"/>
            </a:schemeClr>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274638"/>
            <a:ext cx="8229600" cy="1143000"/>
          </a:xfrm>
          <a:solidFill>
            <a:schemeClr val="accent1"/>
          </a:solidFill>
        </p:spPr>
        <p:txBody>
          <a:bodyPr>
            <a:normAutofit/>
          </a:bodyPr>
          <a:lstStyle/>
          <a:p>
            <a:r>
              <a:rPr lang="tr-TR" sz="4000" b="1" dirty="0" smtClean="0">
                <a:latin typeface="Times New Roman" pitchFamily="18" charset="0"/>
                <a:cs typeface="Times New Roman" pitchFamily="18" charset="0"/>
              </a:rPr>
              <a:t>(...) Kuvvet nedir?</a:t>
            </a:r>
            <a:endParaRPr lang="tr-TR" sz="4000" b="1" dirty="0">
              <a:latin typeface="Times New Roman" pitchFamily="18" charset="0"/>
              <a:cs typeface="Times New Roman" pitchFamily="18" charset="0"/>
            </a:endParaRPr>
          </a:p>
        </p:txBody>
      </p:sp>
      <p:sp>
        <p:nvSpPr>
          <p:cNvPr id="13" name="Content Placeholder 2"/>
          <p:cNvSpPr>
            <a:spLocks noGrp="1"/>
          </p:cNvSpPr>
          <p:nvPr>
            <p:ph idx="1"/>
          </p:nvPr>
        </p:nvSpPr>
        <p:spPr>
          <a:xfrm>
            <a:off x="457200" y="1600200"/>
            <a:ext cx="8229600" cy="990600"/>
          </a:xfrm>
        </p:spPr>
        <p:txBody>
          <a:bodyPr>
            <a:noAutofit/>
          </a:bodyPr>
          <a:lstStyle/>
          <a:p>
            <a:pPr algn="ctr"/>
            <a:r>
              <a:rPr lang="tr-TR" sz="2800" dirty="0" smtClean="0">
                <a:latin typeface="Times New Roman" pitchFamily="18" charset="0"/>
                <a:cs typeface="Times New Roman" pitchFamily="18" charset="0"/>
              </a:rPr>
              <a:t>Bir cismin üzerine etki eden tüm kuvvetlerin bileşkesi “SIFIR” ise sistem dengededir.</a:t>
            </a:r>
          </a:p>
        </p:txBody>
      </p:sp>
      <p:pic>
        <p:nvPicPr>
          <p:cNvPr id="4098" name="Picture 2"/>
          <p:cNvPicPr>
            <a:picLocks noChangeAspect="1" noChangeArrowheads="1"/>
          </p:cNvPicPr>
          <p:nvPr/>
        </p:nvPicPr>
        <p:blipFill>
          <a:blip r:embed="rId2" cstate="print"/>
          <a:srcRect/>
          <a:stretch>
            <a:fillRect/>
          </a:stretch>
        </p:blipFill>
        <p:spPr bwMode="auto">
          <a:xfrm>
            <a:off x="1295401" y="2781778"/>
            <a:ext cx="1676400" cy="799622"/>
          </a:xfrm>
          <a:prstGeom prst="rect">
            <a:avLst/>
          </a:prstGeom>
          <a:noFill/>
          <a:ln w="9525">
            <a:noFill/>
            <a:miter lim="800000"/>
            <a:headEnd/>
            <a:tailEnd/>
          </a:ln>
        </p:spPr>
      </p:pic>
      <p:pic>
        <p:nvPicPr>
          <p:cNvPr id="14" name="Picture 2"/>
          <p:cNvPicPr>
            <a:picLocks noChangeAspect="1" noChangeArrowheads="1"/>
          </p:cNvPicPr>
          <p:nvPr/>
        </p:nvPicPr>
        <p:blipFill>
          <a:blip r:embed="rId3" cstate="print"/>
          <a:srcRect/>
          <a:stretch>
            <a:fillRect/>
          </a:stretch>
        </p:blipFill>
        <p:spPr bwMode="auto">
          <a:xfrm>
            <a:off x="914400" y="3886201"/>
            <a:ext cx="2444458" cy="1066800"/>
          </a:xfrm>
          <a:prstGeom prst="rect">
            <a:avLst/>
          </a:prstGeom>
          <a:noFill/>
          <a:ln w="9525">
            <a:noFill/>
            <a:miter lim="800000"/>
            <a:headEnd/>
            <a:tailEnd/>
          </a:ln>
        </p:spPr>
      </p:pic>
      <p:pic>
        <p:nvPicPr>
          <p:cNvPr id="15" name="Picture 3"/>
          <p:cNvPicPr>
            <a:picLocks noChangeAspect="1" noChangeArrowheads="1"/>
          </p:cNvPicPr>
          <p:nvPr/>
        </p:nvPicPr>
        <p:blipFill>
          <a:blip r:embed="rId4" cstate="print"/>
          <a:srcRect/>
          <a:stretch>
            <a:fillRect/>
          </a:stretch>
        </p:blipFill>
        <p:spPr bwMode="auto">
          <a:xfrm>
            <a:off x="685800" y="5334000"/>
            <a:ext cx="3228111" cy="1066800"/>
          </a:xfrm>
          <a:prstGeom prst="rect">
            <a:avLst/>
          </a:prstGeom>
          <a:noFill/>
          <a:ln w="9525">
            <a:noFill/>
            <a:miter lim="800000"/>
            <a:headEnd/>
            <a:tailEnd/>
          </a:ln>
        </p:spPr>
      </p:pic>
      <p:sp>
        <p:nvSpPr>
          <p:cNvPr id="16" name="TextBox 15"/>
          <p:cNvSpPr txBox="1"/>
          <p:nvPr/>
        </p:nvSpPr>
        <p:spPr>
          <a:xfrm>
            <a:off x="3962400" y="3048000"/>
            <a:ext cx="5029200" cy="1938992"/>
          </a:xfrm>
          <a:prstGeom prst="rect">
            <a:avLst/>
          </a:prstGeom>
          <a:noFill/>
        </p:spPr>
        <p:txBody>
          <a:bodyPr wrap="square" rtlCol="0">
            <a:spAutoFit/>
          </a:bodyPr>
          <a:lstStyle/>
          <a:p>
            <a:pPr algn="just">
              <a:lnSpc>
                <a:spcPct val="150000"/>
              </a:lnSpc>
            </a:pPr>
            <a:r>
              <a:rPr lang="tr-TR" sz="2000" b="1" dirty="0" smtClean="0">
                <a:latin typeface="Times New Roman" pitchFamily="18" charset="0"/>
                <a:cs typeface="Times New Roman" pitchFamily="18" charset="0"/>
              </a:rPr>
              <a:t>İVME=0 ise</a:t>
            </a:r>
          </a:p>
          <a:p>
            <a:pPr algn="just">
              <a:lnSpc>
                <a:spcPct val="150000"/>
              </a:lnSpc>
            </a:pPr>
            <a:endParaRPr lang="tr-TR" sz="2000" b="1" dirty="0" smtClean="0">
              <a:latin typeface="Times New Roman" pitchFamily="18" charset="0"/>
              <a:cs typeface="Times New Roman" pitchFamily="18" charset="0"/>
            </a:endParaRPr>
          </a:p>
          <a:p>
            <a:pPr algn="just">
              <a:lnSpc>
                <a:spcPct val="150000"/>
              </a:lnSpc>
            </a:pPr>
            <a:r>
              <a:rPr lang="tr-TR" sz="2000" b="1" dirty="0" smtClean="0">
                <a:latin typeface="Times New Roman" pitchFamily="18" charset="0"/>
                <a:cs typeface="Times New Roman" pitchFamily="18" charset="0"/>
              </a:rPr>
              <a:t>1) HIZ SABİT!!!</a:t>
            </a:r>
          </a:p>
          <a:p>
            <a:pPr algn="just">
              <a:lnSpc>
                <a:spcPct val="150000"/>
              </a:lnSpc>
            </a:pPr>
            <a:r>
              <a:rPr lang="tr-TR" sz="2000" b="1" dirty="0" smtClean="0">
                <a:latin typeface="Times New Roman" pitchFamily="18" charset="0"/>
                <a:cs typeface="Times New Roman" pitchFamily="18" charset="0"/>
              </a:rPr>
              <a:t>2) ÇİZGİSEL MOMENTUM KORUNUR!!!</a:t>
            </a:r>
            <a:endParaRPr lang="tr-TR"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1064</Words>
  <Application>Microsoft Office PowerPoint</Application>
  <PresentationFormat>On-screen Show (4:3)</PresentationFormat>
  <Paragraphs>150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F=mb F=mc ...... F=m?</vt:lpstr>
      <vt:lpstr>Başlıklar</vt:lpstr>
      <vt:lpstr>Newton öncesi Evren-Bilim</vt:lpstr>
      <vt:lpstr>Galileo Galilei (1564-1642)</vt:lpstr>
      <vt:lpstr>Johannes Kepler (1571-1630)</vt:lpstr>
      <vt:lpstr>Isaac Newton-Newton Fiziği (1642-1727)</vt:lpstr>
      <vt:lpstr>(...)Isaac Newton-Newton Fiziği</vt:lpstr>
      <vt:lpstr>(...) Kuvvet nedir?</vt:lpstr>
      <vt:lpstr>(...) Kuvvet nedir?</vt:lpstr>
      <vt:lpstr>Kuvvet türleri</vt:lpstr>
      <vt:lpstr>Yerçekimi Kuvveti</vt:lpstr>
      <vt:lpstr>Yerçekimi kuvvetinin ölçülmesi</vt:lpstr>
      <vt:lpstr>Slide 13</vt:lpstr>
      <vt:lpstr>1. YASA (EYLEMSİZLİK) Emniyet kemeri yasası</vt:lpstr>
      <vt:lpstr>2. YASA (KUVVET-İVME-KÜTLE)</vt:lpstr>
      <vt:lpstr>3. YASA (ETKİ-TEPKİ)</vt:lpstr>
      <vt:lpstr>Newton’un atış hareketi üzerine düşünce deneyi</vt:lpstr>
      <vt:lpstr>Yörüngedeki bir uydunun hızı</vt:lpstr>
      <vt:lpstr>..\..\..\..\Applets Physics\ph14e\projectile.htm</vt:lpstr>
      <vt:lpstr>EN ÖNEMLİ KATKILAR?</vt:lpstr>
      <vt:lpstr>ULUĞ BEY (1394-1449)</vt:lpstr>
      <vt:lpstr>(...)ULUĞ  BEY</vt:lpstr>
      <vt:lpstr>Slide 23</vt:lpstr>
      <vt:lpstr>KAYNAKLAR</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F=mb F=mc ...... F=ma?</dc:title>
  <dc:creator>Ozan</dc:creator>
  <cp:lastModifiedBy>Ozan</cp:lastModifiedBy>
  <cp:revision>122</cp:revision>
  <dcterms:created xsi:type="dcterms:W3CDTF">2006-08-16T00:00:00Z</dcterms:created>
  <dcterms:modified xsi:type="dcterms:W3CDTF">2011-03-21T11:54:01Z</dcterms:modified>
</cp:coreProperties>
</file>