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7" r:id="rId2"/>
    <p:sldId id="288" r:id="rId3"/>
    <p:sldId id="256" r:id="rId4"/>
    <p:sldId id="279" r:id="rId5"/>
    <p:sldId id="280" r:id="rId6"/>
    <p:sldId id="257" r:id="rId7"/>
    <p:sldId id="281" r:id="rId8"/>
    <p:sldId id="258" r:id="rId9"/>
    <p:sldId id="282" r:id="rId10"/>
    <p:sldId id="259" r:id="rId11"/>
    <p:sldId id="283" r:id="rId12"/>
    <p:sldId id="260" r:id="rId13"/>
    <p:sldId id="284" r:id="rId14"/>
    <p:sldId id="261" r:id="rId15"/>
    <p:sldId id="285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86" r:id="rId28"/>
    <p:sldId id="273" r:id="rId29"/>
    <p:sldId id="274" r:id="rId30"/>
    <p:sldId id="275" r:id="rId31"/>
    <p:sldId id="277" r:id="rId32"/>
    <p:sldId id="278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49DB5-38F9-48F9-9B30-6A5D96AABB75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22371-5694-4B08-9EE9-F90A08758F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77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22371-5694-4B08-9EE9-F90A08758FB8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850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6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3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65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67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61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87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48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1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54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18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22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2C80-1E6D-4D75-AE85-8969F8567243}" type="datetimeFigureOut">
              <a:rPr lang="tr-TR" smtClean="0"/>
              <a:t>10.09.2014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428CB-58F2-4D28-ACE0-A7A366AD4F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55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yedekler27.05.2014\Belgelerim\Resimlerim\Nokıa 9500 Comminicator alle Kentnıssen und ganze  Bilde-24-3-07 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3647"/>
            <a:ext cx="5103580" cy="677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29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3-İç Kulak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A)Ses dalgalarından gelen mekanik enerjiyi sinirsel uyarılara dönüştürerek </a:t>
            </a:r>
            <a:r>
              <a:rPr lang="tr-TR" dirty="0" err="1" smtClean="0"/>
              <a:t>M.S.S.ne</a:t>
            </a:r>
            <a:r>
              <a:rPr lang="tr-TR" dirty="0" smtClean="0"/>
              <a:t>  </a:t>
            </a:r>
            <a:r>
              <a:rPr lang="tr-TR" dirty="0"/>
              <a:t>u</a:t>
            </a:r>
            <a:r>
              <a:rPr lang="tr-TR" dirty="0" smtClean="0"/>
              <a:t>laşmasını mümkün kılar.</a:t>
            </a:r>
          </a:p>
          <a:p>
            <a:r>
              <a:rPr lang="tr-TR" dirty="0" smtClean="0"/>
              <a:t>B)Vücudun denge olaylarını düzenleyen bilgileri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873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Korti</a:t>
            </a:r>
            <a:r>
              <a:rPr lang="tr-TR" dirty="0" smtClean="0"/>
              <a:t> organı ile </a:t>
            </a:r>
            <a:r>
              <a:rPr lang="tr-TR" dirty="0" err="1" smtClean="0"/>
              <a:t>semisürküler</a:t>
            </a:r>
            <a:r>
              <a:rPr lang="tr-TR" dirty="0" smtClean="0"/>
              <a:t> kanalların gelişimi </a:t>
            </a:r>
            <a:endParaRPr lang="tr-TR" dirty="0"/>
          </a:p>
        </p:txBody>
      </p:sp>
      <p:pic>
        <p:nvPicPr>
          <p:cNvPr id="5122" name="Picture 2" descr="F:\kulak şenol hoca\tara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43159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341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Dış ve iç kulağın kökeni </a:t>
            </a:r>
            <a:r>
              <a:rPr lang="tr-TR" dirty="0" err="1" smtClean="0"/>
              <a:t>ektoderm,orta</a:t>
            </a:r>
            <a:r>
              <a:rPr lang="tr-TR" dirty="0" smtClean="0"/>
              <a:t> kulağın kökeni ise </a:t>
            </a:r>
            <a:r>
              <a:rPr lang="tr-TR" dirty="0" err="1" smtClean="0"/>
              <a:t>endoderm’dir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Kulak gelişimi öncelikle iç kulağın meydana gelişimi ile </a:t>
            </a:r>
            <a:r>
              <a:rPr lang="tr-TR" dirty="0" err="1" smtClean="0"/>
              <a:t>başlar.Balıklarda</a:t>
            </a:r>
            <a:r>
              <a:rPr lang="tr-TR" dirty="0" smtClean="0"/>
              <a:t>  sadece iç kulak gelişme </a:t>
            </a:r>
            <a:r>
              <a:rPr lang="tr-TR" dirty="0" err="1" smtClean="0"/>
              <a:t>gösterir.Anfibilerden</a:t>
            </a:r>
            <a:r>
              <a:rPr lang="tr-TR" dirty="0" smtClean="0"/>
              <a:t> (</a:t>
            </a:r>
            <a:r>
              <a:rPr lang="tr-TR" dirty="0" err="1" smtClean="0"/>
              <a:t>Kurbağagiller</a:t>
            </a:r>
            <a:r>
              <a:rPr lang="tr-TR" dirty="0" smtClean="0"/>
              <a:t>) itibaren orta </a:t>
            </a:r>
            <a:r>
              <a:rPr lang="tr-TR" dirty="0"/>
              <a:t>i</a:t>
            </a:r>
            <a:r>
              <a:rPr lang="tr-TR" dirty="0" smtClean="0"/>
              <a:t>le dış kulak gelişim </a:t>
            </a:r>
            <a:r>
              <a:rPr lang="tr-TR" dirty="0" err="1" smtClean="0"/>
              <a:t>gösterir.İç</a:t>
            </a:r>
            <a:r>
              <a:rPr lang="tr-TR" dirty="0" smtClean="0"/>
              <a:t> kulaktaki </a:t>
            </a:r>
            <a:r>
              <a:rPr lang="tr-TR" dirty="0" err="1" smtClean="0"/>
              <a:t>salyongoz</a:t>
            </a:r>
            <a:r>
              <a:rPr lang="tr-TR" dirty="0" smtClean="0"/>
              <a:t> şeklindeki kıvrım ise, kuşlardan sonra </a:t>
            </a:r>
            <a:r>
              <a:rPr lang="tr-TR" dirty="0" err="1" smtClean="0"/>
              <a:t>görülür.Kuşlarda</a:t>
            </a:r>
            <a:r>
              <a:rPr lang="tr-TR" dirty="0" smtClean="0"/>
              <a:t> </a:t>
            </a:r>
            <a:r>
              <a:rPr lang="tr-TR" dirty="0" err="1" smtClean="0"/>
              <a:t>kohlea</a:t>
            </a:r>
            <a:r>
              <a:rPr lang="tr-TR" dirty="0" smtClean="0"/>
              <a:t> </a:t>
            </a:r>
            <a:r>
              <a:rPr lang="tr-TR" dirty="0" err="1" smtClean="0"/>
              <a:t>düzdür,yani</a:t>
            </a:r>
            <a:r>
              <a:rPr lang="tr-TR" dirty="0" smtClean="0"/>
              <a:t> diğer bir deyişle kulak aynı zamanda </a:t>
            </a:r>
            <a:r>
              <a:rPr lang="tr-TR" dirty="0" err="1" smtClean="0"/>
              <a:t>evulasyonun</a:t>
            </a:r>
            <a:r>
              <a:rPr lang="tr-TR" dirty="0" smtClean="0"/>
              <a:t> bir göstergesidir.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35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kulak şenol hoca\tara0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43070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Tubotimpanik</a:t>
            </a:r>
            <a:r>
              <a:rPr lang="tr-TR" dirty="0" smtClean="0"/>
              <a:t> çukur </a:t>
            </a:r>
            <a:r>
              <a:rPr lang="tr-TR" dirty="0" err="1" smtClean="0"/>
              <a:t>görülüyor,orta</a:t>
            </a:r>
            <a:r>
              <a:rPr lang="tr-TR" dirty="0" smtClean="0"/>
              <a:t> kulağın gelişimi.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2086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KULAĞIN GELİŞİMİ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İnsanda 4.haftada 22 günlük 7 </a:t>
            </a:r>
            <a:r>
              <a:rPr lang="tr-TR" dirty="0" err="1" smtClean="0"/>
              <a:t>somitli</a:t>
            </a:r>
            <a:r>
              <a:rPr lang="tr-TR" dirty="0" smtClean="0"/>
              <a:t> bir embriyoda iç kulağın ilk belirtisi ortaya çıkar.</a:t>
            </a:r>
          </a:p>
          <a:p>
            <a:r>
              <a:rPr lang="tr-TR" dirty="0" smtClean="0"/>
              <a:t>Bu belirti </a:t>
            </a:r>
            <a:r>
              <a:rPr lang="tr-TR" dirty="0" err="1" smtClean="0"/>
              <a:t>Rhombencepholon’un</a:t>
            </a:r>
            <a:r>
              <a:rPr lang="tr-TR" dirty="0" smtClean="0"/>
              <a:t> arka bölümü olan </a:t>
            </a:r>
            <a:r>
              <a:rPr lang="tr-TR" dirty="0" err="1" smtClean="0"/>
              <a:t>Myencepholon</a:t>
            </a:r>
            <a:r>
              <a:rPr lang="tr-TR" dirty="0" smtClean="0"/>
              <a:t> hizasına gelen yüzey ektodermindeki bir kalınlaşma şeklinde kendini </a:t>
            </a:r>
            <a:r>
              <a:rPr lang="tr-TR" dirty="0" err="1" smtClean="0"/>
              <a:t>gösterir.Yüzey</a:t>
            </a:r>
            <a:r>
              <a:rPr lang="tr-TR" dirty="0" smtClean="0"/>
              <a:t> ektodermindeki bu kalınlaşma ile </a:t>
            </a:r>
            <a:r>
              <a:rPr lang="tr-TR" dirty="0"/>
              <a:t>m</a:t>
            </a:r>
            <a:r>
              <a:rPr lang="tr-TR" dirty="0" smtClean="0"/>
              <a:t>eydana gelen ektoderm plağına </a:t>
            </a:r>
            <a:r>
              <a:rPr lang="tr-TR" dirty="0" err="1" smtClean="0"/>
              <a:t>Otic</a:t>
            </a:r>
            <a:r>
              <a:rPr lang="tr-TR" dirty="0" smtClean="0"/>
              <a:t> </a:t>
            </a:r>
            <a:r>
              <a:rPr lang="tr-TR" dirty="0" err="1" smtClean="0"/>
              <a:t>Placode</a:t>
            </a:r>
            <a:r>
              <a:rPr lang="tr-TR" dirty="0" smtClean="0"/>
              <a:t> –</a:t>
            </a:r>
            <a:r>
              <a:rPr lang="tr-TR" dirty="0" err="1" smtClean="0"/>
              <a:t>Lamina</a:t>
            </a:r>
            <a:r>
              <a:rPr lang="tr-TR" dirty="0" smtClean="0"/>
              <a:t> </a:t>
            </a:r>
            <a:r>
              <a:rPr lang="tr-TR" dirty="0" err="1" smtClean="0"/>
              <a:t>Otica</a:t>
            </a:r>
            <a:r>
              <a:rPr lang="tr-TR" dirty="0" smtClean="0"/>
              <a:t> veya </a:t>
            </a:r>
            <a:r>
              <a:rPr lang="tr-TR" dirty="0" err="1" smtClean="0"/>
              <a:t>Audotory</a:t>
            </a:r>
            <a:r>
              <a:rPr lang="tr-TR" dirty="0" smtClean="0"/>
              <a:t> </a:t>
            </a:r>
            <a:r>
              <a:rPr lang="tr-TR" dirty="0" err="1" smtClean="0"/>
              <a:t>Placode</a:t>
            </a:r>
            <a:r>
              <a:rPr lang="tr-TR" dirty="0" smtClean="0"/>
              <a:t> adını </a:t>
            </a:r>
            <a:r>
              <a:rPr lang="tr-TR" dirty="0" err="1" smtClean="0"/>
              <a:t>veriyoruz.Bu</a:t>
            </a:r>
            <a:r>
              <a:rPr lang="tr-TR" dirty="0" smtClean="0"/>
              <a:t> </a:t>
            </a:r>
            <a:r>
              <a:rPr lang="tr-TR" dirty="0" err="1" smtClean="0"/>
              <a:t>plakodun</a:t>
            </a:r>
            <a:r>
              <a:rPr lang="tr-TR" dirty="0" smtClean="0"/>
              <a:t> orta iç tarafındaki hücre çoğalmasının  (</a:t>
            </a:r>
            <a:r>
              <a:rPr lang="tr-TR" dirty="0" err="1" smtClean="0"/>
              <a:t>Proliferation</a:t>
            </a:r>
            <a:r>
              <a:rPr lang="tr-TR" dirty="0" smtClean="0"/>
              <a:t>) daha fazla olması sebebiyle, bu orta bölüm içeri doğru çökmeye (</a:t>
            </a:r>
            <a:r>
              <a:rPr lang="tr-TR" dirty="0" err="1" smtClean="0"/>
              <a:t>İnvagination</a:t>
            </a:r>
            <a:r>
              <a:rPr lang="tr-TR" dirty="0" smtClean="0"/>
              <a:t>) </a:t>
            </a:r>
            <a:r>
              <a:rPr lang="tr-TR" dirty="0" err="1" smtClean="0"/>
              <a:t>başlar.Kısa</a:t>
            </a:r>
            <a:r>
              <a:rPr lang="tr-TR" dirty="0" smtClean="0"/>
              <a:t> zaman sonra bu </a:t>
            </a:r>
            <a:r>
              <a:rPr lang="tr-TR" dirty="0" err="1" smtClean="0"/>
              <a:t>invagination</a:t>
            </a:r>
            <a:r>
              <a:rPr lang="tr-TR" dirty="0" smtClean="0"/>
              <a:t> yani çöküntü bir çukura </a:t>
            </a:r>
            <a:r>
              <a:rPr lang="tr-TR" dirty="0" err="1" smtClean="0"/>
              <a:t>dönüşür.Bu</a:t>
            </a:r>
            <a:r>
              <a:rPr lang="tr-TR" dirty="0" smtClean="0"/>
              <a:t> oluşuma Fossa </a:t>
            </a:r>
            <a:r>
              <a:rPr lang="tr-TR" dirty="0" err="1" smtClean="0"/>
              <a:t>Otica</a:t>
            </a:r>
            <a:r>
              <a:rPr lang="tr-TR" dirty="0" smtClean="0"/>
              <a:t> diyoruz.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24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Yetişkin insan kulağının gelişimi</a:t>
            </a:r>
            <a:endParaRPr lang="tr-TR" dirty="0"/>
          </a:p>
        </p:txBody>
      </p:sp>
      <p:pic>
        <p:nvPicPr>
          <p:cNvPr id="7170" name="Picture 2" descr="F:\kulak şenol hoca\tara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62479"/>
            <a:ext cx="41881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85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30 günde Fossa </a:t>
            </a:r>
            <a:r>
              <a:rPr lang="tr-TR" dirty="0" err="1" smtClean="0"/>
              <a:t>Otica</a:t>
            </a:r>
            <a:r>
              <a:rPr lang="tr-TR" dirty="0" smtClean="0"/>
              <a:t> </a:t>
            </a:r>
            <a:r>
              <a:rPr lang="tr-TR" dirty="0" err="1" smtClean="0"/>
              <a:t>ektodrem</a:t>
            </a:r>
            <a:r>
              <a:rPr lang="tr-TR" dirty="0" smtClean="0"/>
              <a:t> ile bağlantısını keserek bir kesecik haline </a:t>
            </a:r>
            <a:r>
              <a:rPr lang="tr-TR" dirty="0" err="1" smtClean="0"/>
              <a:t>dönüşür.Bu</a:t>
            </a:r>
            <a:r>
              <a:rPr lang="tr-TR" dirty="0" smtClean="0"/>
              <a:t> </a:t>
            </a:r>
            <a:r>
              <a:rPr lang="tr-TR" dirty="0" err="1" smtClean="0"/>
              <a:t>kesecik,endolinfatik</a:t>
            </a:r>
            <a:r>
              <a:rPr lang="tr-TR" dirty="0" smtClean="0"/>
              <a:t> bir özellikte olan içindeki </a:t>
            </a:r>
            <a:r>
              <a:rPr lang="tr-TR" dirty="0" err="1" smtClean="0"/>
              <a:t>linfatik</a:t>
            </a:r>
            <a:r>
              <a:rPr lang="tr-TR" dirty="0" smtClean="0"/>
              <a:t> </a:t>
            </a:r>
            <a:r>
              <a:rPr lang="tr-TR" dirty="0" err="1" smtClean="0"/>
              <a:t>sıvıyı,etrafındaki</a:t>
            </a:r>
            <a:r>
              <a:rPr lang="tr-TR" dirty="0" smtClean="0"/>
              <a:t> damarlardan hatta </a:t>
            </a:r>
            <a:r>
              <a:rPr lang="tr-TR" dirty="0" err="1" smtClean="0"/>
              <a:t>ektodermal</a:t>
            </a:r>
            <a:r>
              <a:rPr lang="tr-TR" dirty="0" smtClean="0"/>
              <a:t> hücreler  arasına sokulmuş damarlardan temin </a:t>
            </a:r>
            <a:r>
              <a:rPr lang="tr-TR" dirty="0" err="1" smtClean="0"/>
              <a:t>etmektedir.Bu</a:t>
            </a:r>
            <a:r>
              <a:rPr lang="tr-TR" dirty="0" smtClean="0"/>
              <a:t> durumdaki keseciğe </a:t>
            </a:r>
            <a:r>
              <a:rPr lang="tr-TR" dirty="0" err="1" smtClean="0"/>
              <a:t>Vesicle</a:t>
            </a:r>
            <a:r>
              <a:rPr lang="tr-TR" dirty="0" smtClean="0"/>
              <a:t> –</a:t>
            </a:r>
            <a:r>
              <a:rPr lang="tr-TR" dirty="0" err="1" smtClean="0"/>
              <a:t>Vesicula</a:t>
            </a:r>
            <a:r>
              <a:rPr lang="tr-TR" dirty="0" smtClean="0"/>
              <a:t>  </a:t>
            </a:r>
            <a:r>
              <a:rPr lang="tr-TR" dirty="0" err="1" smtClean="0"/>
              <a:t>Otica</a:t>
            </a:r>
            <a:r>
              <a:rPr lang="tr-TR" dirty="0" smtClean="0"/>
              <a:t> ismini </a:t>
            </a:r>
            <a:r>
              <a:rPr lang="tr-TR" dirty="0" err="1" smtClean="0"/>
              <a:t>veriyoruz.Bu</a:t>
            </a:r>
            <a:r>
              <a:rPr lang="tr-TR" dirty="0" smtClean="0"/>
              <a:t> kesecik içindeki </a:t>
            </a:r>
            <a:r>
              <a:rPr lang="tr-TR" dirty="0" err="1" smtClean="0"/>
              <a:t>endolinf</a:t>
            </a:r>
            <a:r>
              <a:rPr lang="tr-TR" dirty="0" smtClean="0"/>
              <a:t> daha sonra bu keseciğin meydana getirdiği </a:t>
            </a:r>
            <a:r>
              <a:rPr lang="tr-TR" dirty="0" err="1" smtClean="0"/>
              <a:t>oluşumları,yani</a:t>
            </a:r>
            <a:r>
              <a:rPr lang="tr-TR" dirty="0" smtClean="0"/>
              <a:t> diğer bir deyişle zar labirentin içini doldurur.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168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30 günde </a:t>
            </a:r>
            <a:r>
              <a:rPr lang="tr-TR" dirty="0" err="1" smtClean="0"/>
              <a:t>vesikülo</a:t>
            </a:r>
            <a:r>
              <a:rPr lang="tr-TR" dirty="0" smtClean="0"/>
              <a:t> </a:t>
            </a:r>
            <a:r>
              <a:rPr lang="tr-TR" dirty="0" err="1" smtClean="0"/>
              <a:t>otica</a:t>
            </a:r>
            <a:r>
              <a:rPr lang="tr-TR" dirty="0" smtClean="0"/>
              <a:t> oluşur oluşmaz, orta kısmın iç yüzeyinde bir çıkıntı (</a:t>
            </a:r>
            <a:r>
              <a:rPr lang="tr-TR" dirty="0" err="1" smtClean="0"/>
              <a:t>evajination</a:t>
            </a:r>
            <a:r>
              <a:rPr lang="tr-TR" dirty="0" smtClean="0"/>
              <a:t>) ortaya </a:t>
            </a:r>
            <a:r>
              <a:rPr lang="tr-TR" dirty="0" err="1" smtClean="0"/>
              <a:t>çıkar.Bu</a:t>
            </a:r>
            <a:r>
              <a:rPr lang="tr-TR" dirty="0" smtClean="0"/>
              <a:t> </a:t>
            </a:r>
            <a:r>
              <a:rPr lang="tr-TR" dirty="0" err="1" smtClean="0"/>
              <a:t>evajinasyon</a:t>
            </a:r>
            <a:r>
              <a:rPr lang="tr-TR" dirty="0" smtClean="0"/>
              <a:t> bir kanal olarak </a:t>
            </a:r>
            <a:r>
              <a:rPr lang="tr-TR" dirty="0" err="1" smtClean="0"/>
              <a:t>gelişir,dorsale</a:t>
            </a:r>
            <a:r>
              <a:rPr lang="tr-TR" dirty="0" smtClean="0"/>
              <a:t> doğru </a:t>
            </a:r>
            <a:r>
              <a:rPr lang="tr-TR" dirty="0" err="1" smtClean="0"/>
              <a:t>ilerler.Bu</a:t>
            </a:r>
            <a:r>
              <a:rPr lang="tr-TR" dirty="0" smtClean="0"/>
              <a:t> kanala </a:t>
            </a:r>
            <a:r>
              <a:rPr lang="tr-TR" dirty="0" err="1" smtClean="0"/>
              <a:t>endolinfatik</a:t>
            </a:r>
            <a:r>
              <a:rPr lang="tr-TR" dirty="0" smtClean="0"/>
              <a:t> kanal ismini </a:t>
            </a:r>
            <a:r>
              <a:rPr lang="tr-TR" dirty="0" err="1" smtClean="0"/>
              <a:t>veriyoruz.Endolinfatik</a:t>
            </a:r>
            <a:r>
              <a:rPr lang="tr-TR" dirty="0" smtClean="0"/>
              <a:t> kanal daha sonra </a:t>
            </a:r>
            <a:r>
              <a:rPr lang="tr-TR" dirty="0" err="1" smtClean="0"/>
              <a:t>gelişir,ucu</a:t>
            </a:r>
            <a:r>
              <a:rPr lang="tr-TR" dirty="0" smtClean="0"/>
              <a:t> hafif ampuller bir şekil </a:t>
            </a:r>
            <a:r>
              <a:rPr lang="tr-TR" dirty="0" err="1" smtClean="0"/>
              <a:t>alır,subdural</a:t>
            </a:r>
            <a:r>
              <a:rPr lang="tr-TR" dirty="0" smtClean="0"/>
              <a:t> alana ulaşır.</a:t>
            </a:r>
          </a:p>
          <a:p>
            <a:r>
              <a:rPr lang="tr-TR" dirty="0" err="1" smtClean="0"/>
              <a:t>Endolinfatik</a:t>
            </a:r>
            <a:r>
              <a:rPr lang="tr-TR" dirty="0" smtClean="0"/>
              <a:t> kanalın gelişmesi ile beraber </a:t>
            </a:r>
            <a:r>
              <a:rPr lang="tr-TR" dirty="0" err="1" smtClean="0"/>
              <a:t>vesikula</a:t>
            </a:r>
            <a:r>
              <a:rPr lang="tr-TR" dirty="0" smtClean="0"/>
              <a:t> </a:t>
            </a:r>
            <a:r>
              <a:rPr lang="tr-TR" dirty="0" err="1" smtClean="0"/>
              <a:t>otika</a:t>
            </a:r>
            <a:r>
              <a:rPr lang="tr-TR" dirty="0" smtClean="0"/>
              <a:t> da torbacık (</a:t>
            </a:r>
            <a:r>
              <a:rPr lang="tr-TR" dirty="0" err="1" smtClean="0"/>
              <a:t>Utruculus</a:t>
            </a:r>
            <a:r>
              <a:rPr lang="tr-TR" dirty="0" smtClean="0"/>
              <a:t>) ile kesecik (</a:t>
            </a:r>
            <a:r>
              <a:rPr lang="tr-TR" dirty="0" err="1" smtClean="0"/>
              <a:t>sacculus</a:t>
            </a:r>
            <a:r>
              <a:rPr lang="tr-TR" dirty="0" smtClean="0"/>
              <a:t>) bölgeleri belirginleşmeye başlar. </a:t>
            </a:r>
          </a:p>
          <a:p>
            <a:r>
              <a:rPr lang="tr-TR" dirty="0" err="1" smtClean="0"/>
              <a:t>Visicula</a:t>
            </a:r>
            <a:r>
              <a:rPr lang="tr-TR" dirty="0" smtClean="0"/>
              <a:t> </a:t>
            </a:r>
            <a:r>
              <a:rPr lang="tr-TR" dirty="0" err="1" smtClean="0"/>
              <a:t>otica</a:t>
            </a:r>
            <a:r>
              <a:rPr lang="tr-TR" dirty="0" smtClean="0"/>
              <a:t> </a:t>
            </a:r>
            <a:r>
              <a:rPr lang="tr-TR" dirty="0" err="1" smtClean="0"/>
              <a:t>daki</a:t>
            </a:r>
            <a:r>
              <a:rPr lang="tr-TR" dirty="0" smtClean="0"/>
              <a:t> asıl değişim  36.ncı günden sonra iyice ortaya </a:t>
            </a:r>
            <a:r>
              <a:rPr lang="tr-TR" dirty="0" err="1" smtClean="0"/>
              <a:t>çıkmaktadır.Vesicula</a:t>
            </a:r>
            <a:r>
              <a:rPr lang="tr-TR" dirty="0" smtClean="0"/>
              <a:t> </a:t>
            </a:r>
            <a:r>
              <a:rPr lang="tr-TR" dirty="0" err="1" smtClean="0"/>
              <a:t>otikanın</a:t>
            </a:r>
            <a:r>
              <a:rPr lang="tr-TR" dirty="0" smtClean="0"/>
              <a:t> değişimi sonucu 2 ana bölüm meydana gelir.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403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1-DORSAL BÖLÜM=Pars </a:t>
            </a:r>
            <a:r>
              <a:rPr lang="tr-TR" dirty="0" err="1" smtClean="0"/>
              <a:t>Utricula</a:t>
            </a:r>
            <a:r>
              <a:rPr lang="tr-TR" dirty="0" smtClean="0"/>
              <a:t> </a:t>
            </a:r>
            <a:r>
              <a:rPr lang="tr-TR" dirty="0" err="1" smtClean="0"/>
              <a:t>Vestibulares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bölümden </a:t>
            </a:r>
            <a:r>
              <a:rPr lang="tr-TR" dirty="0" err="1" smtClean="0"/>
              <a:t>utriculus</a:t>
            </a:r>
            <a:r>
              <a:rPr lang="tr-TR" dirty="0" smtClean="0"/>
              <a:t> ve yarım daire </a:t>
            </a:r>
            <a:r>
              <a:rPr lang="tr-TR" dirty="0" err="1" smtClean="0"/>
              <a:t>semisircular</a:t>
            </a:r>
            <a:r>
              <a:rPr lang="tr-TR" dirty="0" smtClean="0"/>
              <a:t> kanalları </a:t>
            </a:r>
            <a:r>
              <a:rPr lang="tr-TR" dirty="0" err="1" smtClean="0"/>
              <a:t>gelişir.Ayrıca</a:t>
            </a:r>
            <a:r>
              <a:rPr lang="tr-TR" dirty="0" smtClean="0"/>
              <a:t> </a:t>
            </a:r>
            <a:r>
              <a:rPr lang="tr-TR" dirty="0" err="1" smtClean="0"/>
              <a:t>Endolinfatik</a:t>
            </a:r>
            <a:r>
              <a:rPr lang="tr-TR" dirty="0" smtClean="0"/>
              <a:t> kanalın da buradan geliştiği kabul </a:t>
            </a:r>
            <a:r>
              <a:rPr lang="tr-TR" dirty="0" err="1" smtClean="0"/>
              <a:t>edilir.Utriculus’un</a:t>
            </a:r>
            <a:r>
              <a:rPr lang="tr-TR" dirty="0" smtClean="0"/>
              <a:t> bulunduğu kemik </a:t>
            </a:r>
            <a:r>
              <a:rPr lang="tr-TR" dirty="0" err="1" smtClean="0"/>
              <a:t>ovuk</a:t>
            </a:r>
            <a:r>
              <a:rPr lang="tr-TR" dirty="0" smtClean="0"/>
              <a:t> ise </a:t>
            </a:r>
            <a:r>
              <a:rPr lang="tr-TR" dirty="0" err="1" smtClean="0"/>
              <a:t>vestibüldür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3218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Ventral</a:t>
            </a:r>
            <a:r>
              <a:rPr lang="tr-TR" dirty="0" smtClean="0"/>
              <a:t> Bölüm=Pars </a:t>
            </a:r>
            <a:r>
              <a:rPr lang="tr-TR" dirty="0" err="1" smtClean="0"/>
              <a:t>sacculo</a:t>
            </a:r>
            <a:r>
              <a:rPr lang="tr-TR" dirty="0" smtClean="0"/>
              <a:t> </a:t>
            </a:r>
            <a:r>
              <a:rPr lang="tr-TR" dirty="0" err="1" smtClean="0"/>
              <a:t>cochleares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Bu bölümden </a:t>
            </a:r>
            <a:r>
              <a:rPr lang="tr-TR" dirty="0" err="1" smtClean="0"/>
              <a:t>sakkulus</a:t>
            </a:r>
            <a:r>
              <a:rPr lang="tr-TR" dirty="0" smtClean="0"/>
              <a:t> ve onun </a:t>
            </a:r>
            <a:r>
              <a:rPr lang="tr-TR" dirty="0" err="1" smtClean="0"/>
              <a:t>derivesi</a:t>
            </a:r>
            <a:r>
              <a:rPr lang="tr-TR" dirty="0" smtClean="0"/>
              <a:t> olan </a:t>
            </a:r>
            <a:r>
              <a:rPr lang="tr-TR" dirty="0" err="1" smtClean="0"/>
              <a:t>membranous</a:t>
            </a:r>
            <a:r>
              <a:rPr lang="tr-TR" dirty="0" smtClean="0"/>
              <a:t> </a:t>
            </a:r>
            <a:r>
              <a:rPr lang="tr-TR" dirty="0" err="1" smtClean="0"/>
              <a:t>choclea</a:t>
            </a:r>
            <a:r>
              <a:rPr lang="tr-TR" dirty="0" smtClean="0"/>
              <a:t> </a:t>
            </a:r>
            <a:r>
              <a:rPr lang="tr-TR" dirty="0" err="1" smtClean="0"/>
              <a:t>gelişir.Membranöz</a:t>
            </a:r>
            <a:r>
              <a:rPr lang="tr-TR" dirty="0" smtClean="0"/>
              <a:t> </a:t>
            </a:r>
            <a:r>
              <a:rPr lang="tr-TR" dirty="0" err="1" smtClean="0"/>
              <a:t>kohlea</a:t>
            </a:r>
            <a:r>
              <a:rPr lang="tr-TR" dirty="0" smtClean="0"/>
              <a:t> çevresinde </a:t>
            </a:r>
            <a:r>
              <a:rPr lang="tr-TR" dirty="0" err="1" smtClean="0"/>
              <a:t>ise,kemik</a:t>
            </a:r>
            <a:r>
              <a:rPr lang="tr-TR" dirty="0" smtClean="0"/>
              <a:t> kovuklar olan </a:t>
            </a:r>
            <a:r>
              <a:rPr lang="tr-TR" dirty="0" err="1" smtClean="0"/>
              <a:t>scala</a:t>
            </a:r>
            <a:r>
              <a:rPr lang="tr-TR" dirty="0" smtClean="0"/>
              <a:t> </a:t>
            </a:r>
            <a:r>
              <a:rPr lang="tr-TR" dirty="0" err="1" smtClean="0"/>
              <a:t>vestibüli</a:t>
            </a:r>
            <a:r>
              <a:rPr lang="tr-TR" dirty="0" smtClean="0"/>
              <a:t> ile </a:t>
            </a:r>
            <a:r>
              <a:rPr lang="tr-TR" dirty="0" err="1" smtClean="0"/>
              <a:t>scala</a:t>
            </a:r>
            <a:r>
              <a:rPr lang="tr-TR" dirty="0" smtClean="0"/>
              <a:t> </a:t>
            </a:r>
            <a:r>
              <a:rPr lang="tr-TR" dirty="0" err="1" smtClean="0"/>
              <a:t>Tympani</a:t>
            </a:r>
            <a:r>
              <a:rPr lang="tr-TR" dirty="0" smtClean="0"/>
              <a:t> </a:t>
            </a:r>
            <a:r>
              <a:rPr lang="tr-TR" dirty="0" err="1" smtClean="0"/>
              <a:t>gelişmektedir.Bu</a:t>
            </a:r>
            <a:r>
              <a:rPr lang="tr-TR" dirty="0" smtClean="0"/>
              <a:t> üç oluşum </a:t>
            </a:r>
            <a:r>
              <a:rPr lang="tr-TR" dirty="0" err="1" smtClean="0"/>
              <a:t>Choclea’yı</a:t>
            </a:r>
            <a:r>
              <a:rPr lang="tr-TR" dirty="0" smtClean="0"/>
              <a:t> meydana getirirler.</a:t>
            </a:r>
          </a:p>
          <a:p>
            <a:r>
              <a:rPr lang="tr-TR" dirty="0" err="1" smtClean="0"/>
              <a:t>Vesikula</a:t>
            </a:r>
            <a:r>
              <a:rPr lang="tr-TR" dirty="0" smtClean="0"/>
              <a:t> </a:t>
            </a:r>
            <a:r>
              <a:rPr lang="tr-TR" dirty="0" err="1" smtClean="0"/>
              <a:t>otika</a:t>
            </a:r>
            <a:r>
              <a:rPr lang="tr-TR" dirty="0" smtClean="0"/>
              <a:t> ve bunu gelişimi sonucunda </a:t>
            </a:r>
            <a:r>
              <a:rPr lang="tr-TR" dirty="0" err="1" smtClean="0"/>
              <a:t>vesikula</a:t>
            </a:r>
            <a:r>
              <a:rPr lang="tr-TR" dirty="0" smtClean="0"/>
              <a:t> </a:t>
            </a:r>
            <a:r>
              <a:rPr lang="tr-TR" dirty="0" err="1" smtClean="0"/>
              <a:t>otilaca</a:t>
            </a:r>
            <a:r>
              <a:rPr lang="tr-TR" dirty="0" smtClean="0"/>
              <a:t> </a:t>
            </a:r>
            <a:r>
              <a:rPr lang="tr-TR" dirty="0" err="1" smtClean="0"/>
              <a:t>derve</a:t>
            </a:r>
            <a:r>
              <a:rPr lang="tr-TR" dirty="0" smtClean="0"/>
              <a:t> olan </a:t>
            </a:r>
            <a:r>
              <a:rPr lang="tr-TR" dirty="0" err="1" smtClean="0"/>
              <a:t>utrikulus</a:t>
            </a:r>
            <a:r>
              <a:rPr lang="tr-TR" dirty="0" smtClean="0"/>
              <a:t> ,</a:t>
            </a:r>
            <a:r>
              <a:rPr lang="tr-TR" dirty="0" err="1" smtClean="0"/>
              <a:t>semisirküler</a:t>
            </a:r>
            <a:r>
              <a:rPr lang="tr-TR" dirty="0" smtClean="0"/>
              <a:t> </a:t>
            </a:r>
            <a:r>
              <a:rPr lang="tr-TR" dirty="0" err="1" smtClean="0"/>
              <a:t>kanallar,endolinfatik</a:t>
            </a:r>
            <a:r>
              <a:rPr lang="tr-TR" dirty="0" smtClean="0"/>
              <a:t> </a:t>
            </a:r>
            <a:r>
              <a:rPr lang="tr-TR" dirty="0" err="1" smtClean="0"/>
              <a:t>kanal,sacculus</a:t>
            </a:r>
            <a:r>
              <a:rPr lang="tr-TR" dirty="0" smtClean="0"/>
              <a:t>  ile buna bağlı </a:t>
            </a:r>
            <a:r>
              <a:rPr lang="tr-TR" dirty="0" err="1" smtClean="0"/>
              <a:t>kohlear</a:t>
            </a:r>
            <a:r>
              <a:rPr lang="tr-TR" dirty="0" smtClean="0"/>
              <a:t> bölümün hepsi beraber Labirent-</a:t>
            </a:r>
            <a:r>
              <a:rPr lang="tr-TR" dirty="0" err="1" smtClean="0"/>
              <a:t>Membranöz</a:t>
            </a:r>
            <a:r>
              <a:rPr lang="tr-TR" dirty="0" smtClean="0"/>
              <a:t> Labirent dediğimiz oluşumu </a:t>
            </a:r>
            <a:r>
              <a:rPr lang="tr-TR" dirty="0" err="1" smtClean="0"/>
              <a:t>yaparlar.Bu</a:t>
            </a:r>
            <a:r>
              <a:rPr lang="tr-TR" dirty="0" smtClean="0"/>
              <a:t> labirentlerin yerleştiği kemik kavukların beraberce aldıkları ad ise kemik </a:t>
            </a:r>
            <a:r>
              <a:rPr lang="tr-TR" dirty="0" err="1" smtClean="0"/>
              <a:t>labirent’tir</a:t>
            </a:r>
            <a:r>
              <a:rPr lang="tr-TR" dirty="0" smtClean="0"/>
              <a:t>.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107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Sevgili Tıp Öğrencilerim,</a:t>
            </a:r>
            <a:br>
              <a:rPr lang="tr-TR" dirty="0" smtClean="0"/>
            </a:br>
            <a:r>
              <a:rPr lang="tr-TR" dirty="0" smtClean="0"/>
              <a:t>Kulak </a:t>
            </a:r>
            <a:r>
              <a:rPr lang="tr-TR" dirty="0" smtClean="0"/>
              <a:t>Embriyolojisi-Gelişimi </a:t>
            </a:r>
            <a:r>
              <a:rPr lang="tr-TR" dirty="0" smtClean="0"/>
              <a:t>dersime </a:t>
            </a:r>
            <a:r>
              <a:rPr lang="tr-TR" dirty="0" err="1" smtClean="0"/>
              <a:t>Hoşgeldiniz</a:t>
            </a:r>
            <a:r>
              <a:rPr lang="tr-TR" dirty="0" smtClean="0"/>
              <a:t>!</a:t>
            </a:r>
            <a:br>
              <a:rPr lang="tr-TR" dirty="0" smtClean="0"/>
            </a:br>
            <a:r>
              <a:rPr lang="tr-TR" dirty="0" smtClean="0"/>
              <a:t>Kendi hazırladığım 3 dildeki(</a:t>
            </a:r>
            <a:r>
              <a:rPr lang="tr-TR" dirty="0" err="1" smtClean="0"/>
              <a:t>Türkçe,Almanca,İngilizce</a:t>
            </a:r>
            <a:r>
              <a:rPr lang="tr-TR" dirty="0" smtClean="0"/>
              <a:t>)</a:t>
            </a:r>
            <a:br>
              <a:rPr lang="tr-TR" dirty="0" smtClean="0"/>
            </a:br>
            <a:r>
              <a:rPr lang="tr-TR" dirty="0" smtClean="0"/>
              <a:t>özel internet sitem</a:t>
            </a:r>
            <a:r>
              <a:rPr lang="tr-TR" dirty="0" smtClean="0">
                <a:sym typeface="Wingdings" panose="05000000000000000000" pitchFamily="2" charset="2"/>
              </a:rPr>
              <a:t>:(www.drsenolerturkoglu.com).</a:t>
            </a:r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8003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Henüz </a:t>
            </a:r>
            <a:r>
              <a:rPr lang="tr-TR" dirty="0" err="1" smtClean="0"/>
              <a:t>vesikula</a:t>
            </a:r>
            <a:r>
              <a:rPr lang="tr-TR" dirty="0" smtClean="0"/>
              <a:t> </a:t>
            </a:r>
            <a:r>
              <a:rPr lang="tr-TR" dirty="0" err="1"/>
              <a:t>o</a:t>
            </a:r>
            <a:r>
              <a:rPr lang="tr-TR" dirty="0" err="1" smtClean="0"/>
              <a:t>tika</a:t>
            </a:r>
            <a:r>
              <a:rPr lang="tr-TR" dirty="0" smtClean="0"/>
              <a:t> oluşurken </a:t>
            </a:r>
            <a:r>
              <a:rPr lang="tr-TR" dirty="0" err="1" smtClean="0"/>
              <a:t>vesikülün</a:t>
            </a:r>
            <a:r>
              <a:rPr lang="tr-TR" dirty="0" smtClean="0"/>
              <a:t> ön yüzünün iç kısmından bazı </a:t>
            </a:r>
            <a:r>
              <a:rPr lang="tr-TR" dirty="0" err="1" smtClean="0"/>
              <a:t>epitel</a:t>
            </a:r>
            <a:r>
              <a:rPr lang="tr-TR" dirty="0" smtClean="0"/>
              <a:t> hücreleri  değişikliğe uğrayarak  bu sahada </a:t>
            </a:r>
            <a:r>
              <a:rPr lang="tr-TR" dirty="0" err="1" smtClean="0"/>
              <a:t>stato</a:t>
            </a:r>
            <a:r>
              <a:rPr lang="tr-TR" dirty="0" smtClean="0"/>
              <a:t> </a:t>
            </a:r>
            <a:r>
              <a:rPr lang="tr-TR" dirty="0" err="1" smtClean="0"/>
              <a:t>acustik</a:t>
            </a:r>
            <a:r>
              <a:rPr lang="tr-TR" dirty="0" smtClean="0"/>
              <a:t> hücreleri meydana </a:t>
            </a:r>
            <a:r>
              <a:rPr lang="tr-TR" dirty="0" err="1" smtClean="0"/>
              <a:t>getirirler.Bu</a:t>
            </a:r>
            <a:r>
              <a:rPr lang="tr-TR" dirty="0" smtClean="0"/>
              <a:t> bahsettiğimiz hücrelerden 2 adet sinir </a:t>
            </a:r>
            <a:r>
              <a:rPr lang="tr-TR" dirty="0" err="1" smtClean="0"/>
              <a:t>ganglionu</a:t>
            </a:r>
            <a:r>
              <a:rPr lang="tr-TR" dirty="0" smtClean="0"/>
              <a:t> meydana </a:t>
            </a:r>
            <a:r>
              <a:rPr lang="tr-TR" dirty="0" err="1" smtClean="0"/>
              <a:t>gelir.Bunlardan</a:t>
            </a:r>
            <a:r>
              <a:rPr lang="tr-TR" dirty="0" smtClean="0"/>
              <a:t> birine ilk tarif eden araştırıcının ismi olan </a:t>
            </a:r>
            <a:r>
              <a:rPr lang="tr-TR" dirty="0" err="1" smtClean="0"/>
              <a:t>Scarpa</a:t>
            </a:r>
            <a:r>
              <a:rPr lang="tr-TR" dirty="0" smtClean="0"/>
              <a:t> gangliyonu=</a:t>
            </a:r>
            <a:r>
              <a:rPr lang="tr-TR" dirty="0" err="1" smtClean="0"/>
              <a:t>Ganglion</a:t>
            </a:r>
            <a:r>
              <a:rPr lang="tr-TR" dirty="0" smtClean="0"/>
              <a:t> </a:t>
            </a:r>
            <a:r>
              <a:rPr lang="tr-TR" dirty="0" err="1" smtClean="0"/>
              <a:t>Vestibulare</a:t>
            </a:r>
            <a:r>
              <a:rPr lang="tr-TR" dirty="0" smtClean="0"/>
              <a:t> adını </a:t>
            </a:r>
            <a:r>
              <a:rPr lang="tr-TR" dirty="0" err="1" smtClean="0"/>
              <a:t>veriyoruz.İkincisine</a:t>
            </a:r>
            <a:r>
              <a:rPr lang="tr-TR" dirty="0" smtClean="0"/>
              <a:t> de tarif eden araştırıcının ismi olan </a:t>
            </a:r>
            <a:r>
              <a:rPr lang="tr-TR" dirty="0" err="1" smtClean="0"/>
              <a:t>Corti</a:t>
            </a:r>
            <a:r>
              <a:rPr lang="tr-TR" dirty="0" smtClean="0"/>
              <a:t> Gangliyonu=</a:t>
            </a:r>
            <a:r>
              <a:rPr lang="tr-TR" dirty="0" err="1" smtClean="0"/>
              <a:t>Kohlear</a:t>
            </a:r>
            <a:r>
              <a:rPr lang="tr-TR" dirty="0" smtClean="0"/>
              <a:t> </a:t>
            </a:r>
            <a:r>
              <a:rPr lang="tr-TR" dirty="0" err="1" smtClean="0"/>
              <a:t>Ganglyon</a:t>
            </a:r>
            <a:r>
              <a:rPr lang="tr-TR" dirty="0" smtClean="0"/>
              <a:t>=</a:t>
            </a:r>
            <a:r>
              <a:rPr lang="tr-TR" dirty="0" err="1" smtClean="0"/>
              <a:t>Ganglion</a:t>
            </a:r>
            <a:r>
              <a:rPr lang="tr-TR" dirty="0" smtClean="0"/>
              <a:t> Spirale ismini veriyoruz.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ganglionların</a:t>
            </a:r>
            <a:r>
              <a:rPr lang="tr-TR" dirty="0" smtClean="0"/>
              <a:t> oluşumu esnasında bazı hücre grubu </a:t>
            </a:r>
            <a:r>
              <a:rPr lang="tr-TR" dirty="0" err="1" smtClean="0"/>
              <a:t>krista</a:t>
            </a:r>
            <a:r>
              <a:rPr lang="tr-TR" dirty="0" smtClean="0"/>
              <a:t> </a:t>
            </a:r>
            <a:r>
              <a:rPr lang="tr-TR" dirty="0" err="1" smtClean="0"/>
              <a:t>nörsalis’ten</a:t>
            </a:r>
            <a:r>
              <a:rPr lang="tr-TR" dirty="0" smtClean="0"/>
              <a:t> göçerek bu </a:t>
            </a:r>
            <a:r>
              <a:rPr lang="tr-TR" dirty="0" err="1" smtClean="0"/>
              <a:t>ganglionların</a:t>
            </a:r>
            <a:r>
              <a:rPr lang="tr-TR" dirty="0" smtClean="0"/>
              <a:t> içine </a:t>
            </a:r>
            <a:r>
              <a:rPr lang="tr-TR" dirty="0" err="1" smtClean="0"/>
              <a:t>girmektedir.Bu</a:t>
            </a:r>
            <a:r>
              <a:rPr lang="tr-TR" dirty="0" smtClean="0"/>
              <a:t> sebeple bu </a:t>
            </a:r>
            <a:r>
              <a:rPr lang="tr-TR" dirty="0" err="1" smtClean="0"/>
              <a:t>ganglionlardaki</a:t>
            </a:r>
            <a:r>
              <a:rPr lang="tr-TR" dirty="0" smtClean="0"/>
              <a:t> sinir hücreleri kısmen </a:t>
            </a:r>
            <a:r>
              <a:rPr lang="tr-TR" dirty="0" err="1" smtClean="0"/>
              <a:t>vesikula</a:t>
            </a:r>
            <a:r>
              <a:rPr lang="tr-TR" dirty="0" smtClean="0"/>
              <a:t> </a:t>
            </a:r>
            <a:r>
              <a:rPr lang="tr-TR" dirty="0" err="1" smtClean="0"/>
              <a:t>otikadan</a:t>
            </a:r>
            <a:r>
              <a:rPr lang="tr-TR" dirty="0" smtClean="0"/>
              <a:t>  </a:t>
            </a:r>
            <a:r>
              <a:rPr lang="tr-TR" dirty="0" err="1" smtClean="0"/>
              <a:t>kısmende</a:t>
            </a:r>
            <a:r>
              <a:rPr lang="tr-TR" dirty="0" smtClean="0"/>
              <a:t> direkt o</a:t>
            </a:r>
            <a:r>
              <a:rPr lang="tr-TR" dirty="0"/>
              <a:t>l</a:t>
            </a:r>
            <a:r>
              <a:rPr lang="tr-TR" dirty="0" smtClean="0"/>
              <a:t>arak ektodermden </a:t>
            </a:r>
            <a:r>
              <a:rPr lang="tr-TR" dirty="0" err="1" smtClean="0"/>
              <a:t>gelişirler.Bu</a:t>
            </a:r>
            <a:r>
              <a:rPr lang="tr-TR" dirty="0" smtClean="0"/>
              <a:t> </a:t>
            </a:r>
            <a:r>
              <a:rPr lang="tr-TR" dirty="0" err="1" smtClean="0"/>
              <a:t>ganglonlara</a:t>
            </a:r>
            <a:r>
              <a:rPr lang="tr-TR" dirty="0" smtClean="0"/>
              <a:t> genel olarak </a:t>
            </a:r>
            <a:r>
              <a:rPr lang="tr-TR" dirty="0" err="1" smtClean="0"/>
              <a:t>stato</a:t>
            </a:r>
            <a:r>
              <a:rPr lang="tr-TR" dirty="0" smtClean="0"/>
              <a:t> </a:t>
            </a:r>
            <a:r>
              <a:rPr lang="tr-TR" dirty="0" err="1" smtClean="0"/>
              <a:t>acustic</a:t>
            </a:r>
            <a:r>
              <a:rPr lang="tr-TR" dirty="0" smtClean="0"/>
              <a:t> </a:t>
            </a:r>
            <a:r>
              <a:rPr lang="tr-TR" dirty="0" err="1" smtClean="0"/>
              <a:t>ganglion</a:t>
            </a:r>
            <a:r>
              <a:rPr lang="tr-TR" dirty="0" smtClean="0"/>
              <a:t>  ismini veriyoruz.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ganglion</a:t>
            </a:r>
            <a:r>
              <a:rPr lang="tr-TR" dirty="0" smtClean="0"/>
              <a:t> hücreleri </a:t>
            </a:r>
            <a:r>
              <a:rPr lang="tr-TR" dirty="0" err="1" smtClean="0"/>
              <a:t>bipolar</a:t>
            </a:r>
            <a:r>
              <a:rPr lang="tr-TR" dirty="0" smtClean="0"/>
              <a:t> </a:t>
            </a:r>
            <a:r>
              <a:rPr lang="tr-TR" dirty="0" err="1" smtClean="0"/>
              <a:t>hücrelerdir.Bunların</a:t>
            </a:r>
            <a:r>
              <a:rPr lang="tr-TR" dirty="0" smtClean="0"/>
              <a:t> </a:t>
            </a:r>
            <a:r>
              <a:rPr lang="tr-TR" dirty="0" err="1" smtClean="0"/>
              <a:t>periferik</a:t>
            </a:r>
            <a:r>
              <a:rPr lang="tr-TR" dirty="0" smtClean="0"/>
              <a:t> uzantıları iç kulağın duyusal yapıları ile ilişki kurarak </a:t>
            </a:r>
            <a:r>
              <a:rPr lang="tr-TR" dirty="0" err="1" smtClean="0"/>
              <a:t>impulsları</a:t>
            </a:r>
            <a:r>
              <a:rPr lang="tr-TR" dirty="0" smtClean="0"/>
              <a:t> alırlar.</a:t>
            </a:r>
          </a:p>
          <a:p>
            <a:r>
              <a:rPr lang="tr-TR" dirty="0" err="1" smtClean="0"/>
              <a:t>Sentral</a:t>
            </a:r>
            <a:r>
              <a:rPr lang="tr-TR" dirty="0" smtClean="0"/>
              <a:t> uzantıları </a:t>
            </a:r>
            <a:r>
              <a:rPr lang="tr-TR" dirty="0" err="1" smtClean="0"/>
              <a:t>ise,M.S.S</a:t>
            </a:r>
            <a:r>
              <a:rPr lang="tr-TR" dirty="0" smtClean="0"/>
              <a:t> </a:t>
            </a:r>
            <a:r>
              <a:rPr lang="tr-TR" dirty="0" err="1" smtClean="0"/>
              <a:t>nın</a:t>
            </a:r>
            <a:r>
              <a:rPr lang="tr-TR" dirty="0" smtClean="0"/>
              <a:t> ilgili sahalarına uyarıları </a:t>
            </a:r>
            <a:r>
              <a:rPr lang="tr-TR" dirty="0" err="1" smtClean="0"/>
              <a:t>naklederler.Periferik</a:t>
            </a:r>
            <a:r>
              <a:rPr lang="tr-TR" dirty="0" smtClean="0"/>
              <a:t> uzantılar aynı zamanda </a:t>
            </a:r>
            <a:r>
              <a:rPr lang="tr-TR" dirty="0" err="1" smtClean="0"/>
              <a:t>memranöz</a:t>
            </a:r>
            <a:r>
              <a:rPr lang="tr-TR" dirty="0" smtClean="0"/>
              <a:t>  labirente uzanarak </a:t>
            </a:r>
            <a:r>
              <a:rPr lang="tr-TR" dirty="0" err="1" smtClean="0"/>
              <a:t>utriculus</a:t>
            </a:r>
            <a:r>
              <a:rPr lang="tr-TR" dirty="0" smtClean="0"/>
              <a:t> ile </a:t>
            </a:r>
            <a:r>
              <a:rPr lang="tr-TR" dirty="0" err="1" smtClean="0"/>
              <a:t>sakkulusun</a:t>
            </a:r>
            <a:r>
              <a:rPr lang="tr-TR" dirty="0" smtClean="0"/>
              <a:t>  </a:t>
            </a:r>
            <a:r>
              <a:rPr lang="tr-TR" dirty="0" err="1" smtClean="0"/>
              <a:t>macula</a:t>
            </a:r>
            <a:r>
              <a:rPr lang="tr-TR" dirty="0" smtClean="0"/>
              <a:t> ‘</a:t>
            </a:r>
            <a:r>
              <a:rPr lang="tr-TR" dirty="0" err="1" smtClean="0"/>
              <a:t>larını</a:t>
            </a:r>
            <a:r>
              <a:rPr lang="tr-TR" dirty="0" smtClean="0"/>
              <a:t> oluşturmak üzere bu bölgedeki </a:t>
            </a:r>
            <a:r>
              <a:rPr lang="tr-TR" dirty="0" err="1" smtClean="0"/>
              <a:t>hücreleri,Crista</a:t>
            </a:r>
            <a:r>
              <a:rPr lang="tr-TR" dirty="0" smtClean="0"/>
              <a:t> </a:t>
            </a:r>
            <a:r>
              <a:rPr lang="tr-TR" dirty="0" err="1" smtClean="0"/>
              <a:t>Ampullaris’leri</a:t>
            </a:r>
            <a:r>
              <a:rPr lang="tr-TR" dirty="0" smtClean="0"/>
              <a:t> meydana getirmek üzere </a:t>
            </a:r>
            <a:r>
              <a:rPr lang="tr-TR" dirty="0" err="1" smtClean="0"/>
              <a:t>ise,semisirküler</a:t>
            </a:r>
            <a:r>
              <a:rPr lang="tr-TR" dirty="0" smtClean="0"/>
              <a:t> kanalların ilgili bölgesini </a:t>
            </a:r>
            <a:r>
              <a:rPr lang="tr-TR" dirty="0" err="1" smtClean="0"/>
              <a:t>indükler.Yine</a:t>
            </a:r>
            <a:r>
              <a:rPr lang="tr-TR" dirty="0" smtClean="0"/>
              <a:t> bu </a:t>
            </a:r>
            <a:r>
              <a:rPr lang="tr-TR" dirty="0" err="1" smtClean="0"/>
              <a:t>periferik</a:t>
            </a:r>
            <a:r>
              <a:rPr lang="tr-TR" dirty="0" smtClean="0"/>
              <a:t> sinir uzantıları </a:t>
            </a:r>
            <a:r>
              <a:rPr lang="tr-TR" dirty="0" err="1" smtClean="0"/>
              <a:t>membranöz</a:t>
            </a:r>
            <a:r>
              <a:rPr lang="tr-TR" dirty="0" smtClean="0"/>
              <a:t> </a:t>
            </a:r>
            <a:r>
              <a:rPr lang="tr-TR" dirty="0" err="1" smtClean="0"/>
              <a:t>kohleanın</a:t>
            </a:r>
            <a:r>
              <a:rPr lang="tr-TR" dirty="0" smtClean="0"/>
              <a:t> </a:t>
            </a:r>
            <a:r>
              <a:rPr lang="tr-TR" dirty="0" err="1" smtClean="0"/>
              <a:t>korti</a:t>
            </a:r>
            <a:r>
              <a:rPr lang="tr-TR" dirty="0" smtClean="0"/>
              <a:t> </a:t>
            </a:r>
            <a:r>
              <a:rPr lang="tr-TR" dirty="0" err="1" smtClean="0"/>
              <a:t>organi</a:t>
            </a:r>
            <a:r>
              <a:rPr lang="tr-TR" dirty="0" smtClean="0"/>
              <a:t> gelişen şeridi üzerine uçlar göndererek </a:t>
            </a:r>
            <a:r>
              <a:rPr lang="tr-TR" dirty="0" err="1" smtClean="0"/>
              <a:t>Corti</a:t>
            </a:r>
            <a:r>
              <a:rPr lang="tr-TR" dirty="0" smtClean="0"/>
              <a:t> organının oluşmasını sağlar.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3796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SAKKULUS+KORTİ ORGANININ GELİŞİMİ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err="1" smtClean="0"/>
              <a:t>İntrauterin</a:t>
            </a:r>
            <a:r>
              <a:rPr lang="tr-TR" dirty="0" smtClean="0"/>
              <a:t> hayatın 36.(6.haftada) gününde pars </a:t>
            </a:r>
            <a:r>
              <a:rPr lang="tr-TR" dirty="0" err="1" smtClean="0"/>
              <a:t>saccula</a:t>
            </a:r>
            <a:r>
              <a:rPr lang="tr-TR" dirty="0" smtClean="0"/>
              <a:t> </a:t>
            </a:r>
            <a:r>
              <a:rPr lang="tr-TR" dirty="0" err="1" smtClean="0"/>
              <a:t>chlears</a:t>
            </a:r>
            <a:r>
              <a:rPr lang="tr-TR" dirty="0" smtClean="0"/>
              <a:t> ‘in alt kutbunda bir </a:t>
            </a:r>
            <a:r>
              <a:rPr lang="tr-TR" dirty="0" err="1" smtClean="0"/>
              <a:t>evajinasyon</a:t>
            </a:r>
            <a:r>
              <a:rPr lang="tr-TR" dirty="0" smtClean="0"/>
              <a:t> </a:t>
            </a:r>
            <a:r>
              <a:rPr lang="tr-TR" dirty="0" err="1" smtClean="0"/>
              <a:t>başlar,bu</a:t>
            </a:r>
            <a:r>
              <a:rPr lang="tr-TR" dirty="0" smtClean="0"/>
              <a:t> </a:t>
            </a:r>
            <a:r>
              <a:rPr lang="tr-TR" dirty="0" err="1" smtClean="0"/>
              <a:t>çoküntü</a:t>
            </a:r>
            <a:r>
              <a:rPr lang="tr-TR" dirty="0" smtClean="0"/>
              <a:t> çevre </a:t>
            </a:r>
            <a:r>
              <a:rPr lang="tr-TR" dirty="0" err="1" smtClean="0"/>
              <a:t>mezankim</a:t>
            </a:r>
            <a:r>
              <a:rPr lang="tr-TR" dirty="0" smtClean="0"/>
              <a:t> içine gömülmeye  </a:t>
            </a:r>
            <a:r>
              <a:rPr lang="tr-TR" dirty="0" err="1" smtClean="0"/>
              <a:t>başlar,membranöz</a:t>
            </a:r>
            <a:r>
              <a:rPr lang="tr-TR" dirty="0" smtClean="0"/>
              <a:t> </a:t>
            </a:r>
            <a:r>
              <a:rPr lang="tr-TR" dirty="0" err="1" smtClean="0"/>
              <a:t>kohlea</a:t>
            </a:r>
            <a:r>
              <a:rPr lang="tr-TR" dirty="0" smtClean="0"/>
              <a:t> ismini verdiğimiz dış taraf </a:t>
            </a:r>
            <a:r>
              <a:rPr lang="tr-TR" dirty="0" err="1" smtClean="0"/>
              <a:t>epitel</a:t>
            </a:r>
            <a:r>
              <a:rPr lang="tr-TR" dirty="0" smtClean="0"/>
              <a:t> hücrelerindeki </a:t>
            </a:r>
            <a:r>
              <a:rPr lang="tr-TR" dirty="0" err="1" smtClean="0"/>
              <a:t>prolifersayonun</a:t>
            </a:r>
            <a:r>
              <a:rPr lang="tr-TR" dirty="0" smtClean="0"/>
              <a:t> fazla olması sebebiyle kendi etrafında </a:t>
            </a:r>
            <a:r>
              <a:rPr lang="tr-TR" dirty="0" err="1" smtClean="0"/>
              <a:t>helozon</a:t>
            </a:r>
            <a:r>
              <a:rPr lang="tr-TR" dirty="0" smtClean="0"/>
              <a:t> yapacak durumda bükülmeye </a:t>
            </a:r>
            <a:r>
              <a:rPr lang="tr-TR" dirty="0" err="1" smtClean="0"/>
              <a:t>üğrayarak</a:t>
            </a:r>
            <a:r>
              <a:rPr lang="tr-TR" dirty="0" smtClean="0"/>
              <a:t> </a:t>
            </a:r>
            <a:r>
              <a:rPr lang="tr-TR" dirty="0" err="1" smtClean="0"/>
              <a:t>ilerler.Bu</a:t>
            </a:r>
            <a:r>
              <a:rPr lang="tr-TR" dirty="0" smtClean="0"/>
              <a:t> ilerleme 8.haftada </a:t>
            </a:r>
            <a:r>
              <a:rPr lang="tr-TR" dirty="0" err="1" smtClean="0"/>
              <a:t>kohleanın</a:t>
            </a:r>
            <a:r>
              <a:rPr lang="tr-TR" dirty="0" smtClean="0"/>
              <a:t> 2 ½  </a:t>
            </a:r>
            <a:r>
              <a:rPr lang="tr-TR" dirty="0" err="1" smtClean="0"/>
              <a:t>lik</a:t>
            </a:r>
            <a:r>
              <a:rPr lang="tr-TR" dirty="0" smtClean="0"/>
              <a:t> kıvrımını tamamlaması ile sona </a:t>
            </a:r>
            <a:r>
              <a:rPr lang="tr-TR" dirty="0" err="1" smtClean="0"/>
              <a:t>erer.Başlangıçta</a:t>
            </a:r>
            <a:r>
              <a:rPr lang="tr-TR" dirty="0" smtClean="0"/>
              <a:t> </a:t>
            </a:r>
            <a:r>
              <a:rPr lang="tr-TR" dirty="0" err="1" smtClean="0"/>
              <a:t>kohlea</a:t>
            </a:r>
            <a:r>
              <a:rPr lang="tr-TR" dirty="0" smtClean="0"/>
              <a:t> kanalının içini döşeyen </a:t>
            </a:r>
            <a:r>
              <a:rPr lang="tr-TR" dirty="0" err="1" smtClean="0"/>
              <a:t>epitel</a:t>
            </a:r>
            <a:r>
              <a:rPr lang="tr-TR" dirty="0" smtClean="0"/>
              <a:t> hücreleri birbirinin aynı </a:t>
            </a:r>
            <a:r>
              <a:rPr lang="tr-TR" dirty="0" err="1" smtClean="0"/>
              <a:t>yapıdadır.Ancak</a:t>
            </a:r>
            <a:r>
              <a:rPr lang="tr-TR" dirty="0" smtClean="0"/>
              <a:t> Gangliyondaki sinir hücrelerinin indükleyici etkisi ile tabanı döşeyen hücreler iç ve dış kısımlarda farklılaşarak yüksek boylu hücreler haline dönüşmeye </a:t>
            </a:r>
            <a:r>
              <a:rPr lang="tr-TR" dirty="0" err="1" smtClean="0"/>
              <a:t>başlar.Bu</a:t>
            </a:r>
            <a:r>
              <a:rPr lang="tr-TR" dirty="0" smtClean="0"/>
              <a:t> sebeple 2 hücre gruplanması arası bir oluk olarak </a:t>
            </a:r>
            <a:r>
              <a:rPr lang="tr-TR" dirty="0" err="1" smtClean="0"/>
              <a:t>kalır.Bu</a:t>
            </a:r>
            <a:r>
              <a:rPr lang="tr-TR" dirty="0" smtClean="0"/>
              <a:t> </a:t>
            </a:r>
            <a:r>
              <a:rPr lang="tr-TR" dirty="0" err="1" smtClean="0"/>
              <a:t>oluksu</a:t>
            </a:r>
            <a:r>
              <a:rPr lang="tr-TR" dirty="0" smtClean="0"/>
              <a:t> yapıya </a:t>
            </a:r>
            <a:r>
              <a:rPr lang="tr-TR" dirty="0" err="1" smtClean="0"/>
              <a:t>Sulcus</a:t>
            </a:r>
            <a:r>
              <a:rPr lang="tr-TR" dirty="0" smtClean="0"/>
              <a:t> Spirale ismini veriyoruz.</a:t>
            </a:r>
          </a:p>
          <a:p>
            <a:r>
              <a:rPr lang="tr-TR" dirty="0" smtClean="0"/>
              <a:t>Böylelikle </a:t>
            </a:r>
            <a:r>
              <a:rPr lang="tr-TR" dirty="0" err="1" smtClean="0"/>
              <a:t>kohleanın</a:t>
            </a:r>
            <a:r>
              <a:rPr lang="tr-TR" dirty="0" smtClean="0"/>
              <a:t> iç ve dış kanalları </a:t>
            </a:r>
            <a:r>
              <a:rPr lang="tr-TR" dirty="0" err="1" smtClean="0"/>
              <a:t>belirginleşir.İç</a:t>
            </a:r>
            <a:r>
              <a:rPr lang="tr-TR" dirty="0" smtClean="0"/>
              <a:t> kısımda kalan yükseltiye </a:t>
            </a:r>
            <a:r>
              <a:rPr lang="tr-TR" dirty="0" err="1" smtClean="0"/>
              <a:t>Limbus</a:t>
            </a:r>
            <a:r>
              <a:rPr lang="tr-TR" dirty="0" smtClean="0"/>
              <a:t> Spirale  adını </a:t>
            </a:r>
            <a:r>
              <a:rPr lang="tr-TR" dirty="0" err="1" smtClean="0"/>
              <a:t>veriyoruz.Dış</a:t>
            </a:r>
            <a:r>
              <a:rPr lang="tr-TR" dirty="0" smtClean="0"/>
              <a:t> sahada kalan hücreler ise3-5 aylarda büyük değişikliklere uğrayarak birçok adlarla anılan hücreleri meydana </a:t>
            </a:r>
            <a:r>
              <a:rPr lang="tr-TR" dirty="0" err="1" smtClean="0"/>
              <a:t>getirirler.Bunlardan</a:t>
            </a:r>
            <a:r>
              <a:rPr lang="tr-TR" dirty="0" smtClean="0"/>
              <a:t> bazı hücreler </a:t>
            </a:r>
            <a:r>
              <a:rPr lang="tr-TR" dirty="0" err="1" smtClean="0"/>
              <a:t>silli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hücrelerine </a:t>
            </a:r>
            <a:r>
              <a:rPr lang="tr-TR" dirty="0" err="1" smtClean="0"/>
              <a:t>dönüşürler.Diğerleri</a:t>
            </a:r>
            <a:r>
              <a:rPr lang="tr-TR" dirty="0" smtClean="0"/>
              <a:t> genelde </a:t>
            </a:r>
            <a:r>
              <a:rPr lang="tr-TR" dirty="0" err="1" smtClean="0"/>
              <a:t>desdek</a:t>
            </a:r>
            <a:r>
              <a:rPr lang="tr-TR" dirty="0" smtClean="0"/>
              <a:t> görevi </a:t>
            </a:r>
            <a:r>
              <a:rPr lang="tr-TR" dirty="0" err="1" smtClean="0"/>
              <a:t>üstlenirler.Dış</a:t>
            </a:r>
            <a:r>
              <a:rPr lang="tr-TR" dirty="0" smtClean="0"/>
              <a:t> kısımlardaki yüksek boylu hücreler </a:t>
            </a:r>
            <a:r>
              <a:rPr lang="tr-TR" dirty="0" err="1" smtClean="0"/>
              <a:t>korti</a:t>
            </a:r>
            <a:r>
              <a:rPr lang="tr-TR" dirty="0" smtClean="0"/>
              <a:t> kanalının iki tarafında iç ve dış duyu hücrelerini (</a:t>
            </a:r>
            <a:r>
              <a:rPr lang="tr-TR" dirty="0" err="1" smtClean="0"/>
              <a:t>Hair</a:t>
            </a:r>
            <a:r>
              <a:rPr lang="tr-TR" dirty="0" smtClean="0"/>
              <a:t> Cell) meydana </a:t>
            </a:r>
            <a:r>
              <a:rPr lang="tr-TR" dirty="0" err="1" smtClean="0"/>
              <a:t>getirir.Bu</a:t>
            </a:r>
            <a:r>
              <a:rPr lang="tr-TR" dirty="0" smtClean="0"/>
              <a:t> </a:t>
            </a:r>
            <a:r>
              <a:rPr lang="tr-TR" dirty="0" err="1" smtClean="0"/>
              <a:t>silli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hücrelerinin bulunduğu bölümde ikinci oluk </a:t>
            </a:r>
            <a:r>
              <a:rPr lang="tr-TR" dirty="0" err="1" smtClean="0"/>
              <a:t>oluşur.Bu</a:t>
            </a:r>
            <a:r>
              <a:rPr lang="tr-TR" dirty="0" smtClean="0"/>
              <a:t> </a:t>
            </a:r>
            <a:r>
              <a:rPr lang="tr-TR" dirty="0" err="1" smtClean="0"/>
              <a:t>oloğa</a:t>
            </a:r>
            <a:r>
              <a:rPr lang="tr-TR" dirty="0" smtClean="0"/>
              <a:t> </a:t>
            </a:r>
            <a:r>
              <a:rPr lang="tr-TR" dirty="0" err="1" smtClean="0"/>
              <a:t>Korti</a:t>
            </a:r>
            <a:r>
              <a:rPr lang="tr-TR" dirty="0" smtClean="0"/>
              <a:t> Tüneli( İç Tünel) adını </a:t>
            </a:r>
            <a:r>
              <a:rPr lang="tr-TR" dirty="0" err="1" smtClean="0"/>
              <a:t>veriyoruz.Böylece</a:t>
            </a:r>
            <a:r>
              <a:rPr lang="tr-TR" dirty="0" smtClean="0"/>
              <a:t> </a:t>
            </a:r>
            <a:r>
              <a:rPr lang="tr-TR" dirty="0" err="1" smtClean="0"/>
              <a:t>kohlea</a:t>
            </a:r>
            <a:r>
              <a:rPr lang="tr-TR" dirty="0" smtClean="0"/>
              <a:t> </a:t>
            </a:r>
            <a:r>
              <a:rPr lang="tr-TR" dirty="0" err="1" smtClean="0"/>
              <a:t>tabanında,biri</a:t>
            </a:r>
            <a:r>
              <a:rPr lang="tr-TR" dirty="0" smtClean="0"/>
              <a:t> </a:t>
            </a:r>
            <a:r>
              <a:rPr lang="tr-TR" dirty="0" err="1" smtClean="0"/>
              <a:t>korti</a:t>
            </a:r>
            <a:r>
              <a:rPr lang="tr-TR" dirty="0" smtClean="0"/>
              <a:t> tüneli-Kanalı diğeri </a:t>
            </a:r>
            <a:r>
              <a:rPr lang="tr-TR" dirty="0" err="1" smtClean="0"/>
              <a:t>sulkus</a:t>
            </a:r>
            <a:r>
              <a:rPr lang="tr-TR" dirty="0" smtClean="0"/>
              <a:t> spirale adlarında iki oluşum göze çarpar.5.ayda spiral </a:t>
            </a:r>
            <a:r>
              <a:rPr lang="tr-TR" dirty="0" err="1" smtClean="0"/>
              <a:t>sulkus</a:t>
            </a:r>
            <a:r>
              <a:rPr lang="tr-TR" dirty="0" smtClean="0"/>
              <a:t> ve </a:t>
            </a:r>
            <a:r>
              <a:rPr lang="tr-TR" dirty="0" err="1" smtClean="0"/>
              <a:t>korti</a:t>
            </a:r>
            <a:r>
              <a:rPr lang="tr-TR" dirty="0" smtClean="0"/>
              <a:t> kanalı tam </a:t>
            </a:r>
            <a:r>
              <a:rPr lang="tr-TR" dirty="0" err="1" smtClean="0"/>
              <a:t>gelişmiştir.Spiral</a:t>
            </a:r>
            <a:r>
              <a:rPr lang="tr-TR" dirty="0" smtClean="0"/>
              <a:t> </a:t>
            </a:r>
            <a:r>
              <a:rPr lang="tr-TR" dirty="0" err="1" smtClean="0"/>
              <a:t>limbusa</a:t>
            </a:r>
            <a:r>
              <a:rPr lang="tr-TR" dirty="0" smtClean="0"/>
              <a:t> bağlı </a:t>
            </a:r>
            <a:r>
              <a:rPr lang="tr-TR" dirty="0" err="1" smtClean="0"/>
              <a:t>olan,korti</a:t>
            </a:r>
            <a:r>
              <a:rPr lang="tr-TR" dirty="0" smtClean="0"/>
              <a:t> tünelinin üzerine </a:t>
            </a:r>
            <a:r>
              <a:rPr lang="tr-TR" dirty="0" err="1" smtClean="0"/>
              <a:t>uzanan,silli</a:t>
            </a:r>
            <a:r>
              <a:rPr lang="tr-TR" dirty="0" smtClean="0"/>
              <a:t> duyu hücrelerine çok yakın yer alan bir lamel meydana </a:t>
            </a:r>
            <a:r>
              <a:rPr lang="tr-TR" dirty="0" err="1" smtClean="0"/>
              <a:t>gelir.Bu</a:t>
            </a:r>
            <a:r>
              <a:rPr lang="tr-TR" dirty="0" smtClean="0"/>
              <a:t> </a:t>
            </a:r>
            <a:r>
              <a:rPr lang="tr-TR" dirty="0" err="1" smtClean="0"/>
              <a:t>membrana</a:t>
            </a:r>
            <a:r>
              <a:rPr lang="tr-TR" dirty="0" smtClean="0"/>
              <a:t> </a:t>
            </a:r>
            <a:r>
              <a:rPr lang="tr-TR" dirty="0" err="1" smtClean="0"/>
              <a:t>Tectorial</a:t>
            </a:r>
            <a:r>
              <a:rPr lang="tr-TR" dirty="0" smtClean="0"/>
              <a:t> </a:t>
            </a:r>
            <a:r>
              <a:rPr lang="tr-TR" dirty="0" err="1" smtClean="0"/>
              <a:t>Membrana</a:t>
            </a:r>
            <a:r>
              <a:rPr lang="tr-TR" dirty="0" smtClean="0"/>
              <a:t>  ismini </a:t>
            </a:r>
            <a:r>
              <a:rPr lang="tr-TR" dirty="0" err="1" smtClean="0"/>
              <a:t>veriyoruz.Fibriller</a:t>
            </a:r>
            <a:r>
              <a:rPr lang="tr-TR" dirty="0" smtClean="0"/>
              <a:t> </a:t>
            </a:r>
            <a:r>
              <a:rPr lang="tr-TR" dirty="0" err="1" smtClean="0"/>
              <a:t>jelatinöz</a:t>
            </a:r>
            <a:r>
              <a:rPr lang="tr-TR" dirty="0" smtClean="0"/>
              <a:t> yapıdaki bu </a:t>
            </a:r>
            <a:r>
              <a:rPr lang="tr-TR" dirty="0" err="1" smtClean="0"/>
              <a:t>membran</a:t>
            </a:r>
            <a:r>
              <a:rPr lang="tr-TR" dirty="0" smtClean="0"/>
              <a:t> duyusal sinirlerle bağlantılı olan fırça hücresi </a:t>
            </a:r>
            <a:r>
              <a:rPr lang="tr-TR" dirty="0" err="1" smtClean="0"/>
              <a:t>silleri</a:t>
            </a:r>
            <a:r>
              <a:rPr lang="tr-TR" dirty="0" smtClean="0"/>
              <a:t> </a:t>
            </a:r>
            <a:r>
              <a:rPr lang="tr-TR" dirty="0" err="1" smtClean="0"/>
              <a:t>ile,ses</a:t>
            </a:r>
            <a:r>
              <a:rPr lang="tr-TR" dirty="0" smtClean="0"/>
              <a:t> dalgalarının fırça hücresini yukarı itmesi sebebiyle ,temasa geçince bu uyarı fırça hücre ilişkili duyusal sinirler yoluyla  M.S.S. </a:t>
            </a:r>
            <a:r>
              <a:rPr lang="tr-TR" dirty="0" err="1"/>
              <a:t>n</a:t>
            </a:r>
            <a:r>
              <a:rPr lang="tr-TR" dirty="0" err="1" smtClean="0"/>
              <a:t>in</a:t>
            </a:r>
            <a:r>
              <a:rPr lang="tr-TR" dirty="0" smtClean="0"/>
              <a:t> ilgili </a:t>
            </a:r>
            <a:r>
              <a:rPr lang="tr-TR" dirty="0" err="1" smtClean="0"/>
              <a:t>bülümüne</a:t>
            </a:r>
            <a:r>
              <a:rPr lang="tr-TR" dirty="0" smtClean="0"/>
              <a:t> </a:t>
            </a:r>
            <a:r>
              <a:rPr lang="tr-TR" dirty="0" err="1" smtClean="0"/>
              <a:t>nakledilir.Bu</a:t>
            </a:r>
            <a:r>
              <a:rPr lang="tr-TR" dirty="0" smtClean="0"/>
              <a:t> durumda </a:t>
            </a:r>
            <a:r>
              <a:rPr lang="tr-TR" dirty="0" err="1" smtClean="0"/>
              <a:t>membranöz</a:t>
            </a:r>
            <a:r>
              <a:rPr lang="tr-TR" dirty="0" smtClean="0"/>
              <a:t> </a:t>
            </a:r>
            <a:r>
              <a:rPr lang="tr-TR" dirty="0" err="1" smtClean="0"/>
              <a:t>kohlea</a:t>
            </a:r>
            <a:r>
              <a:rPr lang="tr-TR" dirty="0" smtClean="0"/>
              <a:t> kanalı </a:t>
            </a:r>
            <a:r>
              <a:rPr lang="tr-TR" dirty="0" err="1" smtClean="0"/>
              <a:t>Ductus</a:t>
            </a:r>
            <a:r>
              <a:rPr lang="tr-TR" dirty="0" smtClean="0"/>
              <a:t> </a:t>
            </a:r>
            <a:r>
              <a:rPr lang="tr-TR" dirty="0" err="1" smtClean="0"/>
              <a:t>Reuniens</a:t>
            </a:r>
            <a:r>
              <a:rPr lang="tr-TR" dirty="0" smtClean="0"/>
              <a:t>  dediğimiz dar bir kanalla bağlantılı durumdadır.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4696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KEMİK LABİRENT OLUŞUMU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 err="1" smtClean="0"/>
              <a:t>Kohleanın</a:t>
            </a:r>
            <a:r>
              <a:rPr lang="tr-TR" dirty="0" smtClean="0"/>
              <a:t> gelişim evresinde aynı zamanda </a:t>
            </a:r>
            <a:r>
              <a:rPr lang="tr-TR" dirty="0" err="1" smtClean="0"/>
              <a:t>utrikulusta</a:t>
            </a:r>
            <a:r>
              <a:rPr lang="tr-TR" dirty="0" smtClean="0"/>
              <a:t> </a:t>
            </a:r>
            <a:r>
              <a:rPr lang="tr-TR" dirty="0" err="1" smtClean="0"/>
              <a:t>semisirküler</a:t>
            </a:r>
            <a:r>
              <a:rPr lang="tr-TR" dirty="0" smtClean="0"/>
              <a:t> kanallar da </a:t>
            </a:r>
            <a:r>
              <a:rPr lang="tr-TR" dirty="0" err="1" smtClean="0"/>
              <a:t>gelişmektedir.Yani</a:t>
            </a:r>
            <a:r>
              <a:rPr lang="tr-TR" dirty="0" smtClean="0"/>
              <a:t> diğer bir deyişle </a:t>
            </a:r>
            <a:r>
              <a:rPr lang="tr-TR" dirty="0" err="1" smtClean="0"/>
              <a:t>mabranöz</a:t>
            </a:r>
            <a:r>
              <a:rPr lang="tr-TR" dirty="0" smtClean="0"/>
              <a:t> labirent </a:t>
            </a:r>
            <a:r>
              <a:rPr lang="tr-TR" dirty="0" err="1" smtClean="0"/>
              <a:t>deriveleri</a:t>
            </a:r>
            <a:r>
              <a:rPr lang="tr-TR" dirty="0" smtClean="0"/>
              <a:t>  aynı zamanlarda gelişim </a:t>
            </a:r>
            <a:r>
              <a:rPr lang="tr-TR" dirty="0" err="1" smtClean="0"/>
              <a:t>halindedir.Bu</a:t>
            </a:r>
            <a:r>
              <a:rPr lang="tr-TR" dirty="0" smtClean="0"/>
              <a:t> gelişim esnasında </a:t>
            </a:r>
            <a:r>
              <a:rPr lang="tr-TR" dirty="0" err="1" smtClean="0"/>
              <a:t>vezikula</a:t>
            </a:r>
            <a:r>
              <a:rPr lang="tr-TR" dirty="0" smtClean="0"/>
              <a:t> </a:t>
            </a:r>
            <a:r>
              <a:rPr lang="tr-TR" dirty="0" err="1" smtClean="0"/>
              <a:t>otika</a:t>
            </a:r>
            <a:r>
              <a:rPr lang="tr-TR" dirty="0" smtClean="0"/>
              <a:t> oluşumundan itibaren çevre </a:t>
            </a:r>
            <a:r>
              <a:rPr lang="tr-TR" dirty="0" err="1" smtClean="0"/>
              <a:t>mezenkimde</a:t>
            </a:r>
            <a:r>
              <a:rPr lang="tr-TR" dirty="0" smtClean="0"/>
              <a:t>  de bazı değişiklikler göze </a:t>
            </a:r>
            <a:r>
              <a:rPr lang="tr-TR" dirty="0" err="1" smtClean="0"/>
              <a:t>çarpmaktadır.Çevre</a:t>
            </a:r>
            <a:r>
              <a:rPr lang="tr-TR" dirty="0" smtClean="0"/>
              <a:t> </a:t>
            </a:r>
            <a:r>
              <a:rPr lang="tr-TR" dirty="0" err="1" smtClean="0"/>
              <a:t>mezenkim</a:t>
            </a:r>
            <a:r>
              <a:rPr lang="tr-TR" dirty="0" smtClean="0"/>
              <a:t> önce gevşemekte,  sonra kıkırdağımsı bir şekil </a:t>
            </a:r>
            <a:r>
              <a:rPr lang="tr-TR" dirty="0" err="1" smtClean="0"/>
              <a:t>almakta,membranöz</a:t>
            </a:r>
            <a:r>
              <a:rPr lang="tr-TR" dirty="0" smtClean="0"/>
              <a:t> labirent çevresinde </a:t>
            </a:r>
            <a:r>
              <a:rPr lang="tr-TR" dirty="0" err="1" smtClean="0"/>
              <a:t>ağsı</a:t>
            </a:r>
            <a:r>
              <a:rPr lang="tr-TR" dirty="0" smtClean="0"/>
              <a:t> bir oluşum haline gelerek bir boşluk meydana </a:t>
            </a:r>
            <a:r>
              <a:rPr lang="tr-TR" dirty="0" err="1" smtClean="0"/>
              <a:t>getirmektedir.Bu</a:t>
            </a:r>
            <a:r>
              <a:rPr lang="tr-TR" dirty="0" smtClean="0"/>
              <a:t> oluşumun meydana geliş şekli </a:t>
            </a:r>
            <a:r>
              <a:rPr lang="tr-TR" dirty="0" err="1" smtClean="0"/>
              <a:t>membranöz</a:t>
            </a:r>
            <a:r>
              <a:rPr lang="tr-TR" dirty="0" smtClean="0"/>
              <a:t> </a:t>
            </a:r>
            <a:r>
              <a:rPr lang="tr-TR" dirty="0" err="1" smtClean="0"/>
              <a:t>kohlea</a:t>
            </a:r>
            <a:r>
              <a:rPr lang="tr-TR" dirty="0" smtClean="0"/>
              <a:t> kanalı çevresinde de </a:t>
            </a:r>
            <a:r>
              <a:rPr lang="tr-TR" dirty="0" err="1" smtClean="0"/>
              <a:t>yaşanır.Önce</a:t>
            </a:r>
            <a:r>
              <a:rPr lang="tr-TR" dirty="0" smtClean="0"/>
              <a:t> kıkırdaksı yapı </a:t>
            </a:r>
            <a:r>
              <a:rPr lang="tr-TR" dirty="0" err="1" smtClean="0"/>
              <a:t>oluşur,sonra</a:t>
            </a:r>
            <a:r>
              <a:rPr lang="tr-TR" dirty="0" smtClean="0"/>
              <a:t> bu kabuk </a:t>
            </a:r>
            <a:r>
              <a:rPr lang="tr-TR" dirty="0" err="1" smtClean="0"/>
              <a:t>vakuolize</a:t>
            </a:r>
            <a:r>
              <a:rPr lang="tr-TR" dirty="0" smtClean="0"/>
              <a:t> </a:t>
            </a:r>
            <a:r>
              <a:rPr lang="tr-TR" dirty="0" err="1" smtClean="0"/>
              <a:t>olur,sonuçta</a:t>
            </a:r>
            <a:r>
              <a:rPr lang="tr-TR" dirty="0" smtClean="0"/>
              <a:t> bu </a:t>
            </a:r>
            <a:r>
              <a:rPr lang="tr-TR" dirty="0" err="1" smtClean="0"/>
              <a:t>vakuller</a:t>
            </a:r>
            <a:r>
              <a:rPr lang="tr-TR" dirty="0" smtClean="0"/>
              <a:t> 2 grup </a:t>
            </a:r>
            <a:r>
              <a:rPr lang="tr-TR" dirty="0" err="1" smtClean="0"/>
              <a:t>oluştururlar,birleşirler,zar</a:t>
            </a:r>
            <a:r>
              <a:rPr lang="tr-TR" dirty="0" smtClean="0"/>
              <a:t> labirentin </a:t>
            </a:r>
            <a:r>
              <a:rPr lang="tr-TR" dirty="0" err="1" smtClean="0"/>
              <a:t>helozonuna</a:t>
            </a:r>
            <a:r>
              <a:rPr lang="tr-TR" dirty="0" smtClean="0"/>
              <a:t> uyan ,tepe noktasına doğru daralarak ilerleyen  iki kanal haline </a:t>
            </a:r>
            <a:r>
              <a:rPr lang="tr-TR" dirty="0" err="1" smtClean="0"/>
              <a:t>gelir.Bu</a:t>
            </a:r>
            <a:r>
              <a:rPr lang="tr-TR" dirty="0" smtClean="0"/>
              <a:t> 2 büyük boşluk 2 büyük boru </a:t>
            </a:r>
            <a:r>
              <a:rPr lang="tr-TR" dirty="0" err="1" smtClean="0"/>
              <a:t>halinde,aralarında</a:t>
            </a:r>
            <a:r>
              <a:rPr lang="tr-TR" dirty="0" smtClean="0"/>
              <a:t>  bir </a:t>
            </a:r>
            <a:r>
              <a:rPr lang="tr-TR" dirty="0" err="1" smtClean="0"/>
              <a:t>mezenkim</a:t>
            </a:r>
            <a:r>
              <a:rPr lang="tr-TR" dirty="0" smtClean="0"/>
              <a:t> tabakası bırakarak </a:t>
            </a:r>
            <a:r>
              <a:rPr lang="tr-TR" dirty="0" err="1" smtClean="0"/>
              <a:t>gelişir.Bu</a:t>
            </a:r>
            <a:r>
              <a:rPr lang="tr-TR" dirty="0" smtClean="0"/>
              <a:t> </a:t>
            </a:r>
            <a:r>
              <a:rPr lang="tr-TR" dirty="0" err="1" smtClean="0"/>
              <a:t>mezenkim</a:t>
            </a:r>
            <a:r>
              <a:rPr lang="tr-TR" dirty="0" smtClean="0"/>
              <a:t> tabakanın iç bölümünde içinde spiral  gangliyonunu (</a:t>
            </a:r>
            <a:r>
              <a:rPr lang="tr-TR" dirty="0" err="1" smtClean="0"/>
              <a:t>korti</a:t>
            </a:r>
            <a:r>
              <a:rPr lang="tr-TR" dirty="0" smtClean="0"/>
              <a:t> Gangliyonu taşıyan </a:t>
            </a:r>
            <a:r>
              <a:rPr lang="tr-TR" dirty="0" err="1" smtClean="0"/>
              <a:t>Modiolus</a:t>
            </a:r>
            <a:r>
              <a:rPr lang="tr-TR" dirty="0" smtClean="0"/>
              <a:t> </a:t>
            </a:r>
            <a:r>
              <a:rPr lang="tr-TR" dirty="0" err="1" smtClean="0"/>
              <a:t>gelişir.Modiyolus’tan</a:t>
            </a:r>
            <a:r>
              <a:rPr lang="tr-TR" dirty="0" smtClean="0"/>
              <a:t> bir plaka halinde uzanan basiller </a:t>
            </a:r>
            <a:r>
              <a:rPr lang="tr-TR" dirty="0" err="1" smtClean="0"/>
              <a:t>membran</a:t>
            </a:r>
            <a:r>
              <a:rPr lang="tr-TR" dirty="0" smtClean="0"/>
              <a:t> (Bazal Zar) </a:t>
            </a:r>
            <a:r>
              <a:rPr lang="tr-TR" dirty="0" err="1" smtClean="0"/>
              <a:t>leteralde</a:t>
            </a:r>
            <a:r>
              <a:rPr lang="tr-TR" dirty="0" smtClean="0"/>
              <a:t> Spiral Bağ –</a:t>
            </a:r>
            <a:r>
              <a:rPr lang="tr-TR" dirty="0" err="1" smtClean="0"/>
              <a:t>Ligamentum</a:t>
            </a:r>
            <a:r>
              <a:rPr lang="tr-TR" dirty="0" smtClean="0"/>
              <a:t> Spirale  adını verdiğimiz kalın </a:t>
            </a:r>
            <a:r>
              <a:rPr lang="tr-TR" dirty="0" err="1" smtClean="0"/>
              <a:t>mezenkim</a:t>
            </a:r>
            <a:r>
              <a:rPr lang="tr-TR" dirty="0" smtClean="0"/>
              <a:t> tabakaya </a:t>
            </a:r>
            <a:r>
              <a:rPr lang="tr-TR" dirty="0" err="1" smtClean="0"/>
              <a:t>tutunur.Sonuçta</a:t>
            </a:r>
            <a:r>
              <a:rPr lang="tr-TR" dirty="0" smtClean="0"/>
              <a:t> meydana gelen  bu 2 spiral boru şeklindeki oyuk en tepede küçücük  bir delikle birbiri ile </a:t>
            </a:r>
            <a:r>
              <a:rPr lang="tr-TR" dirty="0" err="1" smtClean="0"/>
              <a:t>ilişkidedir,içinde</a:t>
            </a:r>
            <a:r>
              <a:rPr lang="tr-TR" dirty="0" smtClean="0"/>
              <a:t> </a:t>
            </a:r>
            <a:r>
              <a:rPr lang="tr-TR" dirty="0" err="1" smtClean="0"/>
              <a:t>perilinf</a:t>
            </a:r>
            <a:r>
              <a:rPr lang="tr-TR" dirty="0" smtClean="0"/>
              <a:t> </a:t>
            </a:r>
            <a:r>
              <a:rPr lang="tr-TR" dirty="0" err="1" smtClean="0"/>
              <a:t>mevcuttur.Bu</a:t>
            </a:r>
            <a:r>
              <a:rPr lang="tr-TR" dirty="0" smtClean="0"/>
              <a:t> 2 </a:t>
            </a:r>
            <a:r>
              <a:rPr lang="tr-TR" dirty="0" err="1" smtClean="0"/>
              <a:t>perilinfatik</a:t>
            </a:r>
            <a:r>
              <a:rPr lang="tr-TR" dirty="0" smtClean="0"/>
              <a:t> oyuğun üstte kalanına  </a:t>
            </a:r>
            <a:r>
              <a:rPr lang="tr-TR" dirty="0" err="1" smtClean="0"/>
              <a:t>Scala</a:t>
            </a:r>
            <a:r>
              <a:rPr lang="tr-TR" dirty="0" smtClean="0"/>
              <a:t> </a:t>
            </a:r>
            <a:r>
              <a:rPr lang="tr-TR" dirty="0" err="1" smtClean="0"/>
              <a:t>Vestibuli</a:t>
            </a:r>
            <a:r>
              <a:rPr lang="tr-TR" dirty="0" smtClean="0"/>
              <a:t>  ismini </a:t>
            </a:r>
            <a:r>
              <a:rPr lang="tr-TR" dirty="0" err="1" smtClean="0"/>
              <a:t>veriyoruz.İçi</a:t>
            </a:r>
            <a:r>
              <a:rPr lang="tr-TR" dirty="0" smtClean="0"/>
              <a:t> </a:t>
            </a:r>
            <a:r>
              <a:rPr lang="tr-TR" dirty="0" err="1" smtClean="0"/>
              <a:t>endotel</a:t>
            </a:r>
            <a:r>
              <a:rPr lang="tr-TR" dirty="0" smtClean="0"/>
              <a:t> benzeri </a:t>
            </a:r>
            <a:r>
              <a:rPr lang="tr-TR" dirty="0" err="1" smtClean="0"/>
              <a:t>mezenkimal</a:t>
            </a:r>
            <a:r>
              <a:rPr lang="tr-TR" dirty="0" smtClean="0"/>
              <a:t> bir hücre tabakası ile döşelidir. Bu oluşum </a:t>
            </a:r>
            <a:r>
              <a:rPr lang="tr-TR" dirty="0" err="1" smtClean="0"/>
              <a:t>Membranöz</a:t>
            </a:r>
            <a:r>
              <a:rPr lang="tr-TR" dirty="0" smtClean="0"/>
              <a:t> Labirent </a:t>
            </a:r>
            <a:r>
              <a:rPr lang="tr-TR" dirty="0" err="1" smtClean="0"/>
              <a:t>epitel</a:t>
            </a:r>
            <a:r>
              <a:rPr lang="tr-TR" dirty="0" smtClean="0"/>
              <a:t> </a:t>
            </a:r>
            <a:r>
              <a:rPr lang="tr-TR" dirty="0" err="1" smtClean="0"/>
              <a:t>hücreleri,mezenkimal</a:t>
            </a:r>
            <a:r>
              <a:rPr lang="tr-TR" dirty="0" smtClean="0"/>
              <a:t> </a:t>
            </a:r>
            <a:r>
              <a:rPr lang="tr-TR" dirty="0" err="1" smtClean="0"/>
              <a:t>endotelyal</a:t>
            </a:r>
            <a:r>
              <a:rPr lang="tr-TR" dirty="0" smtClean="0"/>
              <a:t> hücrelerle </a:t>
            </a:r>
            <a:r>
              <a:rPr lang="tr-TR" dirty="0" err="1" smtClean="0"/>
              <a:t>beraber,aralarında</a:t>
            </a:r>
            <a:r>
              <a:rPr lang="tr-TR" dirty="0" smtClean="0"/>
              <a:t> son derece ince bir bazal </a:t>
            </a:r>
            <a:r>
              <a:rPr lang="tr-TR" dirty="0" err="1" smtClean="0"/>
              <a:t>membranı</a:t>
            </a:r>
            <a:r>
              <a:rPr lang="tr-TR" dirty="0" smtClean="0"/>
              <a:t>  koruyarak meydan getirdiği  </a:t>
            </a:r>
            <a:r>
              <a:rPr lang="tr-TR" dirty="0" err="1" smtClean="0"/>
              <a:t>Riesners</a:t>
            </a:r>
            <a:r>
              <a:rPr lang="tr-TR" dirty="0" smtClean="0"/>
              <a:t> </a:t>
            </a:r>
            <a:r>
              <a:rPr lang="tr-TR" dirty="0" err="1" smtClean="0"/>
              <a:t>membranı</a:t>
            </a:r>
            <a:r>
              <a:rPr lang="tr-TR" dirty="0" smtClean="0"/>
              <a:t> ile </a:t>
            </a:r>
            <a:r>
              <a:rPr lang="tr-TR" dirty="0" err="1" smtClean="0"/>
              <a:t>ayrılır.Alt</a:t>
            </a:r>
            <a:r>
              <a:rPr lang="tr-TR" dirty="0" smtClean="0"/>
              <a:t> bölümdeki </a:t>
            </a:r>
            <a:r>
              <a:rPr lang="tr-TR" dirty="0" err="1" smtClean="0"/>
              <a:t>perilimfatik</a:t>
            </a:r>
            <a:r>
              <a:rPr lang="tr-TR" dirty="0" smtClean="0"/>
              <a:t> oyuk da benzer </a:t>
            </a:r>
            <a:r>
              <a:rPr lang="tr-TR" dirty="0" err="1" smtClean="0"/>
              <a:t>durumda,endotele</a:t>
            </a:r>
            <a:r>
              <a:rPr lang="tr-TR" dirty="0" smtClean="0"/>
              <a:t> benzer </a:t>
            </a:r>
            <a:r>
              <a:rPr lang="tr-TR" dirty="0" err="1" smtClean="0"/>
              <a:t>mezenkimal</a:t>
            </a:r>
            <a:r>
              <a:rPr lang="tr-TR" dirty="0" smtClean="0"/>
              <a:t> hücrelerle </a:t>
            </a:r>
            <a:r>
              <a:rPr lang="tr-TR" dirty="0" err="1" smtClean="0"/>
              <a:t>döşenmiştir.Buna</a:t>
            </a:r>
            <a:r>
              <a:rPr lang="tr-TR" dirty="0" smtClean="0"/>
              <a:t> </a:t>
            </a:r>
            <a:r>
              <a:rPr lang="tr-TR" dirty="0" err="1" smtClean="0"/>
              <a:t>Scala</a:t>
            </a:r>
            <a:r>
              <a:rPr lang="tr-TR" dirty="0" smtClean="0"/>
              <a:t> </a:t>
            </a:r>
            <a:r>
              <a:rPr lang="tr-TR" dirty="0" err="1" smtClean="0"/>
              <a:t>Tympani</a:t>
            </a:r>
            <a:r>
              <a:rPr lang="tr-TR" dirty="0" smtClean="0"/>
              <a:t> adını </a:t>
            </a:r>
            <a:r>
              <a:rPr lang="tr-TR" dirty="0" err="1" smtClean="0"/>
              <a:t>veriyoruz.Çünkü</a:t>
            </a:r>
            <a:r>
              <a:rPr lang="tr-TR" dirty="0" smtClean="0"/>
              <a:t> yuvarlak pencere konumu sebebiyle, </a:t>
            </a:r>
            <a:r>
              <a:rPr lang="tr-TR" dirty="0" err="1" smtClean="0"/>
              <a:t>Cavum</a:t>
            </a:r>
            <a:r>
              <a:rPr lang="tr-TR" dirty="0" smtClean="0"/>
              <a:t> </a:t>
            </a:r>
            <a:r>
              <a:rPr lang="tr-TR" dirty="0" err="1" smtClean="0"/>
              <a:t>Tympani</a:t>
            </a:r>
            <a:r>
              <a:rPr lang="tr-TR" dirty="0" smtClean="0"/>
              <a:t>  ye bakarak </a:t>
            </a:r>
            <a:r>
              <a:rPr lang="tr-TR" dirty="0" err="1" smtClean="0"/>
              <a:t>membranöz</a:t>
            </a:r>
            <a:r>
              <a:rPr lang="tr-TR" dirty="0" smtClean="0"/>
              <a:t> labirentten basiller </a:t>
            </a:r>
            <a:r>
              <a:rPr lang="tr-TR" dirty="0" err="1" smtClean="0"/>
              <a:t>membran</a:t>
            </a:r>
            <a:r>
              <a:rPr lang="tr-TR" dirty="0" smtClean="0"/>
              <a:t> aracılığıyla ayrılmaktadır.</a:t>
            </a:r>
          </a:p>
          <a:p>
            <a:r>
              <a:rPr lang="tr-TR" dirty="0" err="1" smtClean="0"/>
              <a:t>Membranöz</a:t>
            </a:r>
            <a:r>
              <a:rPr lang="tr-TR" dirty="0" smtClean="0"/>
              <a:t> </a:t>
            </a:r>
            <a:r>
              <a:rPr lang="tr-TR" dirty="0" err="1" smtClean="0"/>
              <a:t>Kohlea,modiolusun</a:t>
            </a:r>
            <a:r>
              <a:rPr lang="tr-TR" dirty="0" smtClean="0"/>
              <a:t> uç bölümü ile spiral </a:t>
            </a:r>
            <a:r>
              <a:rPr lang="tr-TR" dirty="0" err="1" smtClean="0"/>
              <a:t>ligament</a:t>
            </a:r>
            <a:r>
              <a:rPr lang="tr-TR" dirty="0" smtClean="0"/>
              <a:t> arasında her 2 </a:t>
            </a:r>
            <a:r>
              <a:rPr lang="tr-TR" dirty="0" err="1" smtClean="0"/>
              <a:t>perilimfatik</a:t>
            </a:r>
            <a:r>
              <a:rPr lang="tr-TR" dirty="0" smtClean="0"/>
              <a:t> kanalı ayıracak şekilde hafif üçgen durumunda basık olarak konumlanır. </a:t>
            </a:r>
            <a:r>
              <a:rPr lang="tr-TR" dirty="0" err="1" smtClean="0"/>
              <a:t>Membranöz</a:t>
            </a:r>
            <a:r>
              <a:rPr lang="tr-TR" dirty="0" smtClean="0"/>
              <a:t> </a:t>
            </a:r>
            <a:r>
              <a:rPr lang="tr-TR" dirty="0" err="1" smtClean="0"/>
              <a:t>kohleanın</a:t>
            </a:r>
            <a:r>
              <a:rPr lang="tr-TR" dirty="0" smtClean="0"/>
              <a:t> yassı </a:t>
            </a:r>
            <a:r>
              <a:rPr lang="tr-TR" dirty="0" err="1" smtClean="0"/>
              <a:t>epitel</a:t>
            </a:r>
            <a:r>
              <a:rPr lang="tr-TR" dirty="0" smtClean="0"/>
              <a:t> ile döşeli orta bölümüne </a:t>
            </a:r>
            <a:r>
              <a:rPr lang="tr-TR" dirty="0" err="1" smtClean="0"/>
              <a:t>Scla</a:t>
            </a:r>
            <a:r>
              <a:rPr lang="tr-TR" dirty="0" smtClean="0"/>
              <a:t> Media ismini </a:t>
            </a:r>
            <a:r>
              <a:rPr lang="tr-TR" dirty="0" err="1" smtClean="0"/>
              <a:t>veriyoruz.Membranöz</a:t>
            </a:r>
            <a:r>
              <a:rPr lang="tr-TR" dirty="0" smtClean="0"/>
              <a:t> labirentin taban bölümünde </a:t>
            </a:r>
            <a:r>
              <a:rPr lang="tr-TR" dirty="0" err="1" smtClean="0"/>
              <a:t>korti</a:t>
            </a:r>
            <a:r>
              <a:rPr lang="tr-TR" dirty="0" smtClean="0"/>
              <a:t> organı oluşmuşken spiral </a:t>
            </a:r>
            <a:r>
              <a:rPr lang="tr-TR" dirty="0" err="1" smtClean="0"/>
              <a:t>ligament</a:t>
            </a:r>
            <a:r>
              <a:rPr lang="tr-TR" dirty="0" smtClean="0"/>
              <a:t> tarafındaki </a:t>
            </a:r>
            <a:r>
              <a:rPr lang="tr-TR" dirty="0" err="1" smtClean="0"/>
              <a:t>epitel</a:t>
            </a:r>
            <a:r>
              <a:rPr lang="tr-TR" dirty="0" smtClean="0"/>
              <a:t> birkaç katlı hale </a:t>
            </a:r>
            <a:r>
              <a:rPr lang="tr-TR" dirty="0" err="1" smtClean="0"/>
              <a:t>gelir.Dah</a:t>
            </a:r>
            <a:r>
              <a:rPr lang="tr-TR" dirty="0" smtClean="0"/>
              <a:t> sonra bu </a:t>
            </a:r>
            <a:r>
              <a:rPr lang="tr-TR" dirty="0" err="1" smtClean="0"/>
              <a:t>epitel</a:t>
            </a:r>
            <a:r>
              <a:rPr lang="tr-TR" dirty="0" smtClean="0"/>
              <a:t> doku arasına  başka </a:t>
            </a:r>
            <a:r>
              <a:rPr lang="tr-TR" dirty="0" err="1" smtClean="0"/>
              <a:t>epitelerde</a:t>
            </a:r>
            <a:r>
              <a:rPr lang="tr-TR" dirty="0" smtClean="0"/>
              <a:t> görülmeyecek şekilde damarlar  </a:t>
            </a:r>
            <a:r>
              <a:rPr lang="tr-TR" dirty="0" err="1" smtClean="0"/>
              <a:t>girer.Bu</a:t>
            </a:r>
            <a:r>
              <a:rPr lang="tr-TR" dirty="0" smtClean="0"/>
              <a:t> sebeple bu </a:t>
            </a:r>
            <a:r>
              <a:rPr lang="tr-TR" dirty="0" err="1" smtClean="0"/>
              <a:t>epitele</a:t>
            </a:r>
            <a:r>
              <a:rPr lang="tr-TR" dirty="0" smtClean="0"/>
              <a:t> </a:t>
            </a:r>
            <a:r>
              <a:rPr lang="tr-TR" dirty="0" err="1" smtClean="0"/>
              <a:t>Stria</a:t>
            </a:r>
            <a:r>
              <a:rPr lang="tr-TR" dirty="0" smtClean="0"/>
              <a:t> </a:t>
            </a:r>
            <a:r>
              <a:rPr lang="tr-TR" dirty="0" err="1" smtClean="0"/>
              <a:t>Vascualaris</a:t>
            </a:r>
            <a:r>
              <a:rPr lang="tr-TR" dirty="0" smtClean="0"/>
              <a:t> adını </a:t>
            </a:r>
            <a:r>
              <a:rPr lang="tr-TR" dirty="0" err="1" smtClean="0"/>
              <a:t>veriyoruz.Bu</a:t>
            </a:r>
            <a:r>
              <a:rPr lang="tr-TR" dirty="0" smtClean="0"/>
              <a:t> hücreler  </a:t>
            </a:r>
            <a:r>
              <a:rPr lang="tr-TR" dirty="0" err="1" smtClean="0"/>
              <a:t>endolinfi</a:t>
            </a:r>
            <a:r>
              <a:rPr lang="tr-TR" dirty="0" smtClean="0"/>
              <a:t> sağlamakla görevlidirler.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3236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UTRİKUL+SEMİSİRKÜLER KANALLAR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 smtClean="0"/>
              <a:t>36.günde (6.Hafta) </a:t>
            </a:r>
            <a:r>
              <a:rPr lang="tr-TR" dirty="0" err="1" smtClean="0"/>
              <a:t>kohlea</a:t>
            </a:r>
            <a:r>
              <a:rPr lang="tr-TR" dirty="0" smtClean="0"/>
              <a:t> oluşumu başlarken bir taraftan da Pars </a:t>
            </a:r>
            <a:r>
              <a:rPr lang="tr-TR" dirty="0" err="1" smtClean="0"/>
              <a:t>Utriculo</a:t>
            </a:r>
            <a:r>
              <a:rPr lang="tr-TR" dirty="0" smtClean="0"/>
              <a:t> </a:t>
            </a:r>
            <a:r>
              <a:rPr lang="tr-TR" dirty="0" err="1" smtClean="0"/>
              <a:t>Vestibularis</a:t>
            </a:r>
            <a:r>
              <a:rPr lang="tr-TR" dirty="0" smtClean="0"/>
              <a:t> de değişiklikler </a:t>
            </a:r>
            <a:r>
              <a:rPr lang="tr-TR" dirty="0" err="1" smtClean="0"/>
              <a:t>başlar.Önce</a:t>
            </a:r>
            <a:r>
              <a:rPr lang="tr-TR" dirty="0" smtClean="0"/>
              <a:t> </a:t>
            </a:r>
            <a:r>
              <a:rPr lang="tr-TR" dirty="0" err="1" smtClean="0"/>
              <a:t>embryonun</a:t>
            </a:r>
            <a:r>
              <a:rPr lang="tr-TR" dirty="0" smtClean="0"/>
              <a:t> yapısına göre </a:t>
            </a:r>
            <a:r>
              <a:rPr lang="tr-TR" dirty="0" err="1" smtClean="0"/>
              <a:t>horizontal,vertigo-saggital</a:t>
            </a:r>
            <a:r>
              <a:rPr lang="tr-TR" dirty="0" smtClean="0"/>
              <a:t> konumda 2 yassı çıkıntı </a:t>
            </a:r>
            <a:r>
              <a:rPr lang="tr-TR" dirty="0" err="1" smtClean="0"/>
              <a:t>evajine</a:t>
            </a:r>
            <a:r>
              <a:rPr lang="tr-TR" dirty="0" smtClean="0"/>
              <a:t> </a:t>
            </a:r>
            <a:r>
              <a:rPr lang="tr-TR" dirty="0" err="1" smtClean="0"/>
              <a:t>olur.Bu</a:t>
            </a:r>
            <a:r>
              <a:rPr lang="tr-TR" dirty="0" smtClean="0"/>
              <a:t> 2 yassı çıkıntıdan </a:t>
            </a:r>
            <a:r>
              <a:rPr lang="tr-TR" dirty="0" err="1" smtClean="0"/>
              <a:t>horizontal</a:t>
            </a:r>
            <a:r>
              <a:rPr lang="tr-TR" dirty="0" smtClean="0"/>
              <a:t> konumda olanın orta bölümünde </a:t>
            </a:r>
            <a:r>
              <a:rPr lang="tr-TR" dirty="0" err="1" smtClean="0"/>
              <a:t>karşılıkli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hücreleri önce birbirine temas </a:t>
            </a:r>
            <a:r>
              <a:rPr lang="tr-TR" dirty="0" err="1" smtClean="0"/>
              <a:t>eder,sonra</a:t>
            </a:r>
            <a:r>
              <a:rPr lang="tr-TR" dirty="0" smtClean="0"/>
              <a:t> dejenere </a:t>
            </a:r>
            <a:r>
              <a:rPr lang="tr-TR" dirty="0" err="1" smtClean="0"/>
              <a:t>olur,bunun</a:t>
            </a:r>
            <a:r>
              <a:rPr lang="tr-TR" dirty="0" smtClean="0"/>
              <a:t> sonunda 2 deliği de torbacığa açılan </a:t>
            </a:r>
            <a:r>
              <a:rPr lang="tr-TR" dirty="0" err="1" smtClean="0"/>
              <a:t>Horizontal</a:t>
            </a:r>
            <a:r>
              <a:rPr lang="tr-TR" dirty="0" smtClean="0"/>
              <a:t> </a:t>
            </a:r>
            <a:r>
              <a:rPr lang="tr-TR" dirty="0" err="1" smtClean="0"/>
              <a:t>Semisirküler</a:t>
            </a:r>
            <a:r>
              <a:rPr lang="tr-TR" dirty="0" smtClean="0"/>
              <a:t>  Ufki Yarım Daire kanal </a:t>
            </a:r>
            <a:r>
              <a:rPr lang="tr-TR" dirty="0"/>
              <a:t>o</a:t>
            </a:r>
            <a:r>
              <a:rPr lang="tr-TR" dirty="0" smtClean="0"/>
              <a:t>rtaya </a:t>
            </a:r>
            <a:r>
              <a:rPr lang="tr-TR" dirty="0" err="1" smtClean="0"/>
              <a:t>çıkar.Aynı</a:t>
            </a:r>
            <a:r>
              <a:rPr lang="tr-TR" dirty="0" smtClean="0"/>
              <a:t> zamanda </a:t>
            </a:r>
            <a:r>
              <a:rPr lang="tr-TR" dirty="0" err="1" smtClean="0"/>
              <a:t>vertikal</a:t>
            </a:r>
            <a:r>
              <a:rPr lang="tr-TR" dirty="0" smtClean="0"/>
              <a:t> (</a:t>
            </a:r>
            <a:r>
              <a:rPr lang="tr-TR" dirty="0" err="1" smtClean="0"/>
              <a:t>Horizontal</a:t>
            </a:r>
            <a:r>
              <a:rPr lang="tr-TR" dirty="0" smtClean="0"/>
              <a:t> </a:t>
            </a:r>
            <a:r>
              <a:rPr lang="tr-TR" dirty="0" err="1" smtClean="0"/>
              <a:t>Semisürküler</a:t>
            </a:r>
            <a:r>
              <a:rPr lang="tr-TR" dirty="0" smtClean="0"/>
              <a:t> kanala dik durumda) </a:t>
            </a:r>
            <a:r>
              <a:rPr lang="tr-TR" dirty="0" err="1" smtClean="0"/>
              <a:t>açıda,birbirine</a:t>
            </a:r>
            <a:r>
              <a:rPr lang="tr-TR" dirty="0" smtClean="0"/>
              <a:t> dik açı konumda 2 yan .çıkıntının (</a:t>
            </a:r>
            <a:r>
              <a:rPr lang="tr-TR" dirty="0" err="1" smtClean="0"/>
              <a:t>Superior</a:t>
            </a:r>
            <a:r>
              <a:rPr lang="tr-TR" dirty="0" smtClean="0"/>
              <a:t> ve </a:t>
            </a:r>
            <a:r>
              <a:rPr lang="tr-TR" dirty="0" err="1" smtClean="0"/>
              <a:t>posterior</a:t>
            </a:r>
            <a:r>
              <a:rPr lang="tr-TR" dirty="0" smtClean="0"/>
              <a:t>),ayni </a:t>
            </a:r>
            <a:r>
              <a:rPr lang="tr-TR" dirty="0" err="1" smtClean="0"/>
              <a:t>horizontal</a:t>
            </a:r>
            <a:r>
              <a:rPr lang="tr-TR" dirty="0" smtClean="0"/>
              <a:t> kanal oluşumuna benzer </a:t>
            </a:r>
            <a:r>
              <a:rPr lang="tr-TR" dirty="0" err="1" smtClean="0"/>
              <a:t>durumda,orta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katmanları </a:t>
            </a:r>
            <a:r>
              <a:rPr lang="tr-TR" dirty="0" err="1" smtClean="0"/>
              <a:t>birleşir,epitel</a:t>
            </a:r>
            <a:r>
              <a:rPr lang="tr-TR" dirty="0" smtClean="0"/>
              <a:t> hücreleri dejenere olurlar ve sonra ortadan </a:t>
            </a:r>
            <a:r>
              <a:rPr lang="tr-TR" dirty="0" err="1" smtClean="0"/>
              <a:t>kalkarlar.Sonuçta</a:t>
            </a:r>
            <a:r>
              <a:rPr lang="tr-TR" dirty="0" smtClean="0"/>
              <a:t> 2 kanal meydan </a:t>
            </a:r>
            <a:r>
              <a:rPr lang="tr-TR" dirty="0" err="1" smtClean="0"/>
              <a:t>gelir.Bu</a:t>
            </a:r>
            <a:r>
              <a:rPr lang="tr-TR" dirty="0" smtClean="0"/>
              <a:t> 2 </a:t>
            </a:r>
            <a:r>
              <a:rPr lang="tr-TR" dirty="0" err="1" smtClean="0"/>
              <a:t>semisirküler</a:t>
            </a:r>
            <a:r>
              <a:rPr lang="tr-TR" dirty="0" smtClean="0"/>
              <a:t> kanalın orta parçaları tek bir kanal halinde birleşik olarak </a:t>
            </a:r>
            <a:r>
              <a:rPr lang="tr-TR" dirty="0" err="1" smtClean="0"/>
              <a:t>utrikukusa</a:t>
            </a:r>
            <a:r>
              <a:rPr lang="tr-TR" dirty="0" smtClean="0"/>
              <a:t> </a:t>
            </a:r>
            <a:r>
              <a:rPr lang="tr-TR" dirty="0" err="1" smtClean="0"/>
              <a:t>açılır,diğer</a:t>
            </a:r>
            <a:r>
              <a:rPr lang="tr-TR" dirty="0" smtClean="0"/>
              <a:t> 2 uç ayrı ayrı </a:t>
            </a:r>
            <a:r>
              <a:rPr lang="tr-TR" dirty="0" err="1" smtClean="0"/>
              <a:t>açılmaktadır.Her</a:t>
            </a:r>
            <a:r>
              <a:rPr lang="tr-TR" dirty="0" smtClean="0"/>
              <a:t> 3 </a:t>
            </a:r>
            <a:r>
              <a:rPr lang="tr-TR" dirty="0" err="1" smtClean="0"/>
              <a:t>semisirküler</a:t>
            </a:r>
            <a:r>
              <a:rPr lang="tr-TR" dirty="0" smtClean="0"/>
              <a:t> kanalın bir ucu şişkinlik kazanıp </a:t>
            </a:r>
            <a:r>
              <a:rPr lang="tr-TR" dirty="0" err="1" smtClean="0"/>
              <a:t>ampüller</a:t>
            </a:r>
            <a:r>
              <a:rPr lang="tr-TR" dirty="0" smtClean="0"/>
              <a:t> yapı </a:t>
            </a:r>
            <a:r>
              <a:rPr lang="tr-TR" dirty="0" err="1" smtClean="0"/>
              <a:t>oluşturur,CurusAmpullare</a:t>
            </a:r>
            <a:r>
              <a:rPr lang="tr-TR" dirty="0" smtClean="0"/>
              <a:t>  ismini </a:t>
            </a:r>
            <a:r>
              <a:rPr lang="tr-TR" dirty="0" err="1" smtClean="0"/>
              <a:t>alır.Diğer</a:t>
            </a:r>
            <a:r>
              <a:rPr lang="tr-TR" dirty="0" smtClean="0"/>
              <a:t> 2 uç düz </a:t>
            </a:r>
            <a:r>
              <a:rPr lang="tr-TR" dirty="0" err="1" smtClean="0"/>
              <a:t>olup,Curus</a:t>
            </a:r>
            <a:r>
              <a:rPr lang="tr-TR" dirty="0" smtClean="0"/>
              <a:t> </a:t>
            </a:r>
            <a:r>
              <a:rPr lang="tr-TR" dirty="0" err="1" smtClean="0"/>
              <a:t>Nonampullare’leri</a:t>
            </a:r>
            <a:r>
              <a:rPr lang="tr-TR" dirty="0" smtClean="0"/>
              <a:t> </a:t>
            </a:r>
            <a:r>
              <a:rPr lang="tr-TR" dirty="0" err="1" smtClean="0"/>
              <a:t>oluşturur.Semisirküler</a:t>
            </a:r>
            <a:r>
              <a:rPr lang="tr-TR" dirty="0" smtClean="0"/>
              <a:t> kanallar 5 ağızla </a:t>
            </a:r>
            <a:r>
              <a:rPr lang="tr-TR" dirty="0" err="1" smtClean="0"/>
              <a:t>utrikulausa</a:t>
            </a:r>
            <a:r>
              <a:rPr lang="tr-TR" dirty="0" smtClean="0"/>
              <a:t> açılmaktadır.36.günde başlayan bu olaylar 50.günde 3 kanalın gelişmesi ile son bulur.40.ncı günde </a:t>
            </a:r>
            <a:r>
              <a:rPr lang="tr-TR" dirty="0" err="1" smtClean="0"/>
              <a:t>horizontal</a:t>
            </a:r>
            <a:r>
              <a:rPr lang="tr-TR" dirty="0" smtClean="0"/>
              <a:t> kanal </a:t>
            </a:r>
            <a:r>
              <a:rPr lang="tr-TR" dirty="0" err="1" smtClean="0"/>
              <a:t>oluşmaktadır.Vertikal</a:t>
            </a:r>
            <a:r>
              <a:rPr lang="tr-TR" dirty="0" smtClean="0"/>
              <a:t> </a:t>
            </a:r>
            <a:r>
              <a:rPr lang="tr-TR" dirty="0" err="1" smtClean="0"/>
              <a:t>kanallardan,önce</a:t>
            </a:r>
            <a:r>
              <a:rPr lang="tr-TR" dirty="0" smtClean="0"/>
              <a:t> </a:t>
            </a:r>
            <a:r>
              <a:rPr lang="tr-TR" dirty="0" err="1" smtClean="0"/>
              <a:t>Superior</a:t>
            </a:r>
            <a:r>
              <a:rPr lang="tr-TR" dirty="0" smtClean="0"/>
              <a:t> (</a:t>
            </a:r>
            <a:r>
              <a:rPr lang="tr-TR" dirty="0" err="1" smtClean="0"/>
              <a:t>Anteriör</a:t>
            </a:r>
            <a:r>
              <a:rPr lang="tr-TR" dirty="0" smtClean="0"/>
              <a:t>) </a:t>
            </a:r>
            <a:r>
              <a:rPr lang="tr-TR" dirty="0" err="1" smtClean="0"/>
              <a:t>Vertical</a:t>
            </a:r>
            <a:r>
              <a:rPr lang="tr-TR" dirty="0" smtClean="0"/>
              <a:t> </a:t>
            </a:r>
            <a:r>
              <a:rPr lang="tr-TR" dirty="0" err="1" smtClean="0"/>
              <a:t>Semisirküler</a:t>
            </a:r>
            <a:r>
              <a:rPr lang="tr-TR" dirty="0" smtClean="0"/>
              <a:t> </a:t>
            </a:r>
            <a:r>
              <a:rPr lang="tr-TR" dirty="0" err="1" smtClean="0"/>
              <a:t>kanal,birkaç</a:t>
            </a:r>
            <a:r>
              <a:rPr lang="tr-TR" dirty="0" smtClean="0"/>
              <a:t> saat sonra da </a:t>
            </a:r>
            <a:r>
              <a:rPr lang="tr-TR" dirty="0" err="1" smtClean="0"/>
              <a:t>Posterior</a:t>
            </a:r>
            <a:r>
              <a:rPr lang="tr-TR" dirty="0" smtClean="0"/>
              <a:t> (</a:t>
            </a:r>
            <a:r>
              <a:rPr lang="tr-TR" dirty="0" err="1" smtClean="0"/>
              <a:t>Vertical</a:t>
            </a:r>
            <a:r>
              <a:rPr lang="tr-TR" dirty="0" smtClean="0"/>
              <a:t>) kanal oluşur.</a:t>
            </a:r>
          </a:p>
          <a:p>
            <a:r>
              <a:rPr lang="tr-TR" dirty="0" smtClean="0"/>
              <a:t>Bu kanallar oluşurken aynı </a:t>
            </a:r>
            <a:r>
              <a:rPr lang="tr-TR" dirty="0" err="1" smtClean="0"/>
              <a:t>corti</a:t>
            </a:r>
            <a:r>
              <a:rPr lang="tr-TR" dirty="0" smtClean="0"/>
              <a:t> organının oluşumu şeklinde bir takım değişiklikler </a:t>
            </a:r>
            <a:r>
              <a:rPr lang="tr-TR" dirty="0" err="1" smtClean="0"/>
              <a:t>semisirküler</a:t>
            </a:r>
            <a:r>
              <a:rPr lang="tr-TR" dirty="0" smtClean="0"/>
              <a:t> kanalların ampuller </a:t>
            </a:r>
            <a:r>
              <a:rPr lang="tr-TR" dirty="0" err="1" smtClean="0"/>
              <a:t>bölgesınde</a:t>
            </a:r>
            <a:r>
              <a:rPr lang="tr-TR" dirty="0" smtClean="0"/>
              <a:t> de </a:t>
            </a:r>
            <a:r>
              <a:rPr lang="tr-TR" dirty="0" err="1" smtClean="0"/>
              <a:t>görülür.Bu</a:t>
            </a:r>
            <a:r>
              <a:rPr lang="tr-TR" dirty="0" smtClean="0"/>
              <a:t> sahaya ulaşan gangliyon hücrelerinin uzantıları bu bölgedeki </a:t>
            </a:r>
            <a:r>
              <a:rPr lang="tr-TR" dirty="0" err="1" smtClean="0"/>
              <a:t>epitel</a:t>
            </a:r>
            <a:r>
              <a:rPr lang="tr-TR" dirty="0" smtClean="0"/>
              <a:t> hücrelerini indükleyerek bu hücreleri  </a:t>
            </a:r>
            <a:r>
              <a:rPr lang="tr-TR" dirty="0" err="1" smtClean="0"/>
              <a:t>silli</a:t>
            </a:r>
            <a:r>
              <a:rPr lang="tr-TR" dirty="0" smtClean="0"/>
              <a:t> duyu hücrelerine </a:t>
            </a:r>
            <a:r>
              <a:rPr lang="tr-TR" dirty="0" err="1" smtClean="0"/>
              <a:t>dönüştürürler.Bu</a:t>
            </a:r>
            <a:r>
              <a:rPr lang="tr-TR" dirty="0" smtClean="0"/>
              <a:t> sahalarda oluşan </a:t>
            </a:r>
            <a:r>
              <a:rPr lang="tr-TR" dirty="0" err="1" smtClean="0"/>
              <a:t>Capulae</a:t>
            </a:r>
            <a:r>
              <a:rPr lang="tr-TR" dirty="0" smtClean="0"/>
              <a:t> adlı özel yapılara sahip </a:t>
            </a:r>
            <a:r>
              <a:rPr lang="tr-TR" dirty="0" err="1" smtClean="0"/>
              <a:t>Creista</a:t>
            </a:r>
            <a:r>
              <a:rPr lang="tr-TR" dirty="0" smtClean="0"/>
              <a:t> </a:t>
            </a:r>
            <a:r>
              <a:rPr lang="tr-TR" dirty="0" err="1" smtClean="0"/>
              <a:t>Ampullaris’ler</a:t>
            </a:r>
            <a:r>
              <a:rPr lang="tr-TR" dirty="0" smtClean="0"/>
              <a:t> baş </a:t>
            </a:r>
            <a:r>
              <a:rPr lang="tr-TR" dirty="0" err="1" smtClean="0"/>
              <a:t>haraketlerinin</a:t>
            </a:r>
            <a:r>
              <a:rPr lang="tr-TR" dirty="0" smtClean="0"/>
              <a:t> algılanması ile ilgili olarak gelişirler.</a:t>
            </a:r>
          </a:p>
          <a:p>
            <a:r>
              <a:rPr lang="tr-TR" dirty="0" smtClean="0"/>
              <a:t>Yine aynı şekilde </a:t>
            </a:r>
            <a:r>
              <a:rPr lang="tr-TR" dirty="0" err="1" smtClean="0"/>
              <a:t>utrikulus,sakkulus</a:t>
            </a:r>
            <a:r>
              <a:rPr lang="tr-TR" dirty="0" smtClean="0"/>
              <a:t> ta sinirsel uyarılarla meydana gelen kristallere Otolit sahip </a:t>
            </a:r>
            <a:r>
              <a:rPr lang="tr-TR" dirty="0" err="1" smtClean="0"/>
              <a:t>Macula</a:t>
            </a:r>
            <a:r>
              <a:rPr lang="tr-TR" dirty="0" smtClean="0"/>
              <a:t> adlı yapılar meydana </a:t>
            </a:r>
            <a:r>
              <a:rPr lang="tr-TR" dirty="0" err="1" smtClean="0"/>
              <a:t>gelir.Makulalar</a:t>
            </a:r>
            <a:r>
              <a:rPr lang="tr-TR" dirty="0" smtClean="0"/>
              <a:t> vücudun </a:t>
            </a:r>
            <a:r>
              <a:rPr lang="tr-TR" dirty="0" err="1" smtClean="0"/>
              <a:t>linear</a:t>
            </a:r>
            <a:r>
              <a:rPr lang="tr-TR" dirty="0" smtClean="0"/>
              <a:t> konum duyusu ile ilgili </a:t>
            </a:r>
            <a:r>
              <a:rPr lang="tr-TR" dirty="0" err="1" smtClean="0"/>
              <a:t>yapılardır.Utrikulus</a:t>
            </a:r>
            <a:r>
              <a:rPr lang="tr-TR" dirty="0" smtClean="0"/>
              <a:t> ,</a:t>
            </a:r>
            <a:r>
              <a:rPr lang="tr-TR" dirty="0" err="1" smtClean="0"/>
              <a:t>semisirküler</a:t>
            </a:r>
            <a:r>
              <a:rPr lang="tr-TR" dirty="0" smtClean="0"/>
              <a:t> </a:t>
            </a:r>
            <a:r>
              <a:rPr lang="tr-TR" dirty="0" err="1" smtClean="0"/>
              <a:t>kanallar,sakkulus,kohlea</a:t>
            </a:r>
            <a:r>
              <a:rPr lang="tr-TR" dirty="0" smtClean="0"/>
              <a:t> kanalı oluşumu esnasında etraftaki </a:t>
            </a:r>
            <a:r>
              <a:rPr lang="tr-TR" dirty="0" err="1" smtClean="0"/>
              <a:t>mezenkimde</a:t>
            </a:r>
            <a:r>
              <a:rPr lang="tr-TR" dirty="0" smtClean="0"/>
              <a:t> benzer olaylar </a:t>
            </a:r>
            <a:r>
              <a:rPr lang="tr-TR" dirty="0" err="1" smtClean="0"/>
              <a:t>oluşur.Aynı</a:t>
            </a:r>
            <a:r>
              <a:rPr lang="tr-TR" dirty="0" smtClean="0"/>
              <a:t> zamanda çevre </a:t>
            </a:r>
            <a:r>
              <a:rPr lang="tr-TR" dirty="0" err="1" smtClean="0"/>
              <a:t>mezenkimi</a:t>
            </a:r>
            <a:r>
              <a:rPr lang="tr-TR" dirty="0" smtClean="0"/>
              <a:t> önce kıkırdağımsı bir yapı </a:t>
            </a:r>
            <a:r>
              <a:rPr lang="tr-TR" dirty="0" err="1" smtClean="0"/>
              <a:t>kazanır.,sonra</a:t>
            </a:r>
            <a:r>
              <a:rPr lang="tr-TR" dirty="0" smtClean="0"/>
              <a:t> bu kıkırdağımsı yapı dejenere </a:t>
            </a:r>
            <a:r>
              <a:rPr lang="tr-TR" dirty="0" err="1" smtClean="0"/>
              <a:t>olur.Sonuçta</a:t>
            </a:r>
            <a:r>
              <a:rPr lang="tr-TR" dirty="0" smtClean="0"/>
              <a:t> duvarları </a:t>
            </a:r>
            <a:r>
              <a:rPr lang="tr-TR" dirty="0" err="1" smtClean="0"/>
              <a:t>endotel</a:t>
            </a:r>
            <a:r>
              <a:rPr lang="tr-TR" dirty="0" smtClean="0"/>
              <a:t> benzeri yassı hücrelerle </a:t>
            </a:r>
            <a:r>
              <a:rPr lang="tr-TR" dirty="0" err="1" smtClean="0"/>
              <a:t>döşenmiş,ortasında</a:t>
            </a:r>
            <a:r>
              <a:rPr lang="tr-TR" dirty="0" smtClean="0"/>
              <a:t> muhtelif bölgelerde </a:t>
            </a:r>
            <a:r>
              <a:rPr lang="tr-TR" dirty="0" err="1" smtClean="0"/>
              <a:t>fibröz</a:t>
            </a:r>
            <a:r>
              <a:rPr lang="tr-TR" dirty="0" smtClean="0"/>
              <a:t> askılarla bağlı </a:t>
            </a:r>
            <a:r>
              <a:rPr lang="tr-TR" dirty="0" err="1" smtClean="0"/>
              <a:t>membranöz</a:t>
            </a:r>
            <a:r>
              <a:rPr lang="tr-TR" dirty="0" smtClean="0"/>
              <a:t> labirent mevcut olan içi </a:t>
            </a:r>
            <a:r>
              <a:rPr lang="tr-TR" dirty="0" err="1" smtClean="0"/>
              <a:t>perilinf</a:t>
            </a:r>
            <a:r>
              <a:rPr lang="tr-TR" dirty="0" smtClean="0"/>
              <a:t> ile dolu </a:t>
            </a:r>
            <a:r>
              <a:rPr lang="tr-TR" dirty="0" err="1" smtClean="0"/>
              <a:t>magracık,kanallardan</a:t>
            </a:r>
            <a:r>
              <a:rPr lang="tr-TR" dirty="0" smtClean="0"/>
              <a:t> meydan gelen kemik labirenti meydana </a:t>
            </a:r>
            <a:r>
              <a:rPr lang="tr-TR" dirty="0" err="1" smtClean="0"/>
              <a:t>gelir.Kemik</a:t>
            </a:r>
            <a:r>
              <a:rPr lang="tr-TR" dirty="0" smtClean="0"/>
              <a:t> labirent </a:t>
            </a:r>
            <a:r>
              <a:rPr lang="tr-TR" dirty="0" err="1" smtClean="0"/>
              <a:t>Perilympatic</a:t>
            </a:r>
            <a:r>
              <a:rPr lang="tr-TR" dirty="0" smtClean="0"/>
              <a:t> Canal isimli bir </a:t>
            </a:r>
            <a:r>
              <a:rPr lang="tr-TR" dirty="0" err="1" smtClean="0"/>
              <a:t>kanall</a:t>
            </a:r>
            <a:r>
              <a:rPr lang="tr-TR" dirty="0" smtClean="0"/>
              <a:t> </a:t>
            </a:r>
            <a:r>
              <a:rPr lang="tr-TR" dirty="0" err="1" smtClean="0"/>
              <a:t>subaroknoid</a:t>
            </a:r>
            <a:r>
              <a:rPr lang="tr-TR" dirty="0" smtClean="0"/>
              <a:t> sahayla </a:t>
            </a:r>
            <a:r>
              <a:rPr lang="tr-TR" dirty="0" err="1" smtClean="0"/>
              <a:t>bağlantılıdır.Kemik</a:t>
            </a:r>
            <a:r>
              <a:rPr lang="tr-TR" dirty="0" smtClean="0"/>
              <a:t> labirentin orta kulak ve iç kulak arasında bağlantıyı sağlayan 2 kısmı </a:t>
            </a:r>
            <a:r>
              <a:rPr lang="tr-TR" dirty="0" err="1" smtClean="0"/>
              <a:t>mevcuttır.Bunlardan</a:t>
            </a:r>
            <a:r>
              <a:rPr lang="tr-TR" dirty="0" smtClean="0"/>
              <a:t> birisi </a:t>
            </a:r>
            <a:r>
              <a:rPr lang="tr-TR" dirty="0" err="1" smtClean="0"/>
              <a:t>vestibülün</a:t>
            </a:r>
            <a:r>
              <a:rPr lang="tr-TR" dirty="0" smtClean="0"/>
              <a:t> orta kulağa bakan </a:t>
            </a:r>
            <a:r>
              <a:rPr lang="tr-TR" dirty="0" err="1" smtClean="0"/>
              <a:t>yüzündeki,stapes</a:t>
            </a:r>
            <a:r>
              <a:rPr lang="tr-TR" dirty="0" smtClean="0"/>
              <a:t> kemikçiğinin dayandığı oval </a:t>
            </a:r>
            <a:r>
              <a:rPr lang="tr-TR" dirty="0" err="1" smtClean="0"/>
              <a:t>windov’dur.Diğer</a:t>
            </a:r>
            <a:r>
              <a:rPr lang="tr-TR" dirty="0" smtClean="0"/>
              <a:t> </a:t>
            </a:r>
            <a:r>
              <a:rPr lang="tr-TR" dirty="0" err="1" smtClean="0"/>
              <a:t>ise,Raund</a:t>
            </a:r>
            <a:r>
              <a:rPr lang="tr-TR" dirty="0" smtClean="0"/>
              <a:t> </a:t>
            </a:r>
            <a:r>
              <a:rPr lang="tr-TR" dirty="0" err="1" smtClean="0"/>
              <a:t>Window’dur.Bu</a:t>
            </a:r>
            <a:r>
              <a:rPr lang="tr-TR" dirty="0" smtClean="0"/>
              <a:t> her 2 yapı son derce incelmiş bir kemik doku ile </a:t>
            </a:r>
            <a:r>
              <a:rPr lang="tr-TR" dirty="0" err="1" smtClean="0"/>
              <a:t>kapatılmıştır.Böylelikle</a:t>
            </a:r>
            <a:r>
              <a:rPr lang="tr-TR" dirty="0" smtClean="0"/>
              <a:t> iç kulak meydan gelir.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281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KULAK GELİŞİMİ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 smtClean="0"/>
              <a:t>Orta kulak esas olarak 1.faranjiyal cepten </a:t>
            </a:r>
            <a:r>
              <a:rPr lang="tr-TR" dirty="0" err="1" smtClean="0"/>
              <a:t>gelişir.Endodermal</a:t>
            </a:r>
            <a:r>
              <a:rPr lang="tr-TR" dirty="0" smtClean="0"/>
              <a:t> kökenli olan bu cep </a:t>
            </a:r>
            <a:r>
              <a:rPr lang="tr-TR" dirty="0" err="1" smtClean="0"/>
              <a:t>lateral</a:t>
            </a:r>
            <a:r>
              <a:rPr lang="tr-TR" dirty="0" smtClean="0"/>
              <a:t> yönde gelişerek </a:t>
            </a:r>
            <a:r>
              <a:rPr lang="tr-TR" dirty="0" err="1" smtClean="0"/>
              <a:t>Recesus</a:t>
            </a:r>
            <a:r>
              <a:rPr lang="tr-TR" dirty="0" smtClean="0"/>
              <a:t> </a:t>
            </a:r>
            <a:r>
              <a:rPr lang="tr-TR" dirty="0" err="1" smtClean="0"/>
              <a:t>Tympanica</a:t>
            </a:r>
            <a:r>
              <a:rPr lang="tr-TR" dirty="0" smtClean="0"/>
              <a:t>  ismini </a:t>
            </a:r>
            <a:r>
              <a:rPr lang="tr-TR" dirty="0" err="1" smtClean="0"/>
              <a:t>alır.Orta</a:t>
            </a:r>
            <a:r>
              <a:rPr lang="tr-TR" dirty="0" smtClean="0"/>
              <a:t> kulağın oluşumuna sebep olduğu </a:t>
            </a:r>
            <a:r>
              <a:rPr lang="tr-TR" dirty="0" err="1" smtClean="0"/>
              <a:t>gibi,hem</a:t>
            </a:r>
            <a:r>
              <a:rPr lang="tr-TR" dirty="0" smtClean="0"/>
              <a:t> östaki borusunu </a:t>
            </a:r>
            <a:r>
              <a:rPr lang="tr-TR" dirty="0" err="1" smtClean="0"/>
              <a:t>yapar,hem</a:t>
            </a:r>
            <a:r>
              <a:rPr lang="tr-TR" dirty="0" smtClean="0"/>
              <a:t> de gelişim süresinde orta kulak kemikçiklerinin üstünü </a:t>
            </a:r>
            <a:r>
              <a:rPr lang="tr-TR" dirty="0" err="1" smtClean="0"/>
              <a:t>örter.Mastoit</a:t>
            </a:r>
            <a:r>
              <a:rPr lang="tr-TR" dirty="0" smtClean="0"/>
              <a:t>  </a:t>
            </a:r>
            <a:r>
              <a:rPr lang="tr-TR" dirty="0" err="1" smtClean="0"/>
              <a:t>kavite,hücrelerinin,timpanik</a:t>
            </a:r>
            <a:r>
              <a:rPr lang="tr-TR" dirty="0" smtClean="0"/>
              <a:t> </a:t>
            </a:r>
            <a:r>
              <a:rPr lang="tr-TR" dirty="0" err="1" smtClean="0"/>
              <a:t>kavitenin</a:t>
            </a:r>
            <a:r>
              <a:rPr lang="tr-TR" dirty="0" smtClean="0"/>
              <a:t> içini </a:t>
            </a:r>
            <a:r>
              <a:rPr lang="tr-TR" dirty="0" err="1" smtClean="0"/>
              <a:t>döşer.Buna</a:t>
            </a:r>
            <a:r>
              <a:rPr lang="tr-TR" dirty="0" smtClean="0"/>
              <a:t> bağlı olarak ta </a:t>
            </a:r>
            <a:r>
              <a:rPr lang="tr-TR" dirty="0" err="1" smtClean="0"/>
              <a:t>Tympanic</a:t>
            </a:r>
            <a:r>
              <a:rPr lang="tr-TR" dirty="0" smtClean="0"/>
              <a:t> </a:t>
            </a:r>
            <a:r>
              <a:rPr lang="tr-TR" dirty="0" err="1" smtClean="0"/>
              <a:t>Zar’ın-Membrana</a:t>
            </a:r>
            <a:r>
              <a:rPr lang="tr-TR" dirty="0" smtClean="0"/>
              <a:t> </a:t>
            </a:r>
            <a:r>
              <a:rPr lang="tr-TR" dirty="0" err="1" smtClean="0"/>
              <a:t>Tympanica</a:t>
            </a:r>
            <a:r>
              <a:rPr lang="tr-TR" dirty="0" smtClean="0"/>
              <a:t> yani kulak zarının orta kulağa bakan kısmını meydana getirir.6.ayın sonunda </a:t>
            </a:r>
            <a:r>
              <a:rPr lang="tr-TR" dirty="0" err="1" smtClean="0"/>
              <a:t>lateral</a:t>
            </a:r>
            <a:r>
              <a:rPr lang="tr-TR" dirty="0" smtClean="0"/>
              <a:t> yönde ilerleyen </a:t>
            </a:r>
            <a:r>
              <a:rPr lang="tr-TR" dirty="0" err="1" smtClean="0"/>
              <a:t>Timpanik</a:t>
            </a:r>
            <a:r>
              <a:rPr lang="tr-TR" dirty="0" smtClean="0"/>
              <a:t> </a:t>
            </a:r>
            <a:r>
              <a:rPr lang="tr-TR" dirty="0" err="1" smtClean="0"/>
              <a:t>kavitenin</a:t>
            </a:r>
            <a:r>
              <a:rPr lang="tr-TR" dirty="0" smtClean="0"/>
              <a:t> orta kulak </a:t>
            </a:r>
            <a:r>
              <a:rPr lang="tr-TR" dirty="0" err="1" smtClean="0"/>
              <a:t>kavitesinin</a:t>
            </a:r>
            <a:r>
              <a:rPr lang="tr-TR" dirty="0" smtClean="0"/>
              <a:t> dış </a:t>
            </a:r>
            <a:r>
              <a:rPr lang="tr-TR" dirty="0" err="1" smtClean="0"/>
              <a:t>duvarı,dış</a:t>
            </a:r>
            <a:r>
              <a:rPr lang="tr-TR" dirty="0" smtClean="0"/>
              <a:t> kulak yolunun </a:t>
            </a:r>
            <a:r>
              <a:rPr lang="tr-TR" dirty="0" err="1" smtClean="0"/>
              <a:t>Meatus</a:t>
            </a:r>
            <a:r>
              <a:rPr lang="tr-TR" dirty="0" smtClean="0"/>
              <a:t> </a:t>
            </a:r>
            <a:r>
              <a:rPr lang="tr-TR" dirty="0" err="1" smtClean="0"/>
              <a:t>Acusticus</a:t>
            </a:r>
            <a:r>
              <a:rPr lang="tr-TR" dirty="0" smtClean="0"/>
              <a:t> </a:t>
            </a:r>
            <a:r>
              <a:rPr lang="tr-TR" dirty="0" err="1" smtClean="0"/>
              <a:t>Externus</a:t>
            </a:r>
            <a:r>
              <a:rPr lang="tr-TR" dirty="0" smtClean="0"/>
              <a:t> dip bölümü </a:t>
            </a:r>
            <a:r>
              <a:rPr lang="tr-TR" dirty="0"/>
              <a:t>i</a:t>
            </a:r>
            <a:r>
              <a:rPr lang="tr-TR" dirty="0" smtClean="0"/>
              <a:t>le bağlantı </a:t>
            </a:r>
            <a:r>
              <a:rPr lang="tr-TR" dirty="0" err="1" smtClean="0"/>
              <a:t>sağlar.Dış</a:t>
            </a:r>
            <a:r>
              <a:rPr lang="tr-TR" dirty="0" smtClean="0"/>
              <a:t> kulak yolu ektodermi ile orta kulak endodermi arasında sadece </a:t>
            </a:r>
            <a:r>
              <a:rPr lang="tr-TR" dirty="0"/>
              <a:t>ç</a:t>
            </a:r>
            <a:r>
              <a:rPr lang="tr-TR" dirty="0" smtClean="0"/>
              <a:t>ok ince yapılı fakir </a:t>
            </a:r>
            <a:r>
              <a:rPr lang="tr-TR" dirty="0" err="1" smtClean="0"/>
              <a:t>mezenkimal</a:t>
            </a:r>
            <a:r>
              <a:rPr lang="tr-TR" dirty="0" smtClean="0"/>
              <a:t> bir bağ doku </a:t>
            </a:r>
            <a:r>
              <a:rPr lang="tr-TR" dirty="0" err="1" smtClean="0"/>
              <a:t>kalır.Bu</a:t>
            </a:r>
            <a:r>
              <a:rPr lang="tr-TR" dirty="0" smtClean="0"/>
              <a:t> yapıya </a:t>
            </a:r>
            <a:r>
              <a:rPr lang="tr-TR" dirty="0" err="1" smtClean="0"/>
              <a:t>timpanik</a:t>
            </a:r>
            <a:r>
              <a:rPr lang="tr-TR" dirty="0" smtClean="0"/>
              <a:t> zar-kulak zarı-</a:t>
            </a:r>
            <a:r>
              <a:rPr lang="tr-TR" dirty="0" err="1" smtClean="0"/>
              <a:t>Membrana</a:t>
            </a:r>
            <a:r>
              <a:rPr lang="tr-TR" dirty="0" smtClean="0"/>
              <a:t> </a:t>
            </a:r>
            <a:r>
              <a:rPr lang="tr-TR" dirty="0" err="1" smtClean="0"/>
              <a:t>Tympanica</a:t>
            </a:r>
            <a:r>
              <a:rPr lang="tr-TR" dirty="0" smtClean="0"/>
              <a:t> </a:t>
            </a:r>
            <a:r>
              <a:rPr lang="tr-TR" dirty="0" err="1" smtClean="0"/>
              <a:t>diyoruz.Bu</a:t>
            </a:r>
            <a:r>
              <a:rPr lang="tr-TR" dirty="0" smtClean="0"/>
              <a:t> arada endodermin indükleyici tesiriyle gevşemeye başlayan çevre </a:t>
            </a:r>
            <a:r>
              <a:rPr lang="tr-TR" dirty="0" err="1" smtClean="0"/>
              <a:t>mezenkimal</a:t>
            </a:r>
            <a:r>
              <a:rPr lang="tr-TR" dirty="0" smtClean="0"/>
              <a:t> doku içinde 1.bronşiyal yay kıkırdağı olan </a:t>
            </a:r>
            <a:r>
              <a:rPr lang="tr-TR" dirty="0" err="1" smtClean="0"/>
              <a:t>Meckel</a:t>
            </a:r>
            <a:r>
              <a:rPr lang="tr-TR" dirty="0" smtClean="0"/>
              <a:t> kıkırdağının </a:t>
            </a:r>
            <a:r>
              <a:rPr lang="tr-TR" dirty="0" err="1" smtClean="0"/>
              <a:t>posteriorunda</a:t>
            </a:r>
            <a:r>
              <a:rPr lang="tr-TR" dirty="0" smtClean="0"/>
              <a:t> 2 tane kıkırdak kısmı ile 2.bronşiyal yaya ait Richard kıkırdağının </a:t>
            </a:r>
            <a:r>
              <a:rPr lang="tr-TR" dirty="0" err="1" smtClean="0"/>
              <a:t>posterior</a:t>
            </a:r>
            <a:r>
              <a:rPr lang="tr-TR" dirty="0" smtClean="0"/>
              <a:t> ucundan bir kıkırdak bölümü burada sıkılaşmış bir doku olarak kendini belli </a:t>
            </a:r>
            <a:r>
              <a:rPr lang="tr-TR" dirty="0" err="1" smtClean="0"/>
              <a:t>eder.Bu</a:t>
            </a:r>
            <a:r>
              <a:rPr lang="tr-TR" dirty="0" smtClean="0"/>
              <a:t> sıkı dokulardan </a:t>
            </a:r>
            <a:r>
              <a:rPr lang="tr-TR" dirty="0" err="1" smtClean="0"/>
              <a:t>Meckel</a:t>
            </a:r>
            <a:r>
              <a:rPr lang="tr-TR" dirty="0" smtClean="0"/>
              <a:t> kıkırdağına ait olan 2 parçadan  </a:t>
            </a:r>
            <a:r>
              <a:rPr lang="tr-TR" dirty="0" err="1" smtClean="0"/>
              <a:t>Malleus,İncus,Richard</a:t>
            </a:r>
            <a:r>
              <a:rPr lang="tr-TR" dirty="0" smtClean="0"/>
              <a:t> kıkırdağına ait olandan ise </a:t>
            </a:r>
            <a:r>
              <a:rPr lang="tr-TR" dirty="0" err="1" smtClean="0"/>
              <a:t>Stapes</a:t>
            </a:r>
            <a:r>
              <a:rPr lang="tr-TR" dirty="0" smtClean="0"/>
              <a:t> kemikçikleri gelişmektedir.</a:t>
            </a:r>
          </a:p>
          <a:p>
            <a:r>
              <a:rPr lang="tr-TR" dirty="0" err="1" smtClean="0"/>
              <a:t>Mezenkimal</a:t>
            </a:r>
            <a:r>
              <a:rPr lang="tr-TR" dirty="0" smtClean="0"/>
              <a:t> dokunun gevşemesi </a:t>
            </a:r>
            <a:r>
              <a:rPr lang="tr-TR" dirty="0" err="1" smtClean="0"/>
              <a:t>endodermel</a:t>
            </a:r>
            <a:r>
              <a:rPr lang="tr-TR" dirty="0" smtClean="0"/>
              <a:t> cebin kolay </a:t>
            </a:r>
            <a:r>
              <a:rPr lang="tr-TR" dirty="0" err="1" smtClean="0"/>
              <a:t>ilerlemesine,timpanik</a:t>
            </a:r>
            <a:r>
              <a:rPr lang="tr-TR" dirty="0" smtClean="0"/>
              <a:t> </a:t>
            </a:r>
            <a:r>
              <a:rPr lang="tr-TR" dirty="0" err="1" smtClean="0"/>
              <a:t>kavitenein</a:t>
            </a:r>
            <a:r>
              <a:rPr lang="tr-TR" dirty="0" smtClean="0"/>
              <a:t>  </a:t>
            </a:r>
            <a:r>
              <a:rPr lang="tr-TR" dirty="0" err="1" smtClean="0"/>
              <a:t>genişlemsine</a:t>
            </a:r>
            <a:r>
              <a:rPr lang="tr-TR" dirty="0" smtClean="0"/>
              <a:t> </a:t>
            </a:r>
            <a:r>
              <a:rPr lang="tr-TR" dirty="0" err="1" smtClean="0"/>
              <a:t>yarar.Bu</a:t>
            </a:r>
            <a:r>
              <a:rPr lang="tr-TR" dirty="0" smtClean="0"/>
              <a:t> taslaklar 8.aya kadar </a:t>
            </a:r>
            <a:r>
              <a:rPr lang="tr-TR" dirty="0" err="1" smtClean="0"/>
              <a:t>mezenkim</a:t>
            </a:r>
            <a:r>
              <a:rPr lang="tr-TR" dirty="0" smtClean="0"/>
              <a:t> içine gömülü olarak kalırlar.</a:t>
            </a:r>
          </a:p>
          <a:p>
            <a:r>
              <a:rPr lang="tr-TR" dirty="0" smtClean="0"/>
              <a:t>Gelişen </a:t>
            </a:r>
            <a:r>
              <a:rPr lang="tr-TR" dirty="0" err="1" smtClean="0"/>
              <a:t>endodermal</a:t>
            </a:r>
            <a:r>
              <a:rPr lang="tr-TR" dirty="0" smtClean="0"/>
              <a:t> </a:t>
            </a:r>
            <a:r>
              <a:rPr lang="tr-TR" dirty="0" err="1" smtClean="0"/>
              <a:t>cepe</a:t>
            </a:r>
            <a:r>
              <a:rPr lang="tr-TR" dirty="0" smtClean="0"/>
              <a:t> ait </a:t>
            </a:r>
            <a:r>
              <a:rPr lang="tr-TR" dirty="0" err="1" smtClean="0"/>
              <a:t>endodermal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bir yandan </a:t>
            </a:r>
            <a:r>
              <a:rPr lang="tr-TR" dirty="0" err="1" smtClean="0"/>
              <a:t>Timpanik</a:t>
            </a:r>
            <a:r>
              <a:rPr lang="tr-TR" dirty="0" smtClean="0"/>
              <a:t> </a:t>
            </a:r>
            <a:r>
              <a:rPr lang="tr-TR" dirty="0" err="1" smtClean="0"/>
              <a:t>kaviteyi</a:t>
            </a:r>
            <a:r>
              <a:rPr lang="tr-TR" dirty="0" smtClean="0"/>
              <a:t> hem oluşturup hem de içini döşeyecek durumda ilerlerken ,diğer taraftan da önüne çıkan bu 3 orta kulak kemikçiği ince bir </a:t>
            </a:r>
            <a:r>
              <a:rPr lang="tr-TR" dirty="0" err="1" smtClean="0"/>
              <a:t>membran</a:t>
            </a:r>
            <a:r>
              <a:rPr lang="tr-TR" dirty="0" smtClean="0"/>
              <a:t> durumunda </a:t>
            </a:r>
            <a:r>
              <a:rPr lang="tr-TR" dirty="0" err="1" smtClean="0"/>
              <a:t>sarar,bu</a:t>
            </a:r>
            <a:r>
              <a:rPr lang="tr-TR" dirty="0" smtClean="0"/>
              <a:t> arada kemikçikler endodermden gelişen </a:t>
            </a:r>
            <a:r>
              <a:rPr lang="tr-TR" dirty="0" err="1" smtClean="0"/>
              <a:t>mezo</a:t>
            </a:r>
            <a:r>
              <a:rPr lang="tr-TR" dirty="0" smtClean="0"/>
              <a:t> tarzında bağlarla </a:t>
            </a:r>
            <a:r>
              <a:rPr lang="tr-TR" dirty="0" err="1" smtClean="0"/>
              <a:t>Timpanik</a:t>
            </a:r>
            <a:r>
              <a:rPr lang="tr-TR" dirty="0" smtClean="0"/>
              <a:t> boşluğun duvarına </a:t>
            </a:r>
            <a:r>
              <a:rPr lang="tr-TR" dirty="0" err="1" smtClean="0"/>
              <a:t>bağlanırlar.Orta</a:t>
            </a:r>
            <a:r>
              <a:rPr lang="tr-TR" dirty="0" smtClean="0"/>
              <a:t>  kulak kemikçiklerine </a:t>
            </a:r>
            <a:r>
              <a:rPr lang="tr-TR" dirty="0" err="1" smtClean="0"/>
              <a:t>suspansiyon</a:t>
            </a:r>
            <a:r>
              <a:rPr lang="tr-TR" dirty="0" smtClean="0"/>
              <a:t> görevi yapan </a:t>
            </a:r>
            <a:r>
              <a:rPr lang="tr-TR" dirty="0" err="1" smtClean="0"/>
              <a:t>kasları,Tensor</a:t>
            </a:r>
            <a:r>
              <a:rPr lang="tr-TR" dirty="0" smtClean="0"/>
              <a:t> </a:t>
            </a:r>
            <a:r>
              <a:rPr lang="tr-TR" dirty="0" err="1" smtClean="0"/>
              <a:t>Tympani,Corda</a:t>
            </a:r>
            <a:r>
              <a:rPr lang="tr-TR" dirty="0" smtClean="0"/>
              <a:t> </a:t>
            </a:r>
            <a:r>
              <a:rPr lang="tr-TR" dirty="0" err="1" smtClean="0"/>
              <a:t>Tympani-Musculus</a:t>
            </a:r>
            <a:r>
              <a:rPr lang="tr-TR" dirty="0" smtClean="0"/>
              <a:t> </a:t>
            </a:r>
            <a:r>
              <a:rPr lang="tr-TR" dirty="0" err="1" smtClean="0"/>
              <a:t>Stapedeus,bu</a:t>
            </a:r>
            <a:r>
              <a:rPr lang="tr-TR" dirty="0" smtClean="0"/>
              <a:t> </a:t>
            </a:r>
            <a:r>
              <a:rPr lang="tr-TR" dirty="0" err="1" smtClean="0"/>
              <a:t>mezolarda</a:t>
            </a:r>
            <a:r>
              <a:rPr lang="tr-TR" dirty="0" smtClean="0"/>
              <a:t> </a:t>
            </a:r>
            <a:r>
              <a:rPr lang="tr-TR" dirty="0" err="1" smtClean="0"/>
              <a:t>gelişir.Malleusa</a:t>
            </a:r>
            <a:r>
              <a:rPr lang="tr-TR" dirty="0" smtClean="0"/>
              <a:t> bağlı </a:t>
            </a:r>
            <a:r>
              <a:rPr lang="tr-TR" dirty="0" err="1" smtClean="0"/>
              <a:t>tensor</a:t>
            </a:r>
            <a:r>
              <a:rPr lang="tr-TR" dirty="0" smtClean="0"/>
              <a:t> </a:t>
            </a:r>
            <a:r>
              <a:rPr lang="tr-TR" dirty="0" err="1" smtClean="0"/>
              <a:t>timpani</a:t>
            </a:r>
            <a:r>
              <a:rPr lang="tr-TR" dirty="0" smtClean="0"/>
              <a:t> </a:t>
            </a:r>
            <a:r>
              <a:rPr lang="tr-TR" dirty="0" err="1" smtClean="0"/>
              <a:t>kası,malleus</a:t>
            </a:r>
            <a:r>
              <a:rPr lang="tr-TR" dirty="0" smtClean="0"/>
              <a:t> 1.nci </a:t>
            </a:r>
            <a:r>
              <a:rPr lang="tr-TR" dirty="0" err="1" smtClean="0"/>
              <a:t>branşiyal</a:t>
            </a:r>
            <a:r>
              <a:rPr lang="tr-TR" dirty="0" smtClean="0"/>
              <a:t> yayın (</a:t>
            </a:r>
            <a:r>
              <a:rPr lang="tr-TR" dirty="0" err="1" smtClean="0"/>
              <a:t>Hyoid</a:t>
            </a:r>
            <a:r>
              <a:rPr lang="tr-TR" dirty="0" smtClean="0"/>
              <a:t> yay) kıkırdağında menşe alan  </a:t>
            </a:r>
            <a:r>
              <a:rPr lang="tr-TR" dirty="0" err="1" smtClean="0"/>
              <a:t>stapese</a:t>
            </a:r>
            <a:r>
              <a:rPr lang="tr-TR" dirty="0" smtClean="0"/>
              <a:t> bağlı </a:t>
            </a:r>
            <a:r>
              <a:rPr lang="tr-TR" dirty="0" err="1" smtClean="0"/>
              <a:t>stapedius</a:t>
            </a:r>
            <a:r>
              <a:rPr lang="tr-TR" dirty="0" smtClean="0"/>
              <a:t> kası ise </a:t>
            </a:r>
            <a:r>
              <a:rPr lang="tr-TR" dirty="0" err="1" smtClean="0"/>
              <a:t>N.Facialis</a:t>
            </a:r>
            <a:r>
              <a:rPr lang="tr-TR" dirty="0" smtClean="0"/>
              <a:t>  ile </a:t>
            </a:r>
            <a:r>
              <a:rPr lang="tr-TR" dirty="0" err="1" smtClean="0"/>
              <a:t>innerve</a:t>
            </a:r>
            <a:r>
              <a:rPr lang="tr-TR" dirty="0" smtClean="0"/>
              <a:t> edilirler.</a:t>
            </a:r>
          </a:p>
          <a:p>
            <a:r>
              <a:rPr lang="tr-TR" dirty="0" smtClean="0"/>
              <a:t>Yeni </a:t>
            </a:r>
            <a:r>
              <a:rPr lang="tr-TR" dirty="0" err="1" smtClean="0"/>
              <a:t>doğmışta</a:t>
            </a:r>
            <a:r>
              <a:rPr lang="tr-TR" dirty="0" smtClean="0"/>
              <a:t> henüz </a:t>
            </a:r>
            <a:r>
              <a:rPr lang="tr-TR" dirty="0" err="1" smtClean="0"/>
              <a:t>mastoid</a:t>
            </a:r>
            <a:r>
              <a:rPr lang="tr-TR" dirty="0" smtClean="0"/>
              <a:t>  boşluğu </a:t>
            </a:r>
            <a:r>
              <a:rPr lang="tr-TR" dirty="0" err="1" smtClean="0"/>
              <a:t>oluşmamıştır.Kavum</a:t>
            </a:r>
            <a:r>
              <a:rPr lang="tr-TR" dirty="0" smtClean="0"/>
              <a:t> </a:t>
            </a:r>
            <a:r>
              <a:rPr lang="tr-TR" dirty="0" err="1" smtClean="0"/>
              <a:t>Timpani</a:t>
            </a:r>
            <a:r>
              <a:rPr lang="tr-TR" dirty="0" smtClean="0"/>
              <a:t> geleceğin </a:t>
            </a:r>
            <a:r>
              <a:rPr lang="tr-TR" dirty="0" err="1" smtClean="0"/>
              <a:t>mastoid</a:t>
            </a:r>
            <a:r>
              <a:rPr lang="tr-TR" dirty="0" smtClean="0"/>
              <a:t> yönünde </a:t>
            </a:r>
            <a:r>
              <a:rPr lang="tr-TR" dirty="0" err="1" smtClean="0"/>
              <a:t>Processus</a:t>
            </a:r>
            <a:r>
              <a:rPr lang="tr-TR" dirty="0" smtClean="0"/>
              <a:t>  </a:t>
            </a:r>
            <a:r>
              <a:rPr lang="tr-TR" dirty="0" err="1" smtClean="0"/>
              <a:t>Mastedeus</a:t>
            </a:r>
            <a:r>
              <a:rPr lang="tr-TR" dirty="0" smtClean="0"/>
              <a:t> </a:t>
            </a:r>
            <a:r>
              <a:rPr lang="tr-TR" dirty="0" err="1" smtClean="0"/>
              <a:t>gelişir.Mastoid</a:t>
            </a:r>
            <a:r>
              <a:rPr lang="tr-TR" dirty="0" smtClean="0"/>
              <a:t> süngersi bir kemik dokusundan meydana </a:t>
            </a:r>
            <a:r>
              <a:rPr lang="tr-TR" dirty="0" err="1" smtClean="0"/>
              <a:t>gelmiştir.Timpanik</a:t>
            </a:r>
            <a:r>
              <a:rPr lang="tr-TR" dirty="0" smtClean="0"/>
              <a:t> </a:t>
            </a:r>
            <a:r>
              <a:rPr lang="tr-TR" dirty="0" err="1" smtClean="0"/>
              <a:t>kavite</a:t>
            </a:r>
            <a:r>
              <a:rPr lang="tr-TR" dirty="0" smtClean="0"/>
              <a:t> bir </a:t>
            </a:r>
            <a:r>
              <a:rPr lang="tr-TR" dirty="0" err="1" smtClean="0"/>
              <a:t>antrum</a:t>
            </a:r>
            <a:r>
              <a:rPr lang="tr-TR" dirty="0" smtClean="0"/>
              <a:t> ile </a:t>
            </a:r>
            <a:r>
              <a:rPr lang="tr-TR" dirty="0" err="1" smtClean="0"/>
              <a:t>mastoid</a:t>
            </a:r>
            <a:r>
              <a:rPr lang="tr-TR" dirty="0" smtClean="0"/>
              <a:t> </a:t>
            </a:r>
            <a:r>
              <a:rPr lang="tr-TR" dirty="0" err="1" smtClean="0"/>
              <a:t>boşluğuna,buna</a:t>
            </a:r>
            <a:r>
              <a:rPr lang="tr-TR" dirty="0" smtClean="0"/>
              <a:t> bağlı </a:t>
            </a:r>
            <a:r>
              <a:rPr lang="tr-TR" dirty="0" err="1" smtClean="0"/>
              <a:t>mastoid</a:t>
            </a:r>
            <a:r>
              <a:rPr lang="tr-TR" dirty="0" smtClean="0"/>
              <a:t> hücrelerini-(küçük süngersi mağaracıklar) meydana getirecek şekilde  </a:t>
            </a:r>
            <a:r>
              <a:rPr lang="tr-TR" dirty="0" err="1" smtClean="0"/>
              <a:t>resorbe</a:t>
            </a:r>
            <a:r>
              <a:rPr lang="tr-TR" dirty="0" smtClean="0"/>
              <a:t> olmuş kemik dokunun içini yassı bir </a:t>
            </a:r>
            <a:r>
              <a:rPr lang="tr-TR" dirty="0" err="1" smtClean="0"/>
              <a:t>epitel</a:t>
            </a:r>
            <a:r>
              <a:rPr lang="tr-TR" dirty="0" smtClean="0"/>
              <a:t> şeklinde döşeyerek </a:t>
            </a:r>
            <a:r>
              <a:rPr lang="tr-TR" dirty="0" err="1" smtClean="0"/>
              <a:t>ilerler.Bu</a:t>
            </a:r>
            <a:r>
              <a:rPr lang="tr-TR" dirty="0" smtClean="0"/>
              <a:t> durum </a:t>
            </a:r>
            <a:r>
              <a:rPr lang="tr-TR" dirty="0" err="1" smtClean="0"/>
              <a:t>paranasal</a:t>
            </a:r>
            <a:r>
              <a:rPr lang="tr-TR" dirty="0" smtClean="0"/>
              <a:t>  </a:t>
            </a:r>
            <a:r>
              <a:rPr lang="tr-TR" dirty="0" err="1" smtClean="0"/>
              <a:t>sinuslerinkine</a:t>
            </a:r>
            <a:r>
              <a:rPr lang="tr-TR" dirty="0" smtClean="0"/>
              <a:t> </a:t>
            </a:r>
            <a:r>
              <a:rPr lang="tr-TR" dirty="0" err="1" smtClean="0"/>
              <a:t>benzemektedir.Endodermel</a:t>
            </a:r>
            <a:r>
              <a:rPr lang="tr-TR" dirty="0" smtClean="0"/>
              <a:t> yutak cebinin başlangıç kısmı  ile orta kulak arası bir kanal şeklinde </a:t>
            </a:r>
            <a:r>
              <a:rPr lang="tr-TR" dirty="0" err="1" smtClean="0"/>
              <a:t>kalır.Bu</a:t>
            </a:r>
            <a:r>
              <a:rPr lang="tr-TR" dirty="0" smtClean="0"/>
              <a:t> kanala östaki borusu (Tuba </a:t>
            </a:r>
            <a:r>
              <a:rPr lang="tr-TR" dirty="0" err="1" smtClean="0"/>
              <a:t>Eustchie</a:t>
            </a:r>
            <a:r>
              <a:rPr lang="tr-TR" dirty="0" smtClean="0"/>
              <a:t>) ismini </a:t>
            </a:r>
            <a:r>
              <a:rPr lang="tr-TR" dirty="0" err="1" smtClean="0"/>
              <a:t>veririz.Östaki</a:t>
            </a:r>
            <a:r>
              <a:rPr lang="tr-TR" dirty="0" smtClean="0"/>
              <a:t> borusunun  </a:t>
            </a:r>
            <a:r>
              <a:rPr lang="tr-TR" dirty="0" err="1" smtClean="0"/>
              <a:t>nasofarinkse</a:t>
            </a:r>
            <a:r>
              <a:rPr lang="tr-TR" dirty="0" smtClean="0"/>
              <a:t> açılan </a:t>
            </a:r>
            <a:r>
              <a:rPr lang="tr-TR" dirty="0" err="1" smtClean="0"/>
              <a:t>bölümümnde</a:t>
            </a:r>
            <a:r>
              <a:rPr lang="tr-TR" dirty="0" smtClean="0"/>
              <a:t> </a:t>
            </a:r>
            <a:r>
              <a:rPr lang="tr-TR" dirty="0" err="1" smtClean="0"/>
              <a:t>Tonsilla</a:t>
            </a:r>
            <a:r>
              <a:rPr lang="tr-TR" dirty="0" smtClean="0"/>
              <a:t> tuba östaki meydana  </a:t>
            </a:r>
            <a:r>
              <a:rPr lang="tr-TR" dirty="0" err="1" smtClean="0"/>
              <a:t>gelir.Doğumda</a:t>
            </a:r>
            <a:r>
              <a:rPr lang="tr-TR" dirty="0" smtClean="0"/>
              <a:t> orta kulak </a:t>
            </a:r>
            <a:r>
              <a:rPr lang="tr-TR" dirty="0" err="1" smtClean="0"/>
              <a:t>boşluğu+mastoid</a:t>
            </a:r>
            <a:r>
              <a:rPr lang="tr-TR" dirty="0" smtClean="0"/>
              <a:t> boşluğu östaki kanal yolu ile gelen hava ile dolar.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4417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DIŞ KULAĞIN GELİŞİMİ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smtClean="0"/>
              <a:t>Dış kulak 1.bronşiyal yarığın  </a:t>
            </a:r>
            <a:r>
              <a:rPr lang="tr-TR" dirty="0" err="1" smtClean="0"/>
              <a:t>dorsal</a:t>
            </a:r>
            <a:r>
              <a:rPr lang="tr-TR" dirty="0" smtClean="0"/>
              <a:t> bölümü 1.ve 2.nci </a:t>
            </a:r>
            <a:r>
              <a:rPr lang="tr-TR" dirty="0" err="1" smtClean="0"/>
              <a:t>Bronşiyal</a:t>
            </a:r>
            <a:r>
              <a:rPr lang="tr-TR" dirty="0" smtClean="0"/>
              <a:t> yaylardan </a:t>
            </a:r>
            <a:r>
              <a:rPr lang="tr-TR" dirty="0" err="1" smtClean="0"/>
              <a:t>oluşur.Dış</a:t>
            </a:r>
            <a:r>
              <a:rPr lang="tr-TR" dirty="0" smtClean="0"/>
              <a:t> kulak yolu-</a:t>
            </a:r>
            <a:r>
              <a:rPr lang="tr-TR" dirty="0" err="1" smtClean="0"/>
              <a:t>Meatus</a:t>
            </a:r>
            <a:r>
              <a:rPr lang="tr-TR" dirty="0" smtClean="0"/>
              <a:t> </a:t>
            </a:r>
            <a:r>
              <a:rPr lang="tr-TR" dirty="0" err="1" smtClean="0"/>
              <a:t>Acusticus</a:t>
            </a:r>
            <a:r>
              <a:rPr lang="tr-TR" dirty="0" smtClean="0"/>
              <a:t> </a:t>
            </a:r>
            <a:r>
              <a:rPr lang="tr-TR" dirty="0" err="1" smtClean="0"/>
              <a:t>Extrernus</a:t>
            </a:r>
            <a:r>
              <a:rPr lang="tr-TR" dirty="0" smtClean="0"/>
              <a:t> </a:t>
            </a:r>
            <a:r>
              <a:rPr lang="tr-TR" dirty="0" err="1" smtClean="0"/>
              <a:t>Audivita</a:t>
            </a:r>
            <a:r>
              <a:rPr lang="tr-TR" dirty="0" smtClean="0"/>
              <a:t>  1.branşiyol yarığın </a:t>
            </a:r>
            <a:r>
              <a:rPr lang="tr-TR" dirty="0" err="1" smtClean="0"/>
              <a:t>dorsal</a:t>
            </a:r>
            <a:r>
              <a:rPr lang="tr-TR" dirty="0" smtClean="0"/>
              <a:t> bölümünden meydana gelir.3.üncü ayın başında dış kulak yolunun dibindeki  hücreler çoğalarak hücresel bir tıkaç oluşturur(</a:t>
            </a:r>
            <a:r>
              <a:rPr lang="tr-TR" dirty="0" err="1" smtClean="0"/>
              <a:t>Meatal</a:t>
            </a:r>
            <a:r>
              <a:rPr lang="tr-TR" dirty="0" smtClean="0"/>
              <a:t> tıkaç).7.nci ayda bu </a:t>
            </a:r>
            <a:r>
              <a:rPr lang="tr-TR" dirty="0" err="1" smtClean="0"/>
              <a:t>tıkaçın</a:t>
            </a:r>
            <a:r>
              <a:rPr lang="tr-TR" dirty="0" smtClean="0"/>
              <a:t> ortasındaki hücreler dejenere olarak </a:t>
            </a:r>
            <a:r>
              <a:rPr lang="tr-TR" dirty="0" err="1" smtClean="0"/>
              <a:t>çözülür.Sadece</a:t>
            </a:r>
            <a:r>
              <a:rPr lang="tr-TR" dirty="0" smtClean="0"/>
              <a:t> </a:t>
            </a:r>
            <a:r>
              <a:rPr lang="tr-TR" dirty="0" err="1" smtClean="0"/>
              <a:t>dipdeki</a:t>
            </a:r>
            <a:r>
              <a:rPr lang="tr-TR" dirty="0" smtClean="0"/>
              <a:t> </a:t>
            </a:r>
            <a:r>
              <a:rPr lang="tr-TR" dirty="0" err="1" smtClean="0"/>
              <a:t>Timpanik</a:t>
            </a:r>
            <a:r>
              <a:rPr lang="tr-TR" dirty="0" smtClean="0"/>
              <a:t> </a:t>
            </a:r>
            <a:r>
              <a:rPr lang="tr-TR" dirty="0" err="1" smtClean="0"/>
              <a:t>membranın</a:t>
            </a:r>
            <a:r>
              <a:rPr lang="tr-TR" dirty="0" smtClean="0"/>
              <a:t> oluşumuna </a:t>
            </a:r>
            <a:r>
              <a:rPr lang="tr-TR" dirty="0" err="1" smtClean="0"/>
              <a:t>katılır.Metal</a:t>
            </a:r>
            <a:r>
              <a:rPr lang="tr-TR" dirty="0" smtClean="0"/>
              <a:t> </a:t>
            </a:r>
            <a:r>
              <a:rPr lang="tr-TR" dirty="0" err="1" smtClean="0"/>
              <a:t>tıkaçın</a:t>
            </a:r>
            <a:r>
              <a:rPr lang="tr-TR" dirty="0" smtClean="0"/>
              <a:t> çözülmemesi halinde </a:t>
            </a:r>
            <a:r>
              <a:rPr lang="tr-TR" dirty="0" err="1" smtClean="0"/>
              <a:t>konjenital</a:t>
            </a:r>
            <a:r>
              <a:rPr lang="tr-TR" dirty="0" smtClean="0"/>
              <a:t> sağırlığın bir şekli meydana </a:t>
            </a:r>
            <a:r>
              <a:rPr lang="tr-TR" dirty="0" err="1" smtClean="0"/>
              <a:t>gelir.Kulak</a:t>
            </a:r>
            <a:r>
              <a:rPr lang="tr-TR" dirty="0" smtClean="0"/>
              <a:t> </a:t>
            </a:r>
            <a:r>
              <a:rPr lang="tr-TR" dirty="0" err="1" smtClean="0"/>
              <a:t>zarı,orta</a:t>
            </a:r>
            <a:r>
              <a:rPr lang="tr-TR" dirty="0" smtClean="0"/>
              <a:t> kulak ile </a:t>
            </a:r>
            <a:r>
              <a:rPr lang="tr-TR" dirty="0" err="1" smtClean="0"/>
              <a:t>Meatus</a:t>
            </a:r>
            <a:r>
              <a:rPr lang="tr-TR" dirty="0" smtClean="0"/>
              <a:t> </a:t>
            </a:r>
            <a:r>
              <a:rPr lang="tr-TR" dirty="0" err="1" smtClean="0"/>
              <a:t>Acusticus</a:t>
            </a:r>
            <a:r>
              <a:rPr lang="tr-TR" dirty="0" smtClean="0"/>
              <a:t> </a:t>
            </a:r>
            <a:r>
              <a:rPr lang="tr-TR" dirty="0" err="1" smtClean="0"/>
              <a:t>Auditiva</a:t>
            </a:r>
            <a:r>
              <a:rPr lang="tr-TR" dirty="0" smtClean="0"/>
              <a:t> </a:t>
            </a:r>
            <a:r>
              <a:rPr lang="tr-TR" dirty="0" err="1" smtClean="0"/>
              <a:t>Externus’un</a:t>
            </a:r>
            <a:r>
              <a:rPr lang="tr-TR" dirty="0" smtClean="0"/>
              <a:t>  dip </a:t>
            </a:r>
            <a:r>
              <a:rPr lang="tr-TR" dirty="0" err="1" smtClean="0"/>
              <a:t>epitelinin</a:t>
            </a:r>
            <a:r>
              <a:rPr lang="tr-TR" dirty="0" smtClean="0"/>
              <a:t> karşı karşıya </a:t>
            </a:r>
            <a:r>
              <a:rPr lang="tr-TR" dirty="0" err="1" smtClean="0"/>
              <a:t>gelmesi,aralarında</a:t>
            </a:r>
            <a:r>
              <a:rPr lang="tr-TR" dirty="0" smtClean="0"/>
              <a:t> çok  zayıf bir  bağ dokunun  kalmasıyla  </a:t>
            </a:r>
            <a:r>
              <a:rPr lang="tr-TR" dirty="0" err="1" smtClean="0"/>
              <a:t>karekterize</a:t>
            </a:r>
            <a:r>
              <a:rPr lang="tr-TR" dirty="0" smtClean="0"/>
              <a:t> </a:t>
            </a:r>
            <a:r>
              <a:rPr lang="tr-TR" dirty="0" err="1" smtClean="0"/>
              <a:t>olur.Bu,orta</a:t>
            </a:r>
            <a:r>
              <a:rPr lang="tr-TR" dirty="0" smtClean="0"/>
              <a:t> kulak </a:t>
            </a:r>
            <a:r>
              <a:rPr lang="tr-TR" dirty="0" err="1" smtClean="0"/>
              <a:t>tarafında,alt</a:t>
            </a:r>
            <a:r>
              <a:rPr lang="tr-TR" dirty="0" smtClean="0"/>
              <a:t> bölümünün büyük bir yüzeyi </a:t>
            </a:r>
            <a:r>
              <a:rPr lang="tr-TR" dirty="0" err="1" smtClean="0"/>
              <a:t>malleus</a:t>
            </a:r>
            <a:r>
              <a:rPr lang="tr-TR" dirty="0" smtClean="0"/>
              <a:t> </a:t>
            </a:r>
            <a:r>
              <a:rPr lang="tr-TR" dirty="0" err="1" smtClean="0"/>
              <a:t>kemilçiğine</a:t>
            </a:r>
            <a:r>
              <a:rPr lang="tr-TR" dirty="0" smtClean="0"/>
              <a:t>  yapışık olan bir </a:t>
            </a:r>
            <a:r>
              <a:rPr lang="tr-TR" dirty="0" err="1" smtClean="0"/>
              <a:t>yapıdır.Üst</a:t>
            </a:r>
            <a:r>
              <a:rPr lang="tr-TR" dirty="0" smtClean="0"/>
              <a:t> kısımda orta kulakla  dış kulak yolunu  ayıracak durumda </a:t>
            </a:r>
            <a:r>
              <a:rPr lang="tr-TR" dirty="0" err="1" smtClean="0"/>
              <a:t>serbesttir.Serbest</a:t>
            </a:r>
            <a:r>
              <a:rPr lang="tr-TR" dirty="0" smtClean="0"/>
              <a:t> bölümün bir kısmı titreşimle ilgili olmayan </a:t>
            </a:r>
            <a:r>
              <a:rPr lang="tr-TR" dirty="0" err="1" smtClean="0"/>
              <a:t>Sharapnel</a:t>
            </a:r>
            <a:r>
              <a:rPr lang="tr-TR" dirty="0" smtClean="0"/>
              <a:t> Zarı dediğimiz daha ince bir bölümü meydana getirir.</a:t>
            </a:r>
          </a:p>
          <a:p>
            <a:r>
              <a:rPr lang="tr-TR" dirty="0" smtClean="0"/>
              <a:t>Kulak kepçesi 40.gün 1.bronşiyal yarığın </a:t>
            </a:r>
            <a:r>
              <a:rPr lang="tr-TR" dirty="0" err="1" smtClean="0"/>
              <a:t>önünde,arkasında</a:t>
            </a:r>
            <a:r>
              <a:rPr lang="tr-TR" dirty="0" smtClean="0"/>
              <a:t> 3 er tane </a:t>
            </a:r>
            <a:r>
              <a:rPr lang="tr-TR" dirty="0" err="1" smtClean="0"/>
              <a:t>tüberkülün</a:t>
            </a:r>
            <a:r>
              <a:rPr lang="tr-TR" dirty="0" smtClean="0"/>
              <a:t> ortaya çıkmasıyla oluşmaya </a:t>
            </a:r>
            <a:r>
              <a:rPr lang="tr-TR" dirty="0" err="1" smtClean="0"/>
              <a:t>başlar.Bu</a:t>
            </a:r>
            <a:r>
              <a:rPr lang="tr-TR" dirty="0" smtClean="0"/>
              <a:t> </a:t>
            </a:r>
            <a:r>
              <a:rPr lang="tr-TR" dirty="0" err="1" smtClean="0"/>
              <a:t>trabeküller</a:t>
            </a:r>
            <a:r>
              <a:rPr lang="tr-TR" dirty="0" smtClean="0"/>
              <a:t>  ektoderm altındaki </a:t>
            </a:r>
            <a:r>
              <a:rPr lang="tr-TR" dirty="0" err="1" smtClean="0"/>
              <a:t>mezenkimin</a:t>
            </a:r>
            <a:r>
              <a:rPr lang="tr-TR" dirty="0" smtClean="0"/>
              <a:t>  </a:t>
            </a:r>
            <a:r>
              <a:rPr lang="tr-TR" dirty="0" err="1" smtClean="0"/>
              <a:t>prolifersyonu</a:t>
            </a:r>
            <a:r>
              <a:rPr lang="tr-TR" dirty="0" smtClean="0"/>
              <a:t> neticesi  meydana </a:t>
            </a:r>
            <a:r>
              <a:rPr lang="tr-TR" dirty="0" err="1" smtClean="0"/>
              <a:t>gelmektedir.Bu</a:t>
            </a:r>
            <a:r>
              <a:rPr lang="tr-TR" dirty="0" smtClean="0"/>
              <a:t> 6 </a:t>
            </a:r>
            <a:r>
              <a:rPr lang="tr-TR" dirty="0" err="1" smtClean="0"/>
              <a:t>trabekülün</a:t>
            </a:r>
            <a:r>
              <a:rPr lang="tr-TR" dirty="0" smtClean="0"/>
              <a:t> </a:t>
            </a:r>
            <a:r>
              <a:rPr lang="tr-TR" dirty="0" err="1" smtClean="0"/>
              <a:t>anterior</a:t>
            </a:r>
            <a:r>
              <a:rPr lang="tr-TR" dirty="0" smtClean="0"/>
              <a:t> 3 tanesi  1.Branşiyal-(</a:t>
            </a:r>
            <a:r>
              <a:rPr lang="tr-TR" dirty="0" err="1" smtClean="0"/>
              <a:t>Mandibular</a:t>
            </a:r>
            <a:r>
              <a:rPr lang="tr-TR" dirty="0" smtClean="0"/>
              <a:t>) yaydan ,</a:t>
            </a:r>
            <a:r>
              <a:rPr lang="tr-TR" dirty="0" err="1" smtClean="0"/>
              <a:t>posteriordaki</a:t>
            </a:r>
            <a:r>
              <a:rPr lang="tr-TR" dirty="0" smtClean="0"/>
              <a:t>  3 ü ise, 2.Branşiyal yaydan (</a:t>
            </a:r>
            <a:r>
              <a:rPr lang="tr-TR" dirty="0" err="1" smtClean="0"/>
              <a:t>Hyoid</a:t>
            </a:r>
            <a:r>
              <a:rPr lang="tr-TR" dirty="0" smtClean="0"/>
              <a:t> yay) köken alır.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trabeküllerin</a:t>
            </a:r>
            <a:r>
              <a:rPr lang="tr-TR" dirty="0" smtClean="0"/>
              <a:t> kaynaşması uzun zaman aldığından hem </a:t>
            </a:r>
            <a:r>
              <a:rPr lang="tr-TR" dirty="0" err="1" smtClean="0"/>
              <a:t>genetik,hem</a:t>
            </a:r>
            <a:r>
              <a:rPr lang="tr-TR" dirty="0" smtClean="0"/>
              <a:t> de dış etkenler sebebiyle  çok değişik  tipte  kulak kepçesi ile şekil bozukluklarına </a:t>
            </a:r>
            <a:r>
              <a:rPr lang="tr-TR" dirty="0" err="1" smtClean="0"/>
              <a:t>rastalanabilir.Kulak</a:t>
            </a:r>
            <a:r>
              <a:rPr lang="tr-TR" dirty="0" smtClean="0"/>
              <a:t> </a:t>
            </a:r>
            <a:r>
              <a:rPr lang="tr-TR" dirty="0" err="1" smtClean="0"/>
              <a:t>kepçesinin,tragus,konka,heliks,antiheliks</a:t>
            </a:r>
            <a:r>
              <a:rPr lang="tr-TR" dirty="0" smtClean="0"/>
              <a:t> ile </a:t>
            </a:r>
            <a:r>
              <a:rPr lang="tr-TR" dirty="0" err="1" smtClean="0"/>
              <a:t>simba</a:t>
            </a:r>
            <a:r>
              <a:rPr lang="tr-TR" dirty="0" smtClean="0"/>
              <a:t> </a:t>
            </a:r>
            <a:r>
              <a:rPr lang="tr-TR" dirty="0" err="1" smtClean="0"/>
              <a:t>konkanın</a:t>
            </a:r>
            <a:r>
              <a:rPr lang="tr-TR" dirty="0" smtClean="0"/>
              <a:t> bir kısmı 1.branşiyal </a:t>
            </a:r>
            <a:r>
              <a:rPr lang="tr-TR" dirty="0" err="1" smtClean="0"/>
              <a:t>yaydan;simba</a:t>
            </a:r>
            <a:r>
              <a:rPr lang="tr-TR" dirty="0" smtClean="0"/>
              <a:t> </a:t>
            </a:r>
            <a:r>
              <a:rPr lang="tr-TR" dirty="0" err="1" smtClean="0"/>
              <a:t>konkanın</a:t>
            </a:r>
            <a:r>
              <a:rPr lang="tr-TR" dirty="0" smtClean="0"/>
              <a:t>  bir bölümü ile </a:t>
            </a:r>
            <a:r>
              <a:rPr lang="tr-TR" dirty="0" err="1" smtClean="0"/>
              <a:t>antitragus</a:t>
            </a:r>
            <a:r>
              <a:rPr lang="tr-TR" dirty="0" smtClean="0"/>
              <a:t> ise,2.Branşiyal yaydan meydana gelir.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7858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KULAK MALFORMASYONLARI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Kulak </a:t>
            </a:r>
            <a:r>
              <a:rPr lang="tr-TR" dirty="0" err="1" smtClean="0"/>
              <a:t>malformasyonları</a:t>
            </a:r>
            <a:r>
              <a:rPr lang="tr-TR" dirty="0" smtClean="0"/>
              <a:t> kulağın  her 3.bölümünde  farklı gelişim </a:t>
            </a:r>
            <a:r>
              <a:rPr lang="tr-TR" dirty="0" err="1" smtClean="0"/>
              <a:t>karekterleri</a:t>
            </a:r>
            <a:r>
              <a:rPr lang="tr-TR" dirty="0" smtClean="0"/>
              <a:t> sebebiyle  3 bölümde incelenir.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282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KULAK MALFORMASYONLARI</a:t>
            </a:r>
            <a:endParaRPr lang="tr-TR" dirty="0"/>
          </a:p>
        </p:txBody>
      </p:sp>
      <p:pic>
        <p:nvPicPr>
          <p:cNvPr id="8194" name="Picture 2" descr="F:\kulak şenol hoca\tara0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631436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909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KULAK LEZYONLARI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Hamileliğn</a:t>
            </a:r>
            <a:r>
              <a:rPr lang="tr-TR" dirty="0" smtClean="0"/>
              <a:t> 2.ayı iç kulağın farklılaşma </a:t>
            </a:r>
            <a:r>
              <a:rPr lang="tr-TR" dirty="0" err="1" smtClean="0"/>
              <a:t>zamanıdır.Bu</a:t>
            </a:r>
            <a:r>
              <a:rPr lang="tr-TR" dirty="0" smtClean="0"/>
              <a:t> zaman süreci doğuştan bir takım rahatsızlıkların meydana gelmesinde önem arz </a:t>
            </a:r>
            <a:r>
              <a:rPr lang="tr-TR" dirty="0" err="1" smtClean="0"/>
              <a:t>eder.Bunlar</a:t>
            </a:r>
            <a:r>
              <a:rPr lang="tr-TR" dirty="0" smtClean="0"/>
              <a:t> da </a:t>
            </a:r>
            <a:r>
              <a:rPr lang="tr-TR" dirty="0" err="1" smtClean="0"/>
              <a:t>herdite,dış</a:t>
            </a:r>
            <a:r>
              <a:rPr lang="tr-TR" dirty="0" smtClean="0"/>
              <a:t> tesirler  sebebiyle meydana gelen  lezyonlar </a:t>
            </a:r>
            <a:r>
              <a:rPr lang="tr-TR" dirty="0" err="1" smtClean="0"/>
              <a:t>olabilir.Herdeiter</a:t>
            </a:r>
            <a:r>
              <a:rPr lang="tr-TR" dirty="0" smtClean="0"/>
              <a:t> olanlarda, iç kulağın  </a:t>
            </a:r>
            <a:r>
              <a:rPr lang="tr-TR" dirty="0" err="1" smtClean="0"/>
              <a:t>tamamı,ya</a:t>
            </a:r>
            <a:r>
              <a:rPr lang="tr-TR" dirty="0" smtClean="0"/>
              <a:t> da bazı kısımları </a:t>
            </a:r>
            <a:r>
              <a:rPr lang="tr-TR" dirty="0" err="1" smtClean="0"/>
              <a:t>agneziktir</a:t>
            </a:r>
            <a:r>
              <a:rPr lang="tr-TR" dirty="0" smtClean="0"/>
              <a:t>; yani </a:t>
            </a:r>
            <a:r>
              <a:rPr lang="tr-TR" dirty="0" err="1" smtClean="0"/>
              <a:t>oluşmamışlardır.Şahıs</a:t>
            </a:r>
            <a:r>
              <a:rPr lang="tr-TR" dirty="0" smtClean="0"/>
              <a:t> </a:t>
            </a:r>
            <a:r>
              <a:rPr lang="tr-TR" dirty="0" err="1" smtClean="0"/>
              <a:t>sağırdır,ya</a:t>
            </a:r>
            <a:r>
              <a:rPr lang="tr-TR" dirty="0" smtClean="0"/>
              <a:t> da </a:t>
            </a:r>
            <a:r>
              <a:rPr lang="tr-TR" dirty="0" err="1" smtClean="0"/>
              <a:t>abiyotrofıktir,yani</a:t>
            </a:r>
            <a:r>
              <a:rPr lang="tr-TR" dirty="0" smtClean="0"/>
              <a:t> başka bir deyişle iç kulak </a:t>
            </a:r>
            <a:r>
              <a:rPr lang="tr-TR" dirty="0" err="1" smtClean="0"/>
              <a:t>gelişmiştir,ancak</a:t>
            </a:r>
            <a:r>
              <a:rPr lang="tr-TR" dirty="0" smtClean="0"/>
              <a:t> yapısında  bazı </a:t>
            </a:r>
            <a:r>
              <a:rPr lang="tr-TR" dirty="0" err="1" smtClean="0"/>
              <a:t>dejeneratif</a:t>
            </a:r>
            <a:r>
              <a:rPr lang="tr-TR" dirty="0" smtClean="0"/>
              <a:t> kısımlar  mevcuttur.</a:t>
            </a:r>
          </a:p>
          <a:p>
            <a:r>
              <a:rPr lang="tr-TR" dirty="0" smtClean="0"/>
              <a:t>2.nci grup </a:t>
            </a:r>
            <a:r>
              <a:rPr lang="tr-TR" dirty="0" err="1" smtClean="0"/>
              <a:t>ise,gebelik</a:t>
            </a:r>
            <a:r>
              <a:rPr lang="tr-TR" dirty="0" smtClean="0"/>
              <a:t> esnasında </a:t>
            </a:r>
            <a:r>
              <a:rPr lang="tr-TR" dirty="0" err="1" smtClean="0"/>
              <a:t>toksik</a:t>
            </a:r>
            <a:r>
              <a:rPr lang="tr-TR" dirty="0" smtClean="0"/>
              <a:t> maddelerin ya da bir takım </a:t>
            </a:r>
            <a:r>
              <a:rPr lang="tr-TR" dirty="0" err="1" smtClean="0"/>
              <a:t>infeksiyon</a:t>
            </a:r>
            <a:r>
              <a:rPr lang="tr-TR" dirty="0" smtClean="0"/>
              <a:t> ajanlarının (</a:t>
            </a:r>
            <a:r>
              <a:rPr lang="tr-TR" dirty="0" err="1" smtClean="0"/>
              <a:t>örnek.kızamıkçık,konjenital</a:t>
            </a:r>
            <a:r>
              <a:rPr lang="tr-TR" dirty="0" smtClean="0"/>
              <a:t> </a:t>
            </a:r>
            <a:r>
              <a:rPr lang="tr-TR" dirty="0" err="1" smtClean="0"/>
              <a:t>sifilis,kernikterus</a:t>
            </a:r>
            <a:r>
              <a:rPr lang="tr-TR" dirty="0" smtClean="0"/>
              <a:t> gibi) </a:t>
            </a:r>
            <a:r>
              <a:rPr lang="tr-TR" dirty="0"/>
              <a:t>t</a:t>
            </a:r>
            <a:r>
              <a:rPr lang="tr-TR" dirty="0" smtClean="0"/>
              <a:t>esiriyle meydana gelen lezyonlardır.</a:t>
            </a:r>
          </a:p>
          <a:p>
            <a:r>
              <a:rPr lang="tr-TR" dirty="0" smtClean="0"/>
              <a:t>İç kulak kanal </a:t>
            </a:r>
            <a:r>
              <a:rPr lang="tr-TR" dirty="0" err="1" smtClean="0"/>
              <a:t>malformasyonları</a:t>
            </a:r>
            <a:r>
              <a:rPr lang="tr-TR" dirty="0" smtClean="0"/>
              <a:t>  </a:t>
            </a:r>
            <a:r>
              <a:rPr lang="tr-TR" dirty="0" err="1" smtClean="0"/>
              <a:t>nisbeten</a:t>
            </a:r>
            <a:r>
              <a:rPr lang="tr-TR" dirty="0" smtClean="0"/>
              <a:t> </a:t>
            </a:r>
            <a:r>
              <a:rPr lang="tr-TR" dirty="0" err="1" smtClean="0"/>
              <a:t>nediren</a:t>
            </a:r>
            <a:r>
              <a:rPr lang="tr-TR" dirty="0" smtClean="0"/>
              <a:t> </a:t>
            </a:r>
            <a:r>
              <a:rPr lang="tr-TR" dirty="0" err="1" smtClean="0"/>
              <a:t>görülür,birkaç</a:t>
            </a:r>
            <a:r>
              <a:rPr lang="tr-TR" dirty="0" smtClean="0"/>
              <a:t>  </a:t>
            </a:r>
            <a:r>
              <a:rPr lang="tr-TR" dirty="0" err="1" smtClean="0"/>
              <a:t>taladomit</a:t>
            </a:r>
            <a:r>
              <a:rPr lang="tr-TR" dirty="0" smtClean="0"/>
              <a:t>  vakasında </a:t>
            </a:r>
            <a:r>
              <a:rPr lang="tr-TR" dirty="0" err="1" smtClean="0"/>
              <a:t>tesbit</a:t>
            </a:r>
            <a:r>
              <a:rPr lang="tr-TR" dirty="0" smtClean="0"/>
              <a:t> edilmiştir.</a:t>
            </a:r>
          </a:p>
          <a:p>
            <a:r>
              <a:rPr lang="tr-TR" dirty="0" smtClean="0"/>
              <a:t>Deneysel olarak </a:t>
            </a:r>
            <a:r>
              <a:rPr lang="tr-TR" dirty="0" err="1" smtClean="0"/>
              <a:t>mangenez</a:t>
            </a:r>
            <a:r>
              <a:rPr lang="tr-TR" dirty="0" smtClean="0"/>
              <a:t> iç kulak anormal gelişimine sebep olmuştur.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260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KULAK LEZYONLARI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 kulak lezyonları genellikle kemikçikleri </a:t>
            </a:r>
            <a:r>
              <a:rPr lang="tr-TR" dirty="0" err="1" smtClean="0"/>
              <a:t>içerir.Bir</a:t>
            </a:r>
            <a:r>
              <a:rPr lang="tr-TR" dirty="0" smtClean="0"/>
              <a:t> enfeksiyonu takiben </a:t>
            </a:r>
            <a:r>
              <a:rPr lang="tr-TR" dirty="0" err="1" smtClean="0"/>
              <a:t>sklaerotik</a:t>
            </a:r>
            <a:r>
              <a:rPr lang="tr-TR" dirty="0" smtClean="0"/>
              <a:t> yada iltihabi bir durum </a:t>
            </a:r>
            <a:r>
              <a:rPr lang="tr-TR" dirty="0" err="1" smtClean="0"/>
              <a:t>maydan</a:t>
            </a:r>
            <a:r>
              <a:rPr lang="tr-TR" dirty="0" smtClean="0"/>
              <a:t> </a:t>
            </a:r>
            <a:r>
              <a:rPr lang="tr-TR" dirty="0" err="1" smtClean="0"/>
              <a:t>gelebilir.Bu</a:t>
            </a:r>
            <a:r>
              <a:rPr lang="tr-TR" dirty="0" smtClean="0"/>
              <a:t> durum  kemikçik hareketlerini </a:t>
            </a:r>
            <a:r>
              <a:rPr lang="tr-TR" dirty="0" err="1" smtClean="0"/>
              <a:t>engeller,ya</a:t>
            </a:r>
            <a:r>
              <a:rPr lang="tr-TR" dirty="0" smtClean="0"/>
              <a:t> da </a:t>
            </a:r>
            <a:r>
              <a:rPr lang="tr-TR" dirty="0" err="1" smtClean="0"/>
              <a:t>zorlaştırır.Bu</a:t>
            </a:r>
            <a:r>
              <a:rPr lang="tr-TR" dirty="0" smtClean="0"/>
              <a:t> da sağırlığa neden olur.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02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62865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KULAK EMBRİYOLOJİSİ-GELİŞİMİ</a:t>
            </a:r>
            <a:br>
              <a:rPr lang="tr-TR" dirty="0" smtClean="0"/>
            </a:br>
            <a:r>
              <a:rPr lang="tr-TR" dirty="0" smtClean="0"/>
              <a:t>PROF.DR.A.ŞENOL ERTÜRKOĞLU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242312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Kulak gelişmiş canlılarda hem işitme hem de dengeyi sağlama görevini üstlenmiş, epeyce karmaşık-kompleks yapıya sahip bir organımızdır. Kulağın yapısı birbirinden farklı </a:t>
            </a:r>
            <a:r>
              <a:rPr lang="tr-TR" dirty="0" err="1" smtClean="0"/>
              <a:t>embryonik</a:t>
            </a:r>
            <a:r>
              <a:rPr lang="tr-TR" dirty="0" smtClean="0"/>
              <a:t> yapraklardan gelişen 3 bölümden meydana gelmiştir. </a:t>
            </a:r>
            <a:endParaRPr lang="tr-TR" dirty="0"/>
          </a:p>
        </p:txBody>
      </p:sp>
      <p:pic>
        <p:nvPicPr>
          <p:cNvPr id="1026" name="Picture 2" descr="D:\yedekler27.05.2014\Belgelerim\Resimlerim\Nokıa 9500 Comminicator alle Kentnıssen und ganze  Bilde-24-3-07 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996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531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DIŞ KULAK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1. ve 2.bronşiyal yayın gelişme bozukluğundan ortaya çıkan </a:t>
            </a:r>
            <a:r>
              <a:rPr lang="tr-TR" dirty="0" err="1" smtClean="0"/>
              <a:t>malformasyonlardır.Konjenital</a:t>
            </a:r>
            <a:r>
              <a:rPr lang="tr-TR" dirty="0" smtClean="0"/>
              <a:t> </a:t>
            </a:r>
            <a:r>
              <a:rPr lang="tr-TR" dirty="0" err="1" smtClean="0"/>
              <a:t>malformasyonlar,büyük</a:t>
            </a:r>
            <a:r>
              <a:rPr lang="tr-TR" dirty="0" smtClean="0"/>
              <a:t> kulak kepçesi </a:t>
            </a:r>
            <a:r>
              <a:rPr lang="tr-TR" dirty="0" err="1" smtClean="0"/>
              <a:t>makrotia,küçük</a:t>
            </a:r>
            <a:r>
              <a:rPr lang="tr-TR" dirty="0" smtClean="0"/>
              <a:t> kulak kepçesi-</a:t>
            </a:r>
            <a:r>
              <a:rPr lang="tr-TR" dirty="0" err="1" smtClean="0"/>
              <a:t>mikrotia</a:t>
            </a:r>
            <a:r>
              <a:rPr lang="tr-TR" dirty="0" smtClean="0"/>
              <a:t> ,normal ilave küçül oluşumlar mevcut </a:t>
            </a:r>
            <a:r>
              <a:rPr lang="tr-TR" dirty="0" err="1" smtClean="0"/>
              <a:t>ise,polyotia,kulak</a:t>
            </a:r>
            <a:r>
              <a:rPr lang="tr-TR" dirty="0" smtClean="0"/>
              <a:t> kepçesi </a:t>
            </a:r>
            <a:r>
              <a:rPr lang="tr-TR" dirty="0" err="1" smtClean="0"/>
              <a:t>yoksa,Anaotia,kepçenin</a:t>
            </a:r>
            <a:r>
              <a:rPr lang="tr-TR" dirty="0" smtClean="0"/>
              <a:t> yer değiştirdiği durumlar </a:t>
            </a:r>
            <a:r>
              <a:rPr lang="tr-TR" dirty="0" err="1" smtClean="0"/>
              <a:t>melotia</a:t>
            </a:r>
            <a:r>
              <a:rPr lang="tr-TR" dirty="0" smtClean="0"/>
              <a:t> ismini </a:t>
            </a:r>
            <a:r>
              <a:rPr lang="tr-TR" dirty="0" err="1" smtClean="0"/>
              <a:t>alırlar.Kulak</a:t>
            </a:r>
            <a:r>
              <a:rPr lang="tr-TR" dirty="0" smtClean="0"/>
              <a:t> </a:t>
            </a:r>
            <a:r>
              <a:rPr lang="tr-TR" dirty="0" err="1" smtClean="0"/>
              <a:t>fistülleri,kapalı</a:t>
            </a:r>
            <a:r>
              <a:rPr lang="tr-TR" dirty="0" smtClean="0"/>
              <a:t> kulak yolu </a:t>
            </a:r>
            <a:r>
              <a:rPr lang="tr-TR" dirty="0" err="1" smtClean="0"/>
              <a:t>atrezisi</a:t>
            </a:r>
            <a:r>
              <a:rPr lang="tr-TR" dirty="0" smtClean="0"/>
              <a:t> (</a:t>
            </a:r>
            <a:r>
              <a:rPr lang="tr-TR" dirty="0" err="1" smtClean="0"/>
              <a:t>Malotia</a:t>
            </a:r>
            <a:r>
              <a:rPr lang="tr-TR" dirty="0" smtClean="0"/>
              <a:t> ile birlikte ),</a:t>
            </a:r>
            <a:r>
              <a:rPr lang="tr-TR" dirty="0" err="1" smtClean="0"/>
              <a:t>tympan</a:t>
            </a:r>
            <a:r>
              <a:rPr lang="tr-TR" dirty="0" smtClean="0"/>
              <a:t> zarı yokluğu gibi </a:t>
            </a:r>
            <a:r>
              <a:rPr lang="tr-TR" dirty="0" err="1" smtClean="0"/>
              <a:t>malformasyonlara</a:t>
            </a:r>
            <a:r>
              <a:rPr lang="tr-TR" dirty="0" smtClean="0"/>
              <a:t> rastlanır.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928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LANGMAN. Medikal </a:t>
            </a:r>
            <a:r>
              <a:rPr lang="tr-TR" dirty="0" err="1" smtClean="0"/>
              <a:t>Embriyoloji.Türkçe</a:t>
            </a:r>
            <a:r>
              <a:rPr lang="tr-TR" dirty="0" smtClean="0"/>
              <a:t> Çeviri.Editör.BAŞAKLAR.A.C.:7.Baskı.Palme Yayıncılık.1996.Ankara.</a:t>
            </a:r>
          </a:p>
          <a:p>
            <a:r>
              <a:rPr lang="tr-TR" dirty="0" smtClean="0"/>
              <a:t>SEÇKİN.İ.,ERTÜRKOĞLU.A.Ş.;TAŞYÜREKLİ.M.;ARDA.O.;ALKAN.F.;OKTAR.H.:Embriyoloji.İ.Ü,Cerrahpaşa Tıp Fakültesi Yayınlari.İstanbul.2008.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7157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PROF.DR.A.ŞENOL ERTÜRKOĞLU</a:t>
            </a:r>
            <a:br>
              <a:rPr lang="tr-TR" dirty="0" smtClean="0"/>
            </a:br>
            <a:r>
              <a:rPr lang="tr-TR" dirty="0" smtClean="0"/>
              <a:t>Teşekkürler.</a:t>
            </a:r>
            <a:br>
              <a:rPr lang="tr-TR" dirty="0" smtClean="0"/>
            </a:br>
            <a:r>
              <a:rPr lang="tr-TR" smtClean="0"/>
              <a:t>Hava Fotoğrafı-İstanbul-TR-Türkiye</a:t>
            </a:r>
            <a:endParaRPr lang="tr-TR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628800"/>
            <a:ext cx="6969659" cy="504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06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Otik</a:t>
            </a:r>
            <a:r>
              <a:rPr lang="tr-TR" dirty="0" smtClean="0"/>
              <a:t> plakların </a:t>
            </a:r>
            <a:r>
              <a:rPr lang="tr-TR" dirty="0" err="1" smtClean="0"/>
              <a:t>otik</a:t>
            </a:r>
            <a:r>
              <a:rPr lang="tr-TR" dirty="0" smtClean="0"/>
              <a:t> çukurları oluşturmak üzere </a:t>
            </a:r>
            <a:r>
              <a:rPr lang="tr-TR" dirty="0" err="1" smtClean="0"/>
              <a:t>invagine</a:t>
            </a:r>
            <a:r>
              <a:rPr lang="tr-TR" dirty="0" smtClean="0"/>
              <a:t> olmaları.</a:t>
            </a:r>
            <a:endParaRPr lang="tr-TR" dirty="0"/>
          </a:p>
        </p:txBody>
      </p:sp>
      <p:pic>
        <p:nvPicPr>
          <p:cNvPr id="1026" name="Picture 2" descr="F:\kulak şenol hoca\tara00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126" y="1851501"/>
            <a:ext cx="4841748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71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Otik</a:t>
            </a:r>
            <a:r>
              <a:rPr lang="tr-TR" dirty="0" smtClean="0"/>
              <a:t> veziküllerin </a:t>
            </a:r>
            <a:r>
              <a:rPr lang="tr-TR" dirty="0" err="1" smtClean="0"/>
              <a:t>gelişimi,statico</a:t>
            </a:r>
            <a:r>
              <a:rPr lang="tr-TR" dirty="0" smtClean="0"/>
              <a:t> akustik </a:t>
            </a:r>
            <a:r>
              <a:rPr lang="tr-TR" dirty="0" err="1" smtClean="0"/>
              <a:t>ganglionların</a:t>
            </a:r>
            <a:r>
              <a:rPr lang="tr-TR" smtClean="0"/>
              <a:t> belirmeye </a:t>
            </a:r>
            <a:r>
              <a:rPr lang="tr-TR" dirty="0" smtClean="0"/>
              <a:t>başlaması </a:t>
            </a:r>
            <a:endParaRPr lang="tr-TR" dirty="0"/>
          </a:p>
        </p:txBody>
      </p:sp>
      <p:pic>
        <p:nvPicPr>
          <p:cNvPr id="2050" name="Picture 2" descr="F:\kulak şenol hoca\tara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4864608" cy="549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46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1-DIŞ KULAK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Ses dalgalarının toplanmasını ve orta kulağa </a:t>
            </a:r>
            <a:r>
              <a:rPr lang="tr-TR" dirty="0"/>
              <a:t>i</a:t>
            </a:r>
            <a:r>
              <a:rPr lang="tr-TR" dirty="0" smtClean="0"/>
              <a:t>letilmesini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68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Dorsal</a:t>
            </a:r>
            <a:r>
              <a:rPr lang="tr-TR" dirty="0" smtClean="0"/>
              <a:t> </a:t>
            </a:r>
            <a:r>
              <a:rPr lang="tr-TR" dirty="0" err="1" smtClean="0"/>
              <a:t>utricular</a:t>
            </a:r>
            <a:r>
              <a:rPr lang="tr-TR" dirty="0" smtClean="0"/>
              <a:t> parça ile </a:t>
            </a:r>
            <a:r>
              <a:rPr lang="tr-TR" dirty="0" err="1" smtClean="0"/>
              <a:t>ventral</a:t>
            </a:r>
            <a:r>
              <a:rPr lang="tr-TR" dirty="0" smtClean="0"/>
              <a:t> </a:t>
            </a:r>
            <a:r>
              <a:rPr lang="tr-TR" dirty="0" err="1" smtClean="0"/>
              <a:t>sakküler</a:t>
            </a:r>
            <a:r>
              <a:rPr lang="tr-TR" dirty="0" smtClean="0"/>
              <a:t> parçanın </a:t>
            </a:r>
            <a:r>
              <a:rPr lang="tr-TR" dirty="0" err="1"/>
              <a:t>o</a:t>
            </a:r>
            <a:r>
              <a:rPr lang="tr-TR" dirty="0" err="1" smtClean="0"/>
              <a:t>tokistte</a:t>
            </a:r>
            <a:r>
              <a:rPr lang="tr-TR" dirty="0" smtClean="0"/>
              <a:t> gelişimi.   </a:t>
            </a:r>
            <a:endParaRPr lang="tr-TR" dirty="0"/>
          </a:p>
        </p:txBody>
      </p:sp>
      <p:pic>
        <p:nvPicPr>
          <p:cNvPr id="3074" name="Picture 2" descr="F:\kulak şenol hoca\tara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5056632" cy="448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38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2-Orta Kulak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Alınan sesin debisini yükselterek iç kulağa </a:t>
            </a:r>
            <a:r>
              <a:rPr lang="tr-TR" dirty="0" err="1" smtClean="0"/>
              <a:t>nakledilmeseini</a:t>
            </a:r>
            <a:r>
              <a:rPr lang="tr-TR" dirty="0" smtClean="0"/>
              <a:t> mümkün kılar.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567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Skala </a:t>
            </a:r>
            <a:r>
              <a:rPr lang="tr-TR" dirty="0" err="1" smtClean="0"/>
              <a:t>Timpani</a:t>
            </a:r>
            <a:r>
              <a:rPr lang="tr-TR" dirty="0" smtClean="0"/>
              <a:t> ile skala </a:t>
            </a:r>
            <a:r>
              <a:rPr lang="tr-TR" dirty="0" err="1" smtClean="0"/>
              <a:t>vestibülünün</a:t>
            </a:r>
            <a:r>
              <a:rPr lang="tr-TR" dirty="0" smtClean="0"/>
              <a:t> gelişimi   </a:t>
            </a:r>
            <a:endParaRPr lang="tr-TR" dirty="0"/>
          </a:p>
        </p:txBody>
      </p:sp>
      <p:pic>
        <p:nvPicPr>
          <p:cNvPr id="4098" name="Picture 2" descr="F:\kulak şenol hoca\tara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49299"/>
            <a:ext cx="4434840" cy="473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03834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2355</Words>
  <Application>Microsoft Office PowerPoint</Application>
  <PresentationFormat>Ekran Gösterisi (4:3)</PresentationFormat>
  <Paragraphs>71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Ofis Teması</vt:lpstr>
      <vt:lpstr>PowerPoint Sunusu</vt:lpstr>
      <vt:lpstr>Sevgili Tıp Öğrencilerim, Kulak Embriyolojisi-Gelişimi dersime Hoşgeldiniz! Kendi hazırladığım 3 dildeki(Türkçe,Almanca,İngilizce) özel internet sitem:(www.drsenolerturkoglu.com).  </vt:lpstr>
      <vt:lpstr>KULAK EMBRİYOLOJİSİ-GELİŞİMİ PROF.DR.A.ŞENOL ERTÜRKOĞLU</vt:lpstr>
      <vt:lpstr>Otik plakların otik çukurları oluşturmak üzere invagine olmaları.</vt:lpstr>
      <vt:lpstr>Otik veziküllerin gelişimi,statico akustik ganglionların belirmeye başlaması </vt:lpstr>
      <vt:lpstr>1-DIŞ KULAK</vt:lpstr>
      <vt:lpstr>Dorsal utricular parça ile ventral sakküler parçanın otokistte gelişimi.   </vt:lpstr>
      <vt:lpstr>2-Orta Kulak</vt:lpstr>
      <vt:lpstr>Skala Timpani ile skala vestibülünün gelişimi   </vt:lpstr>
      <vt:lpstr>3-İç Kulak</vt:lpstr>
      <vt:lpstr>Korti organı ile semisürküler kanalların gelişimi </vt:lpstr>
      <vt:lpstr>Dış ve iç kulağın kökeni ektoderm,orta kulağın kökeni ise endoderm’dir.</vt:lpstr>
      <vt:lpstr>Tubotimpanik çukur görülüyor,orta kulağın gelişimi.</vt:lpstr>
      <vt:lpstr>İÇ KULAĞIN GELİŞİMİ </vt:lpstr>
      <vt:lpstr>Yetişkin insan kulağının gelişimi</vt:lpstr>
      <vt:lpstr>PowerPoint Sunusu</vt:lpstr>
      <vt:lpstr>PowerPoint Sunusu</vt:lpstr>
      <vt:lpstr>1-DORSAL BÖLÜM=Pars Utricula Vestibulares </vt:lpstr>
      <vt:lpstr>Ventral Bölüm=Pars sacculo cochleares</vt:lpstr>
      <vt:lpstr>PowerPoint Sunusu</vt:lpstr>
      <vt:lpstr>SAKKULUS+KORTİ ORGANININ GELİŞİMİ </vt:lpstr>
      <vt:lpstr>KEMİK LABİRENT OLUŞUMU</vt:lpstr>
      <vt:lpstr>UTRİKUL+SEMİSİRKÜLER KANALLAR</vt:lpstr>
      <vt:lpstr>ORTA KULAK GELİŞİMİ</vt:lpstr>
      <vt:lpstr>DIŞ KULAĞIN GELİŞİMİ</vt:lpstr>
      <vt:lpstr>KULAK MALFORMASYONLARI</vt:lpstr>
      <vt:lpstr>KULAK MALFORMASYONLARI</vt:lpstr>
      <vt:lpstr>İÇ KULAK LEZYONLARI</vt:lpstr>
      <vt:lpstr>ORTA KULAK LEZYONLARI</vt:lpstr>
      <vt:lpstr>DIŞ KULAK</vt:lpstr>
      <vt:lpstr>Kaynaklar</vt:lpstr>
      <vt:lpstr>PROF.DR.A.ŞENOL ERTÜRKOĞLU Teşekkürler. Hava Fotoğrafı-İstanbul-TR-Türkiye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KULAK EMBRİYOLOJİSİ-GELİŞİMİ PROF.DR.A.ŞENOL ERTÜRKOĞLU</dc:title>
  <dc:creator>dr.şenol</dc:creator>
  <cp:lastModifiedBy>dr.şenol</cp:lastModifiedBy>
  <cp:revision>61</cp:revision>
  <dcterms:created xsi:type="dcterms:W3CDTF">2014-08-04T12:43:42Z</dcterms:created>
  <dcterms:modified xsi:type="dcterms:W3CDTF">2014-09-10T08:47:33Z</dcterms:modified>
</cp:coreProperties>
</file>