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1" r:id="rId3"/>
    <p:sldId id="256" r:id="rId4"/>
    <p:sldId id="270" r:id="rId5"/>
    <p:sldId id="258" r:id="rId6"/>
    <p:sldId id="259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88" r:id="rId15"/>
    <p:sldId id="273" r:id="rId16"/>
    <p:sldId id="275" r:id="rId17"/>
    <p:sldId id="277" r:id="rId18"/>
    <p:sldId id="280" r:id="rId19"/>
    <p:sldId id="281" r:id="rId20"/>
    <p:sldId id="283" r:id="rId21"/>
    <p:sldId id="284" r:id="rId22"/>
    <p:sldId id="285" r:id="rId23"/>
    <p:sldId id="287" r:id="rId24"/>
    <p:sldId id="292" r:id="rId25"/>
    <p:sldId id="290" r:id="rId2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32CF-A8D5-496E-A2F7-143838520FC2}" type="datetimeFigureOut">
              <a:rPr lang="tr-TR"/>
              <a:pPr>
                <a:defRPr/>
              </a:pPr>
              <a:t>09.09.2014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00457-7444-4899-9557-E9469AF9D14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4BFC3-9D81-47A5-8F33-316890E4170D}" type="datetimeFigureOut">
              <a:rPr lang="tr-TR"/>
              <a:pPr>
                <a:defRPr/>
              </a:pPr>
              <a:t>09.09.2014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DB7C-3E83-4284-8589-A040710AA9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3449-60C6-470F-88A5-9E1339B41663}" type="datetimeFigureOut">
              <a:rPr lang="tr-TR"/>
              <a:pPr>
                <a:defRPr/>
              </a:pPr>
              <a:t>09.09.2014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2A00F-1867-4DC2-9449-7AB507316FB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C53B2-A583-49AE-838E-934BAB208C09}" type="datetimeFigureOut">
              <a:rPr lang="tr-TR"/>
              <a:pPr>
                <a:defRPr/>
              </a:pPr>
              <a:t>09.09.2014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1971-2417-4F45-A9BF-D6178421FA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5B50-7FE5-4FB3-AFC9-D8A082CC8586}" type="datetimeFigureOut">
              <a:rPr lang="tr-TR"/>
              <a:pPr>
                <a:defRPr/>
              </a:pPr>
              <a:t>09.09.2014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06DF-F2E8-41B6-8303-D9359B2321D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75BA-E13C-4F61-AC50-518BC8156DAB}" type="datetimeFigureOut">
              <a:rPr lang="tr-TR"/>
              <a:pPr>
                <a:defRPr/>
              </a:pPr>
              <a:t>09.09.2014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9D32D-5D6C-48B9-8E80-831A6032071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3F65F-1C13-49B9-BAF1-D667854879F3}" type="datetimeFigureOut">
              <a:rPr lang="tr-TR"/>
              <a:pPr>
                <a:defRPr/>
              </a:pPr>
              <a:t>09.09.2014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F03EC-D5CB-4CF0-AE98-4BD24505C69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ED6B3-D63E-46C3-9583-77ECB582A19B}" type="datetimeFigureOut">
              <a:rPr lang="tr-TR"/>
              <a:pPr>
                <a:defRPr/>
              </a:pPr>
              <a:t>09.09.2014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8D653-E239-48F3-BE14-C533FBBBE3B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0DD5-4417-4764-BA82-3F88EBB79CB0}" type="datetimeFigureOut">
              <a:rPr lang="tr-TR"/>
              <a:pPr>
                <a:defRPr/>
              </a:pPr>
              <a:t>09.09.2014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066A-535B-4F07-A138-8D9801BBFC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E6EC7-BDFB-423F-94E7-8D83207804EB}" type="datetimeFigureOut">
              <a:rPr lang="tr-TR"/>
              <a:pPr>
                <a:defRPr/>
              </a:pPr>
              <a:t>09.09.2014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8A272-2553-4B04-A104-6B47170C84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3899C-46A6-4E1A-BEA6-475844234180}" type="datetimeFigureOut">
              <a:rPr lang="tr-TR"/>
              <a:pPr>
                <a:defRPr/>
              </a:pPr>
              <a:t>09.09.2014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37109-524D-4C0C-9D32-F0DDF11153B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12122C-E5EB-474A-8301-814116BB9E2E}" type="datetimeFigureOut">
              <a:rPr lang="tr-TR"/>
              <a:pPr>
                <a:defRPr/>
              </a:pPr>
              <a:t>09.09.2014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91FFD2-A030-4CAF-9882-6CCF154180D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yedekler27.05.2014\Belgelerim\Resimlerim\Nokıa 9500 Comminicator alle Kentnıssen und ganze  Bilde-24-3-07 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4" y="0"/>
            <a:ext cx="5165075" cy="68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47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2 İçerik Yer Tutucusu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tr-TR" b="1" dirty="0" smtClean="0"/>
              <a:t>Dış </a:t>
            </a:r>
            <a:r>
              <a:rPr lang="tr-TR" b="1" dirty="0" smtClean="0"/>
              <a:t>Kadın-Dişi </a:t>
            </a:r>
            <a:r>
              <a:rPr lang="tr-TR" b="1" dirty="0" err="1"/>
              <a:t>G</a:t>
            </a:r>
            <a:r>
              <a:rPr lang="tr-TR" b="1" dirty="0" err="1" smtClean="0"/>
              <a:t>enital</a:t>
            </a:r>
            <a:r>
              <a:rPr lang="tr-TR" b="1" dirty="0" smtClean="0"/>
              <a:t> </a:t>
            </a:r>
            <a:r>
              <a:rPr lang="tr-TR" b="1" dirty="0"/>
              <a:t>O</a:t>
            </a:r>
            <a:r>
              <a:rPr lang="tr-TR" b="1" dirty="0" smtClean="0"/>
              <a:t>rganlar</a:t>
            </a:r>
            <a:r>
              <a:rPr lang="tr-TR" dirty="0" smtClean="0"/>
              <a:t> </a:t>
            </a:r>
            <a:r>
              <a:rPr lang="tr-TR" dirty="0" smtClean="0"/>
              <a:t>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tr-TR" dirty="0" err="1" smtClean="0"/>
              <a:t>Vestibulum</a:t>
            </a:r>
            <a:r>
              <a:rPr lang="tr-TR" dirty="0" smtClean="0"/>
              <a:t> </a:t>
            </a:r>
            <a:r>
              <a:rPr lang="tr-TR" dirty="0" err="1" smtClean="0"/>
              <a:t>vagina</a:t>
            </a:r>
            <a:r>
              <a:rPr lang="tr-TR" dirty="0" smtClean="0"/>
              <a:t>,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tr-TR" dirty="0" err="1" smtClean="0"/>
              <a:t>Labium</a:t>
            </a:r>
            <a:r>
              <a:rPr lang="tr-TR" dirty="0" smtClean="0"/>
              <a:t> </a:t>
            </a:r>
            <a:r>
              <a:rPr lang="tr-TR" dirty="0" err="1" smtClean="0"/>
              <a:t>minus</a:t>
            </a:r>
            <a:r>
              <a:rPr lang="tr-TR" dirty="0" smtClean="0"/>
              <a:t>,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tr-TR" dirty="0" err="1" smtClean="0"/>
              <a:t>Labium</a:t>
            </a:r>
            <a:r>
              <a:rPr lang="tr-TR" dirty="0" smtClean="0"/>
              <a:t> </a:t>
            </a:r>
            <a:r>
              <a:rPr lang="tr-TR" dirty="0" err="1" smtClean="0"/>
              <a:t>majus</a:t>
            </a:r>
            <a:endParaRPr lang="tr-TR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tr-TR" dirty="0" smtClean="0"/>
              <a:t>Klitoris'ten ibarettir.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Vestibulum</a:t>
            </a:r>
            <a:r>
              <a:rPr lang="tr-TR" dirty="0" smtClean="0"/>
              <a:t> </a:t>
            </a:r>
            <a:r>
              <a:rPr lang="tr-TR" dirty="0" err="1" smtClean="0"/>
              <a:t>vagina</a:t>
            </a:r>
            <a:r>
              <a:rPr lang="tr-TR" dirty="0" smtClean="0"/>
              <a:t>, </a:t>
            </a:r>
            <a:r>
              <a:rPr lang="tr-TR" dirty="0" err="1" smtClean="0"/>
              <a:t>vagina</a:t>
            </a:r>
            <a:r>
              <a:rPr lang="tr-TR" dirty="0" smtClean="0"/>
              <a:t> ve </a:t>
            </a:r>
            <a:r>
              <a:rPr lang="tr-TR" dirty="0" err="1" smtClean="0"/>
              <a:t>üretranın</a:t>
            </a:r>
            <a:r>
              <a:rPr lang="tr-TR" dirty="0" smtClean="0"/>
              <a:t> açıldığı mukoza ile örtülü bir aralıktır.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tr-TR" dirty="0" err="1" smtClean="0"/>
              <a:t>Epiteli</a:t>
            </a:r>
            <a:r>
              <a:rPr lang="tr-TR" dirty="0" smtClean="0"/>
              <a:t> çok katlı yassı </a:t>
            </a:r>
            <a:r>
              <a:rPr lang="tr-TR" dirty="0" err="1" smtClean="0"/>
              <a:t>keratinizedir</a:t>
            </a:r>
            <a:r>
              <a:rPr lang="tr-TR" dirty="0" smtClean="0"/>
              <a:t>. </a:t>
            </a:r>
          </a:p>
        </p:txBody>
      </p:sp>
      <p:pic>
        <p:nvPicPr>
          <p:cNvPr id="20482" name="Picture 2" descr="C:\Users\asus-pc\Desktop\anatomy-of-female-reproductive-syste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889000"/>
            <a:ext cx="47021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2 İçerik Yer Tutucusu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911850"/>
          </a:xfrm>
        </p:spPr>
        <p:txBody>
          <a:bodyPr/>
          <a:lstStyle/>
          <a:p>
            <a:pPr>
              <a:buFontTx/>
              <a:buChar char="-"/>
            </a:pPr>
            <a:r>
              <a:rPr lang="tr-TR" dirty="0" err="1" smtClean="0"/>
              <a:t>Vaginanın</a:t>
            </a:r>
            <a:r>
              <a:rPr lang="tr-TR" dirty="0" smtClean="0"/>
              <a:t> tersine </a:t>
            </a:r>
            <a:r>
              <a:rPr lang="tr-TR" dirty="0" err="1" smtClean="0"/>
              <a:t>propriada</a:t>
            </a:r>
            <a:r>
              <a:rPr lang="tr-TR" dirty="0" smtClean="0"/>
              <a:t> bezler vardır. </a:t>
            </a:r>
            <a:r>
              <a:rPr lang="tr-TR" dirty="0" err="1" smtClean="0"/>
              <a:t>Ürethra</a:t>
            </a:r>
            <a:r>
              <a:rPr lang="tr-TR" dirty="0" smtClean="0"/>
              <a:t> deliği çevresine ve </a:t>
            </a:r>
            <a:r>
              <a:rPr lang="tr-TR" dirty="0" err="1" smtClean="0"/>
              <a:t>clitoris</a:t>
            </a:r>
            <a:r>
              <a:rPr lang="tr-TR" dirty="0" smtClean="0"/>
              <a:t> üzerine açılan </a:t>
            </a:r>
            <a:r>
              <a:rPr lang="tr-TR" dirty="0" err="1" smtClean="0"/>
              <a:t>müköz</a:t>
            </a:r>
            <a:r>
              <a:rPr lang="tr-TR" dirty="0" smtClean="0"/>
              <a:t> salgılı bu bezlere </a:t>
            </a:r>
            <a:r>
              <a:rPr lang="tr-TR" b="1" dirty="0" err="1" smtClean="0"/>
              <a:t>gl</a:t>
            </a:r>
            <a:r>
              <a:rPr lang="tr-TR" b="1" dirty="0" smtClean="0"/>
              <a:t>. </a:t>
            </a:r>
            <a:r>
              <a:rPr lang="tr-TR" b="1" dirty="0" err="1" smtClean="0"/>
              <a:t>vestibulares</a:t>
            </a:r>
            <a:r>
              <a:rPr lang="tr-TR" b="1" dirty="0" smtClean="0"/>
              <a:t> </a:t>
            </a:r>
            <a:r>
              <a:rPr lang="tr-TR" b="1" dirty="0" err="1" smtClean="0"/>
              <a:t>minores</a:t>
            </a:r>
            <a:r>
              <a:rPr lang="tr-TR" b="1" dirty="0" smtClean="0"/>
              <a:t> </a:t>
            </a:r>
            <a:r>
              <a:rPr lang="tr-TR" dirty="0" smtClean="0"/>
              <a:t>denir. </a:t>
            </a:r>
          </a:p>
          <a:p>
            <a:pPr>
              <a:buFontTx/>
              <a:buChar char="-"/>
            </a:pPr>
            <a:r>
              <a:rPr lang="tr-TR" dirty="0" err="1" smtClean="0"/>
              <a:t>Vestibulum</a:t>
            </a:r>
            <a:r>
              <a:rPr lang="tr-TR" dirty="0" smtClean="0"/>
              <a:t> </a:t>
            </a:r>
            <a:r>
              <a:rPr lang="tr-TR" dirty="0" err="1" smtClean="0"/>
              <a:t>vaginanın</a:t>
            </a:r>
            <a:r>
              <a:rPr lang="tr-TR" dirty="0" smtClean="0"/>
              <a:t> yan yüzlerinde bulunan </a:t>
            </a:r>
            <a:r>
              <a:rPr lang="tr-TR" dirty="0" err="1" smtClean="0"/>
              <a:t>tubuloalveoler</a:t>
            </a:r>
            <a:r>
              <a:rPr lang="tr-TR" dirty="0" smtClean="0"/>
              <a:t> yapılı ,</a:t>
            </a:r>
            <a:r>
              <a:rPr lang="tr-TR" b="1" dirty="0" err="1" smtClean="0"/>
              <a:t>müköz</a:t>
            </a:r>
            <a:r>
              <a:rPr lang="tr-TR" b="1" dirty="0" smtClean="0"/>
              <a:t> salgılı </a:t>
            </a:r>
            <a:r>
              <a:rPr lang="tr-TR" b="1" dirty="0" err="1" smtClean="0"/>
              <a:t>gl</a:t>
            </a:r>
            <a:r>
              <a:rPr lang="tr-TR" b="1" dirty="0" smtClean="0"/>
              <a:t> . </a:t>
            </a:r>
            <a:r>
              <a:rPr lang="tr-TR" b="1" dirty="0" err="1" smtClean="0"/>
              <a:t>vestibulares</a:t>
            </a:r>
            <a:r>
              <a:rPr lang="tr-TR" b="1" dirty="0" smtClean="0"/>
              <a:t> </a:t>
            </a:r>
            <a:r>
              <a:rPr lang="tr-TR" b="1" dirty="0" err="1" smtClean="0"/>
              <a:t>mayores</a:t>
            </a:r>
            <a:r>
              <a:rPr lang="tr-TR" b="1" dirty="0" smtClean="0"/>
              <a:t> (</a:t>
            </a:r>
            <a:r>
              <a:rPr lang="tr-TR" b="1" dirty="0" err="1" smtClean="0"/>
              <a:t>Bartolin</a:t>
            </a:r>
            <a:r>
              <a:rPr lang="tr-TR" b="1" dirty="0" smtClean="0"/>
              <a:t> bezleri</a:t>
            </a:r>
            <a:r>
              <a:rPr lang="tr-TR" dirty="0" smtClean="0"/>
              <a:t>) adlı iki büyük bez ise </a:t>
            </a:r>
            <a:r>
              <a:rPr lang="tr-TR" dirty="0" err="1" smtClean="0"/>
              <a:t>labium</a:t>
            </a:r>
            <a:r>
              <a:rPr lang="tr-TR" dirty="0" smtClean="0"/>
              <a:t> </a:t>
            </a:r>
            <a:r>
              <a:rPr lang="tr-TR" dirty="0" err="1" smtClean="0"/>
              <a:t>minusun</a:t>
            </a:r>
            <a:r>
              <a:rPr lang="tr-TR" dirty="0" smtClean="0"/>
              <a:t> iç yüzüne açılır.</a:t>
            </a:r>
          </a:p>
          <a:p>
            <a:pPr>
              <a:buFontTx/>
              <a:buChar char="-"/>
            </a:pPr>
            <a:r>
              <a:rPr lang="tr-TR" dirty="0" smtClean="0"/>
              <a:t> Bu bezler erkekteki </a:t>
            </a:r>
            <a:r>
              <a:rPr lang="tr-TR" b="1" dirty="0" err="1" smtClean="0"/>
              <a:t>bulbo</a:t>
            </a:r>
            <a:r>
              <a:rPr lang="tr-TR" b="1" dirty="0" smtClean="0"/>
              <a:t> </a:t>
            </a:r>
            <a:r>
              <a:rPr lang="tr-TR" b="1" dirty="0" err="1" smtClean="0"/>
              <a:t>uretral</a:t>
            </a:r>
            <a:r>
              <a:rPr lang="tr-TR" b="1" dirty="0" smtClean="0"/>
              <a:t> </a:t>
            </a:r>
            <a:r>
              <a:rPr lang="tr-TR" dirty="0" smtClean="0"/>
              <a:t>bezlerin </a:t>
            </a:r>
            <a:r>
              <a:rPr lang="tr-TR" dirty="0" err="1" smtClean="0"/>
              <a:t>homologudur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2 İçerik Yer Tutucusu"/>
          <p:cNvSpPr>
            <a:spLocks noGrp="1"/>
          </p:cNvSpPr>
          <p:nvPr>
            <p:ph idx="1"/>
          </p:nvPr>
        </p:nvSpPr>
        <p:spPr>
          <a:xfrm>
            <a:off x="0" y="260350"/>
            <a:ext cx="4572000" cy="659765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tr-TR" b="1" dirty="0" smtClean="0"/>
              <a:t>- </a:t>
            </a:r>
            <a:r>
              <a:rPr lang="tr-TR" b="1" dirty="0" err="1" smtClean="0"/>
              <a:t>Labium</a:t>
            </a:r>
            <a:r>
              <a:rPr lang="tr-TR" b="1" dirty="0" smtClean="0"/>
              <a:t> </a:t>
            </a:r>
            <a:r>
              <a:rPr lang="tr-TR" b="1" dirty="0" err="1" smtClean="0"/>
              <a:t>minores'ler</a:t>
            </a:r>
            <a:r>
              <a:rPr lang="tr-TR" b="1" dirty="0" smtClean="0"/>
              <a:t>(küçük dudaklar)</a:t>
            </a:r>
            <a:r>
              <a:rPr lang="tr-TR" dirty="0" smtClean="0"/>
              <a:t>, </a:t>
            </a:r>
            <a:r>
              <a:rPr lang="tr-TR" dirty="0" err="1" smtClean="0"/>
              <a:t>vestibulumun</a:t>
            </a:r>
            <a:r>
              <a:rPr lang="tr-TR" dirty="0" smtClean="0"/>
              <a:t> yan duvarlarını oluştururlar. </a:t>
            </a:r>
            <a:r>
              <a:rPr lang="tr-TR" dirty="0" err="1" smtClean="0"/>
              <a:t>Labia</a:t>
            </a:r>
            <a:r>
              <a:rPr lang="tr-TR" dirty="0" smtClean="0"/>
              <a:t> </a:t>
            </a:r>
            <a:r>
              <a:rPr lang="tr-TR" dirty="0" err="1" smtClean="0"/>
              <a:t>mayoresler</a:t>
            </a:r>
            <a:r>
              <a:rPr lang="tr-TR" dirty="0" smtClean="0"/>
              <a:t> arasına yerleşmiş iki küçük deri kıvrımıdır. Bazal tabaka bol miktarda pigment içerir. Kıl ve yağ dokusu bulunmaz, ancak yağ bezleri vardır. Bol damarlıdır. 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tr-TR" b="1" dirty="0" smtClean="0"/>
              <a:t>- </a:t>
            </a:r>
            <a:r>
              <a:rPr lang="tr-TR" b="1" dirty="0" err="1" smtClean="0"/>
              <a:t>Labium</a:t>
            </a:r>
            <a:r>
              <a:rPr lang="tr-TR" b="1" dirty="0" smtClean="0"/>
              <a:t> </a:t>
            </a:r>
            <a:r>
              <a:rPr lang="tr-TR" b="1" dirty="0" err="1" smtClean="0"/>
              <a:t>mayuslar</a:t>
            </a:r>
            <a:r>
              <a:rPr lang="tr-TR" b="1" dirty="0" smtClean="0"/>
              <a:t>(büyük dudaklar)</a:t>
            </a:r>
            <a:r>
              <a:rPr lang="tr-TR" dirty="0" smtClean="0"/>
              <a:t>; </a:t>
            </a:r>
            <a:r>
              <a:rPr lang="tr-TR" dirty="0" err="1" smtClean="0"/>
              <a:t>labium</a:t>
            </a:r>
            <a:r>
              <a:rPr lang="tr-TR" dirty="0" smtClean="0"/>
              <a:t> </a:t>
            </a:r>
            <a:r>
              <a:rPr lang="tr-TR" dirty="0" err="1" smtClean="0"/>
              <a:t>minusların</a:t>
            </a:r>
            <a:r>
              <a:rPr lang="tr-TR" dirty="0" smtClean="0"/>
              <a:t> dışında, iki taraflı, </a:t>
            </a:r>
            <a:r>
              <a:rPr lang="tr-TR" dirty="0" err="1" smtClean="0"/>
              <a:t>mons</a:t>
            </a:r>
            <a:r>
              <a:rPr lang="tr-TR" dirty="0" smtClean="0"/>
              <a:t>  </a:t>
            </a:r>
            <a:r>
              <a:rPr lang="tr-TR" dirty="0" err="1" smtClean="0"/>
              <a:t>pubis'ten</a:t>
            </a:r>
            <a:r>
              <a:rPr lang="tr-TR" dirty="0" smtClean="0"/>
              <a:t> aşağı doğru uzanan bir çift deri kıvrımıdır. İç yüzleri </a:t>
            </a:r>
            <a:r>
              <a:rPr lang="tr-TR" dirty="0" err="1" smtClean="0"/>
              <a:t>labium</a:t>
            </a:r>
            <a:r>
              <a:rPr lang="tr-TR" dirty="0" smtClean="0"/>
              <a:t> </a:t>
            </a:r>
            <a:r>
              <a:rPr lang="tr-TR" dirty="0" err="1" smtClean="0"/>
              <a:t>minus</a:t>
            </a:r>
            <a:r>
              <a:rPr lang="tr-TR" dirty="0" smtClean="0"/>
              <a:t> gibi kılsız olduğu halde dış yüzleri kıllıdır, yağ ve ter bezleri içerir. </a:t>
            </a:r>
            <a:r>
              <a:rPr lang="tr-TR" dirty="0" err="1" smtClean="0"/>
              <a:t>Derması</a:t>
            </a:r>
            <a:r>
              <a:rPr lang="tr-TR" dirty="0" smtClean="0"/>
              <a:t> geniş yağ kitlesi içerir.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 smtClean="0"/>
          </a:p>
        </p:txBody>
      </p:sp>
      <p:pic>
        <p:nvPicPr>
          <p:cNvPr id="22530" name="Picture 4" descr="C:\Users\asus-pc\Desktop\anatomy-of-female-reproductive-syste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500" y="1700213"/>
            <a:ext cx="46355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2 İçerik Yer Tutucusu"/>
          <p:cNvSpPr>
            <a:spLocks noGrp="1"/>
          </p:cNvSpPr>
          <p:nvPr>
            <p:ph idx="1"/>
          </p:nvPr>
        </p:nvSpPr>
        <p:spPr>
          <a:xfrm>
            <a:off x="323850" y="260350"/>
            <a:ext cx="8820150" cy="345598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tr-TR" b="1" dirty="0" smtClean="0"/>
              <a:t>Klitoris-</a:t>
            </a:r>
            <a:r>
              <a:rPr lang="tr-TR" b="1" dirty="0" err="1" smtClean="0"/>
              <a:t>Clitoris</a:t>
            </a:r>
            <a:r>
              <a:rPr lang="tr-TR" b="1" dirty="0" smtClean="0"/>
              <a:t>-Bızır.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tr-TR" dirty="0" smtClean="0"/>
              <a:t>Embriyolojik olarak penis'in homologu olan </a:t>
            </a:r>
            <a:r>
              <a:rPr lang="tr-TR" dirty="0" err="1" smtClean="0"/>
              <a:t>erektil</a:t>
            </a:r>
            <a:r>
              <a:rPr lang="tr-TR" dirty="0" smtClean="0"/>
              <a:t> bir organdır.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tr-TR" dirty="0" smtClean="0"/>
              <a:t> </a:t>
            </a:r>
            <a:r>
              <a:rPr lang="tr-TR" dirty="0" err="1" smtClean="0"/>
              <a:t>Labium</a:t>
            </a:r>
            <a:r>
              <a:rPr lang="tr-TR" dirty="0" smtClean="0"/>
              <a:t> </a:t>
            </a:r>
            <a:r>
              <a:rPr lang="tr-TR" dirty="0" err="1" smtClean="0"/>
              <a:t>minus'un</a:t>
            </a:r>
            <a:r>
              <a:rPr lang="tr-TR" dirty="0" smtClean="0"/>
              <a:t> üst </a:t>
            </a:r>
            <a:r>
              <a:rPr lang="tr-TR" dirty="0" err="1" smtClean="0"/>
              <a:t>bileşeğinde</a:t>
            </a:r>
            <a:r>
              <a:rPr lang="tr-TR" dirty="0" smtClean="0"/>
              <a:t>, </a:t>
            </a:r>
            <a:r>
              <a:rPr lang="tr-TR" dirty="0" err="1" smtClean="0"/>
              <a:t>vestibulum</a:t>
            </a:r>
            <a:r>
              <a:rPr lang="tr-TR" dirty="0" smtClean="0"/>
              <a:t> mukozası ile örtülüdür.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tr-TR" dirty="0" smtClean="0"/>
              <a:t>Serbest uçları </a:t>
            </a:r>
            <a:r>
              <a:rPr lang="tr-TR" b="1" dirty="0" err="1" smtClean="0"/>
              <a:t>glans</a:t>
            </a:r>
            <a:r>
              <a:rPr lang="tr-TR" b="1" dirty="0" smtClean="0"/>
              <a:t> </a:t>
            </a:r>
            <a:r>
              <a:rPr lang="tr-TR" b="1" dirty="0" err="1" smtClean="0"/>
              <a:t>clitoris</a:t>
            </a:r>
            <a:r>
              <a:rPr lang="tr-TR" b="1" dirty="0" smtClean="0"/>
              <a:t> </a:t>
            </a:r>
            <a:r>
              <a:rPr lang="tr-TR" dirty="0" smtClean="0"/>
              <a:t>ile sonlanan 2 </a:t>
            </a:r>
            <a:r>
              <a:rPr lang="tr-TR" dirty="0" err="1" smtClean="0"/>
              <a:t>erektil</a:t>
            </a:r>
            <a:r>
              <a:rPr lang="tr-TR" dirty="0" smtClean="0"/>
              <a:t> cisimden (</a:t>
            </a:r>
            <a:r>
              <a:rPr lang="tr-TR" b="1" dirty="0" err="1" smtClean="0"/>
              <a:t>corpus</a:t>
            </a:r>
            <a:r>
              <a:rPr lang="tr-TR" b="1" dirty="0" smtClean="0"/>
              <a:t> </a:t>
            </a:r>
            <a:r>
              <a:rPr lang="tr-TR" b="1" dirty="0" err="1" smtClean="0"/>
              <a:t>cavernosum</a:t>
            </a:r>
            <a:r>
              <a:rPr lang="tr-TR" b="1" dirty="0" smtClean="0"/>
              <a:t>) </a:t>
            </a:r>
            <a:r>
              <a:rPr lang="tr-TR" dirty="0" smtClean="0"/>
              <a:t>yapılmıştır.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tr-TR" dirty="0" smtClean="0"/>
              <a:t>Dıştan duyusal sinir sonlanmaları ile donatılmış ince bir deri ile örtülmüştür. </a:t>
            </a:r>
          </a:p>
        </p:txBody>
      </p:sp>
      <p:pic>
        <p:nvPicPr>
          <p:cNvPr id="23554" name="Picture 4" descr="C:\Users\asus-pc\Desktop\anatomy-of-female-reproductive-syste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1138" y="3500438"/>
            <a:ext cx="463708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Meme bezi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196975"/>
            <a:ext cx="8351838" cy="2808288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Göğüs veya meme bezi </a:t>
            </a:r>
            <a:r>
              <a:rPr lang="tr-TR" dirty="0" err="1"/>
              <a:t>epidermisten</a:t>
            </a:r>
            <a:r>
              <a:rPr lang="tr-TR" dirty="0"/>
              <a:t> aşağı doğru gelişir.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Meme ucu bol miktarda yağ bezleri içeren </a:t>
            </a:r>
            <a:r>
              <a:rPr lang="tr-TR" dirty="0" err="1"/>
              <a:t>modifiye</a:t>
            </a:r>
            <a:r>
              <a:rPr lang="tr-TR" dirty="0"/>
              <a:t> olmuş ve </a:t>
            </a:r>
            <a:r>
              <a:rPr lang="tr-TR" b="1" dirty="0" err="1"/>
              <a:t>areola</a:t>
            </a:r>
            <a:r>
              <a:rPr lang="tr-TR" dirty="0"/>
              <a:t> adını alan bir deri tarafından kuşatılmıştır.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Yaklaşık 15-20 tane </a:t>
            </a:r>
            <a:r>
              <a:rPr lang="tr-TR" b="1" dirty="0" err="1"/>
              <a:t>laktifer</a:t>
            </a:r>
            <a:r>
              <a:rPr lang="tr-TR" b="1" dirty="0"/>
              <a:t> kanal </a:t>
            </a:r>
            <a:r>
              <a:rPr lang="tr-TR" dirty="0"/>
              <a:t>özelleşmiş </a:t>
            </a:r>
            <a:r>
              <a:rPr lang="tr-TR" b="1" dirty="0" err="1"/>
              <a:t>laktifer</a:t>
            </a:r>
            <a:r>
              <a:rPr lang="tr-TR" b="1" dirty="0"/>
              <a:t> süt sinüsleri </a:t>
            </a:r>
            <a:r>
              <a:rPr lang="tr-TR" dirty="0"/>
              <a:t>boyunca meme ucunun tepesine açılır</a:t>
            </a:r>
            <a:r>
              <a:rPr lang="tr-TR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Süt üreten meme bezinde her </a:t>
            </a:r>
            <a:r>
              <a:rPr lang="tr-TR" dirty="0" err="1" smtClean="0"/>
              <a:t>laktifer</a:t>
            </a:r>
            <a:r>
              <a:rPr lang="tr-TR" dirty="0" smtClean="0"/>
              <a:t> kanal bir lobun sütünü taşır.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6850" y="338455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Meme bezi yapısı</a:t>
            </a:r>
          </a:p>
        </p:txBody>
      </p:sp>
      <p:sp>
        <p:nvSpPr>
          <p:cNvPr id="25602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800" smtClean="0"/>
              <a:t>Kanal sistemi</a:t>
            </a:r>
          </a:p>
          <a:p>
            <a:pPr>
              <a:lnSpc>
                <a:spcPct val="80000"/>
              </a:lnSpc>
            </a:pPr>
            <a:r>
              <a:rPr lang="tr-TR" sz="2800" smtClean="0"/>
              <a:t>Lop</a:t>
            </a:r>
          </a:p>
          <a:p>
            <a:pPr>
              <a:lnSpc>
                <a:spcPct val="80000"/>
              </a:lnSpc>
            </a:pPr>
            <a:r>
              <a:rPr lang="tr-TR" sz="2800" smtClean="0"/>
              <a:t>Lopçuklardan oluşur.</a:t>
            </a:r>
          </a:p>
          <a:p>
            <a:pPr>
              <a:lnSpc>
                <a:spcPct val="80000"/>
              </a:lnSpc>
            </a:pPr>
            <a:r>
              <a:rPr lang="tr-TR" sz="2800" smtClean="0"/>
              <a:t>Her lop göğsün </a:t>
            </a:r>
            <a:r>
              <a:rPr lang="tr-TR" sz="2800" b="1" smtClean="0"/>
              <a:t>fibroadipoz dokusunun</a:t>
            </a:r>
            <a:r>
              <a:rPr lang="tr-TR" sz="2800" smtClean="0"/>
              <a:t> içine genişleyendallanmış </a:t>
            </a:r>
            <a:r>
              <a:rPr lang="tr-TR" sz="2800" b="1" smtClean="0"/>
              <a:t>laktifer kanal </a:t>
            </a:r>
            <a:r>
              <a:rPr lang="tr-TR" sz="2800" smtClean="0"/>
              <a:t>içerir.</a:t>
            </a:r>
          </a:p>
          <a:p>
            <a:pPr>
              <a:lnSpc>
                <a:spcPct val="80000"/>
              </a:lnSpc>
            </a:pPr>
            <a:r>
              <a:rPr lang="tr-TR" sz="2800" smtClean="0"/>
              <a:t>Her laktifer kanal prizmatik veya kübik epitelle ve bunların çevresinde devamlılık göstermeyen miyoepitel hücrenin tabakası ile kaplıdır.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Dinlenme fazında</a:t>
            </a:r>
          </a:p>
        </p:txBody>
      </p:sp>
      <p:sp>
        <p:nvSpPr>
          <p:cNvPr id="26626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Gebeliğin olmadığı durumlarda, meme bezi her biri dışarıya doğru açılan kör keseciklerde sonlanan laktifer kanallar içerir.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Gebelikte</a:t>
            </a:r>
          </a:p>
        </p:txBody>
      </p:sp>
      <p:sp>
        <p:nvSpPr>
          <p:cNvPr id="27650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Kanallar dallara açılır ve lopçuğu oluşturan alveollerden veya asinüslerden oluşmuş keselerde sonlanırlar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213100"/>
            <a:ext cx="409257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4550" y="3141663"/>
            <a:ext cx="4165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Laktasyonda emzirme</a:t>
            </a:r>
          </a:p>
        </p:txBody>
      </p:sp>
      <p:sp>
        <p:nvSpPr>
          <p:cNvPr id="28674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 smtClean="0"/>
              <a:t>Meme ucunda emzirmeden kaynaklanan nöral uyarı ile:</a:t>
            </a:r>
          </a:p>
          <a:p>
            <a:r>
              <a:rPr lang="tr-TR" sz="2800" smtClean="0"/>
              <a:t>Oksitosin ile sütün dışarı çıkması. Oksitosin alveolü kuşatan miyoepitel hücrelerin kontraksiyonuna sebep olur.</a:t>
            </a:r>
          </a:p>
          <a:p>
            <a:r>
              <a:rPr lang="tr-TR" sz="2800" smtClean="0"/>
              <a:t>Hipotalamustan lütenizan hormon salgılatıcı faktörün salınımının durdurulması sonucu ovulasyonun geçici bir süre tutulu kalması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SÜT İÇERİĞİ</a:t>
            </a:r>
          </a:p>
        </p:txBody>
      </p:sp>
      <p:sp>
        <p:nvSpPr>
          <p:cNvPr id="29698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Merokrin salgılama ile salınan proteinler (kazein, alfa-laktalbümin ve PTH-RP)</a:t>
            </a:r>
          </a:p>
          <a:p>
            <a:r>
              <a:rPr lang="tr-TR" smtClean="0"/>
              <a:t>Apokrinle salgılanan lipitler</a:t>
            </a:r>
          </a:p>
          <a:p>
            <a:r>
              <a:rPr lang="tr-TR" smtClean="0"/>
              <a:t>Şeker </a:t>
            </a:r>
          </a:p>
          <a:p>
            <a:r>
              <a:rPr lang="tr-TR" smtClean="0"/>
              <a:t>Ig A</a:t>
            </a:r>
          </a:p>
          <a:p>
            <a:pPr>
              <a:buFont typeface="Wingdings" pitchFamily="2" charset="2"/>
              <a:buNone/>
            </a:pPr>
            <a:endParaRPr lang="tr-TR" smtClean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0"/>
            <a:ext cx="8856662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Sevgili Tıp </a:t>
            </a:r>
            <a:r>
              <a:rPr lang="tr-TR" dirty="0" err="1" smtClean="0"/>
              <a:t>Öğrencilerim,Vajina</a:t>
            </a:r>
            <a:r>
              <a:rPr lang="tr-TR" dirty="0" smtClean="0"/>
              <a:t> ve Meme dersime </a:t>
            </a:r>
            <a:r>
              <a:rPr lang="tr-TR" dirty="0" err="1" smtClean="0"/>
              <a:t>Hoşgeldiniz</a:t>
            </a:r>
            <a:r>
              <a:rPr lang="tr-TR" dirty="0" smtClean="0"/>
              <a:t>!</a:t>
            </a:r>
            <a:br>
              <a:rPr lang="tr-TR" dirty="0" smtClean="0"/>
            </a:br>
            <a:r>
              <a:rPr lang="tr-TR" dirty="0" smtClean="0"/>
              <a:t>Kendi hazırladığım 3 dildeki (</a:t>
            </a:r>
            <a:r>
              <a:rPr lang="tr-TR" dirty="0" err="1" smtClean="0"/>
              <a:t>Türkçe,Almanca,İngilizce</a:t>
            </a:r>
            <a:r>
              <a:rPr lang="tr-TR" dirty="0" smtClean="0"/>
              <a:t>) özel internet sitem</a:t>
            </a:r>
            <a:r>
              <a:rPr lang="tr-TR" smtClean="0">
                <a:sym typeface="Wingdings" panose="05000000000000000000" pitchFamily="2" charset="2"/>
              </a:rPr>
              <a:t>:(www.drsenolerturkoglu.com).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203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Klinik</a:t>
            </a:r>
          </a:p>
        </p:txBody>
      </p:sp>
      <p:sp>
        <p:nvSpPr>
          <p:cNvPr id="30722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800" smtClean="0"/>
              <a:t>Meme bezinin her dokusu patolojik durumların kaynağı olabilir.</a:t>
            </a:r>
          </a:p>
          <a:p>
            <a:pPr>
              <a:lnSpc>
                <a:spcPct val="90000"/>
              </a:lnSpc>
            </a:pPr>
            <a:r>
              <a:rPr lang="tr-TR" sz="2800" smtClean="0"/>
              <a:t>Meme kanseri kadınlarda en sık görülen kötü huylu tümördür.</a:t>
            </a:r>
          </a:p>
          <a:p>
            <a:pPr>
              <a:lnSpc>
                <a:spcPct val="90000"/>
              </a:lnSpc>
            </a:pPr>
            <a:r>
              <a:rPr lang="tr-TR" sz="2800" b="1" smtClean="0"/>
              <a:t>Fibrokistik değişimler, </a:t>
            </a:r>
            <a:r>
              <a:rPr lang="tr-TR" sz="2800" smtClean="0"/>
              <a:t>20-40 yaş arası kadınlarda, en sık rastlanan iyi huylu meme bezi durumudur. Hormonal düzensizlikler fibrokistik değişimlerle beraber görülürler.</a:t>
            </a:r>
            <a:endParaRPr lang="tr-TR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Fibroadenom</a:t>
            </a:r>
          </a:p>
        </p:txBody>
      </p:sp>
      <p:sp>
        <p:nvSpPr>
          <p:cNvPr id="31746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İyi huylu meme hastalıkları arasında ikinci derecede en yaygın olarak gözüken fibroadenom, 20-30 yaş arasındaki genç kadınlarda görülür.</a:t>
            </a:r>
          </a:p>
          <a:p>
            <a:r>
              <a:rPr lang="tr-TR" smtClean="0"/>
              <a:t>Fibroadenomlar yavaş büyüyen epitel kitlesidir. Ağrı yapmazlar.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Meme kanseri</a:t>
            </a:r>
          </a:p>
        </p:txBody>
      </p:sp>
      <p:sp>
        <p:nvSpPr>
          <p:cNvPr id="32770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 smtClean="0"/>
              <a:t>Yaklaşık %80’i laktifer kanalların epitelyal tabakalarından köken alır. Laktifer kanallardaki epitelyal hücre tabakaları östrojen reseptörüne sahiptirler ve meme tümörlerinin yaklaşık % 50-85’i östrojen reseptörü içerir.</a:t>
            </a:r>
          </a:p>
          <a:p>
            <a:r>
              <a:rPr lang="tr-TR" sz="2800" smtClean="0"/>
              <a:t>Alfa ve beta olmak üzere iki tiptir. Alfanın östrojene ilgisi daha fazladır.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Meme kanseri tedavisi</a:t>
            </a:r>
          </a:p>
        </p:txBody>
      </p:sp>
      <p:sp>
        <p:nvSpPr>
          <p:cNvPr id="33794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Östrojen bağımlı tümörlerin çoğu antiöstrojen olan </a:t>
            </a:r>
            <a:r>
              <a:rPr lang="tr-TR" b="1" smtClean="0"/>
              <a:t>tamoksifen </a:t>
            </a:r>
            <a:r>
              <a:rPr lang="tr-TR" smtClean="0"/>
              <a:t>tedavisinden sonra geriler.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ERTÜRKOĞLU.A.Ş.:Kadında</a:t>
            </a:r>
            <a:r>
              <a:rPr lang="tr-TR" dirty="0" smtClean="0"/>
              <a:t> </a:t>
            </a:r>
            <a:r>
              <a:rPr lang="tr-TR" dirty="0" err="1" smtClean="0"/>
              <a:t>Vagina’nın</a:t>
            </a:r>
            <a:r>
              <a:rPr lang="tr-TR" dirty="0" smtClean="0"/>
              <a:t> Işık ve Elektron Mikroskopları Düzeyindeki </a:t>
            </a:r>
            <a:r>
              <a:rPr lang="tr-TR" dirty="0" err="1" smtClean="0"/>
              <a:t>Normal.Yapısı</a:t>
            </a:r>
            <a:r>
              <a:rPr lang="tr-TR" dirty="0" smtClean="0"/>
              <a:t>.(Kitap).C.Yayınları.İstanbul.1988.</a:t>
            </a:r>
          </a:p>
          <a:p>
            <a:r>
              <a:rPr lang="tr-TR" dirty="0" smtClean="0"/>
              <a:t>SEÇKİM.İ:;ERTÜRKOĞLU.A.Ş.;TAŞYÜREKLİ.M.;</a:t>
            </a:r>
          </a:p>
          <a:p>
            <a:pPr marL="0" indent="0">
              <a:buNone/>
            </a:pPr>
            <a:r>
              <a:rPr lang="tr-TR" dirty="0" err="1" smtClean="0"/>
              <a:t>ARDA.O.;ALKAN.F.;OKTAR.H.:Özel</a:t>
            </a:r>
            <a:r>
              <a:rPr lang="tr-TR" dirty="0" smtClean="0"/>
              <a:t> </a:t>
            </a:r>
            <a:r>
              <a:rPr lang="tr-TR" dirty="0" err="1" smtClean="0"/>
              <a:t>Histoloji.İstanbul</a:t>
            </a:r>
            <a:r>
              <a:rPr lang="tr-TR" dirty="0" smtClean="0"/>
              <a:t> </a:t>
            </a:r>
            <a:r>
              <a:rPr lang="tr-TR" dirty="0" err="1" smtClean="0"/>
              <a:t>Üniversitesi,Cerrahpaşa</a:t>
            </a:r>
            <a:r>
              <a:rPr lang="tr-TR" dirty="0" smtClean="0"/>
              <a:t> Tıp Fakültesi Yayınları.İstanbul.2008.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243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PROF.DR.A.ŞENOL ERTÜRKOĞLU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Teşekkürler</a:t>
            </a:r>
          </a:p>
          <a:p>
            <a:r>
              <a:rPr lang="tr-TR" dirty="0" smtClean="0"/>
              <a:t>BONN-</a:t>
            </a:r>
            <a:r>
              <a:rPr lang="tr-TR" dirty="0" err="1" smtClean="0"/>
              <a:t>Luftaufnahme</a:t>
            </a:r>
            <a:r>
              <a:rPr lang="tr-TR" dirty="0" smtClean="0"/>
              <a:t>-</a:t>
            </a:r>
            <a:r>
              <a:rPr lang="tr-TR" dirty="0" err="1" smtClean="0"/>
              <a:t>Sieben</a:t>
            </a:r>
            <a:r>
              <a:rPr lang="tr-TR" dirty="0" smtClean="0"/>
              <a:t> </a:t>
            </a:r>
            <a:r>
              <a:rPr lang="tr-TR" dirty="0" err="1" smtClean="0"/>
              <a:t>Berge</a:t>
            </a:r>
            <a:r>
              <a:rPr lang="tr-TR" dirty="0" smtClean="0"/>
              <a:t> </a:t>
            </a:r>
            <a:r>
              <a:rPr lang="tr-TR" dirty="0" err="1" smtClean="0"/>
              <a:t>Bad</a:t>
            </a:r>
            <a:r>
              <a:rPr lang="tr-TR" dirty="0" smtClean="0"/>
              <a:t> </a:t>
            </a:r>
            <a:r>
              <a:rPr lang="tr-TR" dirty="0" err="1" smtClean="0"/>
              <a:t>Honnef</a:t>
            </a:r>
            <a:r>
              <a:rPr lang="tr-TR" dirty="0" smtClean="0"/>
              <a:t>-D-</a:t>
            </a:r>
            <a:r>
              <a:rPr lang="tr-TR" dirty="0" err="1" smtClean="0"/>
              <a:t>Deutschland</a:t>
            </a:r>
            <a:r>
              <a:rPr lang="tr-TR" dirty="0" smtClean="0"/>
              <a:t>-Hava Fotoğrafı-Ren Nehri Bölgesi-7 Dağlar-</a:t>
            </a:r>
            <a:r>
              <a:rPr lang="tr-TR" dirty="0" err="1" smtClean="0"/>
              <a:t>Bad</a:t>
            </a:r>
            <a:r>
              <a:rPr lang="tr-TR" dirty="0" smtClean="0"/>
              <a:t> </a:t>
            </a:r>
            <a:r>
              <a:rPr lang="tr-TR" dirty="0" err="1" smtClean="0"/>
              <a:t>Honnef</a:t>
            </a:r>
            <a:r>
              <a:rPr lang="tr-TR" dirty="0" smtClean="0"/>
              <a:t>-Almanya 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68" y="3692050"/>
            <a:ext cx="4052808" cy="287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59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VAJİNA VE MEME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1"/>
                </a:solidFill>
                <a:latin typeface="Arial" charset="0"/>
              </a:rPr>
              <a:t>PROF.DR.ŞENOL ERTÜRKOĞLU-</a:t>
            </a:r>
          </a:p>
          <a:p>
            <a:r>
              <a:rPr lang="tr-TR" dirty="0" err="1" smtClean="0">
                <a:solidFill>
                  <a:srgbClr val="898989"/>
                </a:solidFill>
              </a:rPr>
              <a:t>MSc.ASLI</a:t>
            </a:r>
            <a:r>
              <a:rPr lang="tr-TR" dirty="0" smtClean="0">
                <a:solidFill>
                  <a:srgbClr val="898989"/>
                </a:solidFill>
              </a:rPr>
              <a:t> GÜMÜŞEL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2 İçerik Yer Tutucusu"/>
          <p:cNvSpPr>
            <a:spLocks noGrp="1"/>
          </p:cNvSpPr>
          <p:nvPr>
            <p:ph idx="1"/>
          </p:nvPr>
        </p:nvSpPr>
        <p:spPr>
          <a:xfrm>
            <a:off x="457200" y="428625"/>
            <a:ext cx="4330700" cy="56975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tr-TR" b="1" dirty="0" err="1" smtClean="0"/>
              <a:t>Vagina</a:t>
            </a:r>
            <a:r>
              <a:rPr lang="tr-TR" b="1" dirty="0" smtClean="0"/>
              <a:t>:</a:t>
            </a:r>
            <a:r>
              <a:rPr lang="tr-TR" dirty="0" smtClean="0"/>
              <a:t> 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tr-TR" dirty="0" err="1" smtClean="0"/>
              <a:t>Vagina</a:t>
            </a:r>
            <a:r>
              <a:rPr lang="tr-TR" dirty="0" smtClean="0"/>
              <a:t> </a:t>
            </a:r>
            <a:r>
              <a:rPr lang="tr-TR" dirty="0" err="1" smtClean="0"/>
              <a:t>fibromuskuler</a:t>
            </a:r>
            <a:r>
              <a:rPr lang="tr-TR" dirty="0" smtClean="0"/>
              <a:t> boru şeklinde bir organ olup, alt ucunda </a:t>
            </a:r>
            <a:r>
              <a:rPr lang="tr-TR" dirty="0" err="1" smtClean="0"/>
              <a:t>hymen</a:t>
            </a:r>
            <a:r>
              <a:rPr lang="tr-TR" dirty="0" smtClean="0"/>
              <a:t> denilen </a:t>
            </a:r>
            <a:r>
              <a:rPr lang="tr-TR" dirty="0" err="1" smtClean="0"/>
              <a:t>transversal</a:t>
            </a:r>
            <a:r>
              <a:rPr lang="tr-TR" dirty="0" smtClean="0"/>
              <a:t> bir </a:t>
            </a:r>
            <a:r>
              <a:rPr lang="tr-TR" dirty="0" err="1" smtClean="0"/>
              <a:t>membran</a:t>
            </a:r>
            <a:r>
              <a:rPr lang="tr-TR" dirty="0" smtClean="0"/>
              <a:t> bulunur.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tr-TR" dirty="0" err="1" smtClean="0"/>
              <a:t>Vaginanın</a:t>
            </a:r>
            <a:r>
              <a:rPr lang="tr-TR" dirty="0" smtClean="0"/>
              <a:t> ön ve arka duvarı normalde birbirine değdiğinden </a:t>
            </a:r>
            <a:r>
              <a:rPr lang="tr-TR" dirty="0" err="1" smtClean="0"/>
              <a:t>lumeni</a:t>
            </a:r>
            <a:r>
              <a:rPr lang="tr-TR" dirty="0" smtClean="0"/>
              <a:t> kapalıdır.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tr-TR" dirty="0" smtClean="0"/>
              <a:t>Duvarı 3 tabakadan oluşur.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877888"/>
            <a:ext cx="442753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7188"/>
            <a:ext cx="4114800" cy="5768975"/>
          </a:xfrm>
        </p:spPr>
        <p:txBody>
          <a:bodyPr rtlCol="0">
            <a:normAutofit fontScale="92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tr-TR" b="1" dirty="0" err="1" smtClean="0"/>
              <a:t>Tunika</a:t>
            </a:r>
            <a:r>
              <a:rPr lang="tr-TR" b="1" dirty="0" smtClean="0"/>
              <a:t> </a:t>
            </a:r>
            <a:r>
              <a:rPr lang="tr-TR" b="1" dirty="0" err="1" smtClean="0"/>
              <a:t>adventia</a:t>
            </a:r>
            <a:r>
              <a:rPr lang="tr-TR" b="1" dirty="0" smtClean="0"/>
              <a:t> (veya </a:t>
            </a:r>
            <a:r>
              <a:rPr lang="tr-TR" b="1" dirty="0" err="1" smtClean="0"/>
              <a:t>tunika</a:t>
            </a:r>
            <a:r>
              <a:rPr lang="tr-TR" b="1" dirty="0" smtClean="0"/>
              <a:t> </a:t>
            </a:r>
            <a:r>
              <a:rPr lang="tr-TR" b="1" dirty="0" err="1" smtClean="0"/>
              <a:t>fibroza</a:t>
            </a:r>
            <a:r>
              <a:rPr lang="tr-TR" b="1" dirty="0" smtClean="0"/>
              <a:t>): </a:t>
            </a: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tr-TR" dirty="0" err="1" smtClean="0"/>
              <a:t>Vaginayı</a:t>
            </a:r>
            <a:r>
              <a:rPr lang="tr-TR" dirty="0" smtClean="0"/>
              <a:t> dışındaki yapılara bağlayan elastik ipliklerden zengin ince bir bağ dokusudur. </a:t>
            </a: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tr-TR" dirty="0" err="1" smtClean="0"/>
              <a:t>Vagina</a:t>
            </a:r>
            <a:r>
              <a:rPr lang="tr-TR" dirty="0" smtClean="0"/>
              <a:t> </a:t>
            </a:r>
            <a:r>
              <a:rPr lang="tr-TR" dirty="0" err="1" smtClean="0"/>
              <a:t>elasitesinin</a:t>
            </a:r>
            <a:r>
              <a:rPr lang="tr-TR" dirty="0" smtClean="0"/>
              <a:t> fazla oluşu bu elastik ipliklere bağlıdır. </a:t>
            </a: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tr-TR" dirty="0" smtClean="0"/>
              <a:t>Ayrıca geniş </a:t>
            </a:r>
            <a:r>
              <a:rPr lang="tr-TR" dirty="0" err="1" smtClean="0"/>
              <a:t>venöz</a:t>
            </a:r>
            <a:r>
              <a:rPr lang="tr-TR" dirty="0" smtClean="0"/>
              <a:t> ağlar, sinirler ve küçük nöron toplulukları içerir.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60350"/>
            <a:ext cx="4151312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2 İçerik Yer Tutucusu"/>
          <p:cNvSpPr>
            <a:spLocks noGrp="1"/>
          </p:cNvSpPr>
          <p:nvPr>
            <p:ph idx="1"/>
          </p:nvPr>
        </p:nvSpPr>
        <p:spPr>
          <a:xfrm>
            <a:off x="457200" y="571500"/>
            <a:ext cx="4186238" cy="5554663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tr-TR" b="1" dirty="0" smtClean="0"/>
              <a:t>2. </a:t>
            </a:r>
            <a:r>
              <a:rPr lang="tr-TR" b="1" dirty="0" err="1" smtClean="0"/>
              <a:t>Tunika</a:t>
            </a:r>
            <a:r>
              <a:rPr lang="tr-TR" b="1" dirty="0" smtClean="0"/>
              <a:t> </a:t>
            </a:r>
            <a:r>
              <a:rPr lang="tr-TR" b="1" dirty="0" err="1" smtClean="0"/>
              <a:t>muskularis</a:t>
            </a:r>
            <a:r>
              <a:rPr lang="tr-TR" b="1" dirty="0" smtClean="0"/>
              <a:t>: </a:t>
            </a:r>
            <a:r>
              <a:rPr lang="tr-TR" dirty="0" smtClean="0"/>
              <a:t>İçte sirküler ve ince, dışta </a:t>
            </a:r>
            <a:r>
              <a:rPr lang="tr-TR" dirty="0" err="1" smtClean="0"/>
              <a:t>longitudinal</a:t>
            </a:r>
            <a:r>
              <a:rPr lang="tr-TR" dirty="0" smtClean="0"/>
              <a:t> ve kalın iki tabakalı düz kastır. Kaslar arasında elastik liflerden zengin bir bağ dokusu bulunur. </a:t>
            </a:r>
            <a:r>
              <a:rPr lang="tr-TR" dirty="0" err="1" smtClean="0"/>
              <a:t>Vagina</a:t>
            </a:r>
            <a:r>
              <a:rPr lang="tr-TR" dirty="0" smtClean="0"/>
              <a:t> dış deliği civarında düz kas tabakası etrafında </a:t>
            </a:r>
            <a:r>
              <a:rPr lang="tr-TR" dirty="0" err="1" smtClean="0"/>
              <a:t>sifinkter</a:t>
            </a:r>
            <a:r>
              <a:rPr lang="tr-TR" dirty="0" smtClean="0"/>
              <a:t> yapan çizgili kaslar vardır. 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tr-TR" b="1" dirty="0" smtClean="0"/>
              <a:t>3. </a:t>
            </a:r>
            <a:r>
              <a:rPr lang="tr-TR" b="1" dirty="0" err="1" smtClean="0"/>
              <a:t>Tunika</a:t>
            </a:r>
            <a:r>
              <a:rPr lang="tr-TR" b="1" dirty="0" smtClean="0"/>
              <a:t> mukoza: </a:t>
            </a:r>
            <a:r>
              <a:rPr lang="tr-TR" dirty="0" err="1" smtClean="0"/>
              <a:t>Lamina</a:t>
            </a:r>
            <a:r>
              <a:rPr lang="tr-TR" dirty="0" smtClean="0"/>
              <a:t> </a:t>
            </a:r>
            <a:r>
              <a:rPr lang="tr-TR" dirty="0" err="1" smtClean="0"/>
              <a:t>epitelialis</a:t>
            </a:r>
            <a:r>
              <a:rPr lang="tr-TR" dirty="0" smtClean="0"/>
              <a:t> ve </a:t>
            </a:r>
            <a:r>
              <a:rPr lang="tr-TR" dirty="0" err="1" smtClean="0"/>
              <a:t>lamina</a:t>
            </a:r>
            <a:r>
              <a:rPr lang="tr-TR" dirty="0" smtClean="0"/>
              <a:t> </a:t>
            </a:r>
            <a:r>
              <a:rPr lang="tr-TR" dirty="0" err="1" smtClean="0"/>
              <a:t>propria</a:t>
            </a:r>
            <a:r>
              <a:rPr lang="tr-TR" dirty="0" smtClean="0"/>
              <a:t> olmak üzere iki tabakalıdır. Mukoza </a:t>
            </a:r>
            <a:r>
              <a:rPr lang="tr-TR" dirty="0" err="1" smtClean="0"/>
              <a:t>transversal</a:t>
            </a:r>
            <a:r>
              <a:rPr lang="tr-TR" dirty="0" smtClean="0"/>
              <a:t> kıvrımlar yapmıştır. PAPİLLA!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tr-TR" dirty="0" smtClean="0"/>
              <a:t>     (</a:t>
            </a:r>
            <a:r>
              <a:rPr lang="tr-TR" dirty="0" err="1" smtClean="0"/>
              <a:t>Epitel</a:t>
            </a:r>
            <a:r>
              <a:rPr lang="tr-TR" dirty="0" smtClean="0"/>
              <a:t> ile altındaki bağ dokusunun beraberce yaptıkları karşılıklı girinti ve çıkıntılara </a:t>
            </a:r>
            <a:r>
              <a:rPr lang="tr-TR" dirty="0" err="1" smtClean="0"/>
              <a:t>Papilla</a:t>
            </a:r>
            <a:r>
              <a:rPr lang="tr-TR" dirty="0" smtClean="0"/>
              <a:t> </a:t>
            </a:r>
            <a:r>
              <a:rPr lang="tr-TR" dirty="0" err="1" smtClean="0"/>
              <a:t>diyoruz.Papilla’lar</a:t>
            </a:r>
            <a:r>
              <a:rPr lang="tr-TR" dirty="0" smtClean="0"/>
              <a:t> beslenmeyi kolaylaştırmak ve yüzeyi genişletmek amacıyla oluşmuş yapılardır). 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0263" y="765175"/>
            <a:ext cx="4503737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2 İçerik Yer Tutucusu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>
              <a:buFontTx/>
              <a:buChar char="-"/>
            </a:pPr>
            <a:r>
              <a:rPr lang="tr-TR" b="1" dirty="0" err="1" smtClean="0"/>
              <a:t>Lamina</a:t>
            </a:r>
            <a:r>
              <a:rPr lang="tr-TR" b="1" dirty="0" smtClean="0"/>
              <a:t> </a:t>
            </a:r>
            <a:r>
              <a:rPr lang="tr-TR" b="1" dirty="0" err="1" smtClean="0"/>
              <a:t>propria</a:t>
            </a:r>
            <a:r>
              <a:rPr lang="tr-TR" b="1" dirty="0" smtClean="0"/>
              <a:t> </a:t>
            </a:r>
          </a:p>
          <a:p>
            <a:pPr>
              <a:buFontTx/>
              <a:buChar char="-"/>
            </a:pPr>
            <a:r>
              <a:rPr lang="tr-TR" dirty="0" smtClean="0"/>
              <a:t>Sıkı bağ dokusudur.</a:t>
            </a:r>
          </a:p>
          <a:p>
            <a:pPr>
              <a:buFontTx/>
              <a:buChar char="-"/>
            </a:pPr>
            <a:r>
              <a:rPr lang="tr-TR" dirty="0" smtClean="0"/>
              <a:t>Bol </a:t>
            </a:r>
            <a:r>
              <a:rPr lang="tr-TR" dirty="0" err="1" smtClean="0"/>
              <a:t>kollagen</a:t>
            </a:r>
            <a:r>
              <a:rPr lang="tr-TR" dirty="0" smtClean="0"/>
              <a:t> demet ve elastik iplikler vardır. </a:t>
            </a:r>
          </a:p>
          <a:p>
            <a:pPr>
              <a:buFontTx/>
              <a:buChar char="-"/>
            </a:pPr>
            <a:r>
              <a:rPr lang="tr-TR" dirty="0" smtClean="0"/>
              <a:t>Kan damarlarından zengindir. </a:t>
            </a:r>
          </a:p>
          <a:p>
            <a:pPr>
              <a:buFontTx/>
              <a:buChar char="-"/>
            </a:pPr>
            <a:r>
              <a:rPr lang="tr-TR" dirty="0" smtClean="0"/>
              <a:t>Bir çok lenfosit ve lenf </a:t>
            </a:r>
            <a:r>
              <a:rPr lang="tr-TR" dirty="0" err="1" smtClean="0"/>
              <a:t>follikülleri</a:t>
            </a:r>
            <a:r>
              <a:rPr lang="tr-TR" dirty="0" smtClean="0"/>
              <a:t> içerir. </a:t>
            </a:r>
          </a:p>
          <a:p>
            <a:pPr>
              <a:buFontTx/>
              <a:buChar char="-"/>
            </a:pPr>
            <a:r>
              <a:rPr lang="tr-TR" dirty="0" err="1" smtClean="0"/>
              <a:t>Propriya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içine doğru birçok </a:t>
            </a:r>
            <a:r>
              <a:rPr lang="tr-TR" dirty="0" err="1" smtClean="0"/>
              <a:t>mikroskopik</a:t>
            </a:r>
            <a:r>
              <a:rPr lang="tr-TR" dirty="0" smtClean="0"/>
              <a:t> </a:t>
            </a:r>
            <a:r>
              <a:rPr lang="tr-TR" dirty="0" err="1" smtClean="0"/>
              <a:t>papilla</a:t>
            </a:r>
            <a:r>
              <a:rPr lang="tr-TR" dirty="0" smtClean="0"/>
              <a:t> yapmıştır. 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2 İçerik Yer Tutucusu"/>
          <p:cNvSpPr>
            <a:spLocks noGrp="1"/>
          </p:cNvSpPr>
          <p:nvPr>
            <p:ph idx="1"/>
          </p:nvPr>
        </p:nvSpPr>
        <p:spPr>
          <a:xfrm>
            <a:off x="250825" y="620713"/>
            <a:ext cx="4608513" cy="584041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tr-TR" b="1" dirty="0" err="1" smtClean="0"/>
              <a:t>Lamina</a:t>
            </a:r>
            <a:r>
              <a:rPr lang="tr-TR" b="1" dirty="0" smtClean="0"/>
              <a:t> </a:t>
            </a:r>
            <a:r>
              <a:rPr lang="tr-TR" b="1" dirty="0" err="1" smtClean="0"/>
              <a:t>epitelialis</a:t>
            </a:r>
            <a:endParaRPr lang="tr-TR" b="1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tr-TR" dirty="0" smtClean="0"/>
              <a:t>Çok katlı yassı </a:t>
            </a:r>
            <a:r>
              <a:rPr lang="tr-TR" dirty="0" err="1" smtClean="0"/>
              <a:t>keratinleşmemiş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tr-TR" dirty="0" smtClean="0"/>
              <a:t>Normalde çok az </a:t>
            </a:r>
            <a:r>
              <a:rPr lang="tr-TR" dirty="0" err="1" smtClean="0"/>
              <a:t>keratinizasyon</a:t>
            </a:r>
            <a:r>
              <a:rPr lang="tr-TR" dirty="0" smtClean="0"/>
              <a:t> görülür.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tr-TR" dirty="0" err="1" smtClean="0"/>
              <a:t>Östrojenik</a:t>
            </a:r>
            <a:r>
              <a:rPr lang="tr-TR" dirty="0" smtClean="0"/>
              <a:t> uyarımla </a:t>
            </a:r>
            <a:r>
              <a:rPr lang="tr-TR" dirty="0" err="1" smtClean="0"/>
              <a:t>epitelde</a:t>
            </a:r>
            <a:r>
              <a:rPr lang="tr-TR" dirty="0" smtClean="0"/>
              <a:t> bol miktarda glikojen sentezi ve depolanması görülür.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tr-TR" dirty="0" err="1" smtClean="0"/>
              <a:t>Vagina</a:t>
            </a:r>
            <a:r>
              <a:rPr lang="tr-TR" dirty="0" smtClean="0"/>
              <a:t> </a:t>
            </a:r>
            <a:r>
              <a:rPr lang="tr-TR" dirty="0" err="1" smtClean="0"/>
              <a:t>epiteli</a:t>
            </a:r>
            <a:r>
              <a:rPr lang="tr-TR" dirty="0" smtClean="0"/>
              <a:t> </a:t>
            </a:r>
            <a:r>
              <a:rPr lang="tr-TR" dirty="0" err="1" smtClean="0"/>
              <a:t>hormonal</a:t>
            </a:r>
            <a:r>
              <a:rPr lang="tr-TR" dirty="0" smtClean="0"/>
              <a:t> etki altında değişiklikler gösterir.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tr-TR" dirty="0" err="1" smtClean="0"/>
              <a:t>Vagina</a:t>
            </a:r>
            <a:r>
              <a:rPr lang="tr-TR" dirty="0" smtClean="0"/>
              <a:t> </a:t>
            </a:r>
            <a:r>
              <a:rPr lang="tr-TR" dirty="0" err="1" smtClean="0"/>
              <a:t>epitellerinin</a:t>
            </a:r>
            <a:r>
              <a:rPr lang="tr-TR" dirty="0" smtClean="0"/>
              <a:t> ve mukusun incelenmesi  kadının </a:t>
            </a:r>
            <a:r>
              <a:rPr lang="tr-TR" dirty="0" err="1" smtClean="0"/>
              <a:t>hormonal</a:t>
            </a:r>
            <a:r>
              <a:rPr lang="tr-TR" dirty="0" smtClean="0"/>
              <a:t> durumu hakkında önemli bilgiler verir.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tr-TR" dirty="0" err="1" smtClean="0"/>
              <a:t>Puberte</a:t>
            </a:r>
            <a:r>
              <a:rPr lang="tr-TR" dirty="0" smtClean="0"/>
              <a:t> öncesi </a:t>
            </a:r>
            <a:r>
              <a:rPr lang="tr-TR" dirty="0" err="1" smtClean="0"/>
              <a:t>vagina</a:t>
            </a:r>
            <a:r>
              <a:rPr lang="tr-TR" dirty="0" smtClean="0"/>
              <a:t> </a:t>
            </a:r>
            <a:r>
              <a:rPr lang="tr-TR" dirty="0" err="1" smtClean="0"/>
              <a:t>epiteli</a:t>
            </a:r>
            <a:r>
              <a:rPr lang="tr-TR" dirty="0" smtClean="0"/>
              <a:t> ince ve glikojence fakirdir.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 smtClean="0"/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4113" y="836613"/>
            <a:ext cx="4179887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2 İçerik Yer Tutucusu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tr-TR" b="1" dirty="0" smtClean="0"/>
              <a:t>HYMEN-</a:t>
            </a:r>
            <a:r>
              <a:rPr lang="tr-TR" b="1" dirty="0"/>
              <a:t>K</a:t>
            </a:r>
            <a:r>
              <a:rPr lang="tr-TR" b="1" dirty="0" smtClean="0"/>
              <a:t>ızlık Zarı:</a:t>
            </a:r>
          </a:p>
          <a:p>
            <a:pPr>
              <a:buFontTx/>
              <a:buChar char="-"/>
            </a:pPr>
            <a:r>
              <a:rPr lang="tr-TR" dirty="0" err="1" smtClean="0"/>
              <a:t>Bakire’lerde</a:t>
            </a:r>
            <a:r>
              <a:rPr lang="tr-TR" dirty="0" smtClean="0"/>
              <a:t> </a:t>
            </a:r>
            <a:r>
              <a:rPr lang="tr-TR" dirty="0" err="1" smtClean="0"/>
              <a:t>vaginanın</a:t>
            </a:r>
            <a:r>
              <a:rPr lang="tr-TR" dirty="0" smtClean="0"/>
              <a:t> </a:t>
            </a:r>
            <a:r>
              <a:rPr lang="tr-TR" dirty="0" err="1" smtClean="0"/>
              <a:t>vestibuluma</a:t>
            </a:r>
            <a:r>
              <a:rPr lang="tr-TR" dirty="0" smtClean="0"/>
              <a:t> açıldığı yerde bulunan ince bir mukoza kıvrımıdır. </a:t>
            </a:r>
          </a:p>
          <a:p>
            <a:pPr>
              <a:buFontTx/>
              <a:buChar char="-"/>
            </a:pPr>
            <a:r>
              <a:rPr lang="tr-TR" dirty="0" smtClean="0"/>
              <a:t>Her iki yüzünde çok katlı yassı </a:t>
            </a:r>
            <a:r>
              <a:rPr lang="tr-TR" dirty="0" err="1" smtClean="0"/>
              <a:t>epitel</a:t>
            </a:r>
            <a:r>
              <a:rPr lang="tr-TR" dirty="0" smtClean="0"/>
              <a:t> ortada ince bir bağ dokusu vardır. </a:t>
            </a:r>
          </a:p>
          <a:p>
            <a:pPr>
              <a:buFontTx/>
              <a:buChar char="-"/>
            </a:pPr>
            <a:r>
              <a:rPr lang="tr-TR" dirty="0" err="1" smtClean="0"/>
              <a:t>Hymen</a:t>
            </a:r>
            <a:r>
              <a:rPr lang="tr-TR" dirty="0" smtClean="0"/>
              <a:t> </a:t>
            </a:r>
            <a:r>
              <a:rPr lang="tr-TR" b="1" dirty="0" smtClean="0"/>
              <a:t>delikli</a:t>
            </a:r>
            <a:r>
              <a:rPr lang="tr-TR" dirty="0" smtClean="0"/>
              <a:t> veya </a:t>
            </a:r>
            <a:r>
              <a:rPr lang="tr-TR" b="1" dirty="0" smtClean="0"/>
              <a:t>yarımay biçimli </a:t>
            </a:r>
            <a:r>
              <a:rPr lang="tr-TR" dirty="0" smtClean="0"/>
              <a:t>çeşitli şekillerde olabilir.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903</Words>
  <Application>Microsoft Office PowerPoint</Application>
  <PresentationFormat>Ekran Gösterisi (4:3)</PresentationFormat>
  <Paragraphs>94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PowerPoint Sunusu</vt:lpstr>
      <vt:lpstr>Sevgili Tıp Öğrencilerim,Vajina ve Meme dersime Hoşgeldiniz! Kendi hazırladığım 3 dildeki (Türkçe,Almanca,İngilizce) özel internet sitem:(www.drsenolerturkoglu.com).</vt:lpstr>
      <vt:lpstr>VAJİNA VE MEME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Meme bezi</vt:lpstr>
      <vt:lpstr>Meme bezi yapısı</vt:lpstr>
      <vt:lpstr>Dinlenme fazında</vt:lpstr>
      <vt:lpstr>Gebelikte</vt:lpstr>
      <vt:lpstr>Laktasyonda emzirme</vt:lpstr>
      <vt:lpstr>SÜT İÇERİĞİ</vt:lpstr>
      <vt:lpstr>Klinik</vt:lpstr>
      <vt:lpstr>Fibroadenom</vt:lpstr>
      <vt:lpstr>Meme kanseri</vt:lpstr>
      <vt:lpstr>Meme kanseri tedavisi</vt:lpstr>
      <vt:lpstr>Kaynaklar</vt:lpstr>
      <vt:lpstr>PROF.DR.A.ŞENOL ERTÜRKOĞLU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asus-pc</dc:creator>
  <cp:lastModifiedBy>dr.şenol</cp:lastModifiedBy>
  <cp:revision>13</cp:revision>
  <dcterms:created xsi:type="dcterms:W3CDTF">2014-04-10T11:28:09Z</dcterms:created>
  <dcterms:modified xsi:type="dcterms:W3CDTF">2014-09-09T08:54:34Z</dcterms:modified>
</cp:coreProperties>
</file>