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81" r:id="rId2"/>
    <p:sldId id="428" r:id="rId3"/>
    <p:sldId id="429" r:id="rId4"/>
    <p:sldId id="430" r:id="rId5"/>
    <p:sldId id="431" r:id="rId6"/>
    <p:sldId id="432" r:id="rId7"/>
    <p:sldId id="433" r:id="rId8"/>
    <p:sldId id="434" r:id="rId9"/>
    <p:sldId id="328" r:id="rId10"/>
    <p:sldId id="256" r:id="rId11"/>
    <p:sldId id="257" r:id="rId12"/>
    <p:sldId id="270" r:id="rId13"/>
    <p:sldId id="274" r:id="rId14"/>
    <p:sldId id="435" r:id="rId15"/>
    <p:sldId id="436" r:id="rId16"/>
    <p:sldId id="437" r:id="rId17"/>
    <p:sldId id="283" r:id="rId18"/>
    <p:sldId id="285" r:id="rId19"/>
    <p:sldId id="438" r:id="rId20"/>
    <p:sldId id="286" r:id="rId21"/>
    <p:sldId id="288" r:id="rId22"/>
    <p:sldId id="289" r:id="rId23"/>
    <p:sldId id="330" r:id="rId24"/>
    <p:sldId id="284" r:id="rId25"/>
    <p:sldId id="329" r:id="rId26"/>
    <p:sldId id="290" r:id="rId27"/>
    <p:sldId id="331" r:id="rId28"/>
    <p:sldId id="332" r:id="rId29"/>
    <p:sldId id="333" r:id="rId30"/>
    <p:sldId id="334" r:id="rId31"/>
    <p:sldId id="337" r:id="rId32"/>
    <p:sldId id="335" r:id="rId33"/>
    <p:sldId id="336" r:id="rId34"/>
    <p:sldId id="338" r:id="rId35"/>
    <p:sldId id="291" r:id="rId36"/>
    <p:sldId id="292" r:id="rId37"/>
    <p:sldId id="339" r:id="rId38"/>
    <p:sldId id="293" r:id="rId39"/>
    <p:sldId id="296" r:id="rId40"/>
    <p:sldId id="295" r:id="rId41"/>
    <p:sldId id="298" r:id="rId42"/>
    <p:sldId id="299" r:id="rId43"/>
    <p:sldId id="300" r:id="rId44"/>
    <p:sldId id="303" r:id="rId45"/>
    <p:sldId id="304" r:id="rId46"/>
    <p:sldId id="305" r:id="rId47"/>
    <p:sldId id="309" r:id="rId48"/>
    <p:sldId id="310" r:id="rId49"/>
    <p:sldId id="311" r:id="rId50"/>
    <p:sldId id="313" r:id="rId51"/>
    <p:sldId id="315" r:id="rId52"/>
    <p:sldId id="316" r:id="rId53"/>
    <p:sldId id="317" r:id="rId54"/>
    <p:sldId id="319" r:id="rId55"/>
    <p:sldId id="322" r:id="rId56"/>
    <p:sldId id="327" r:id="rId57"/>
    <p:sldId id="340" r:id="rId58"/>
    <p:sldId id="341" r:id="rId59"/>
    <p:sldId id="342" r:id="rId60"/>
    <p:sldId id="343" r:id="rId61"/>
    <p:sldId id="344" r:id="rId62"/>
    <p:sldId id="345" r:id="rId63"/>
    <p:sldId id="347" r:id="rId64"/>
    <p:sldId id="348" r:id="rId65"/>
    <p:sldId id="349"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5" r:id="rId89"/>
    <p:sldId id="372" r:id="rId90"/>
    <p:sldId id="373" r:id="rId91"/>
    <p:sldId id="374" r:id="rId92"/>
    <p:sldId id="376" r:id="rId93"/>
    <p:sldId id="377" r:id="rId94"/>
    <p:sldId id="378" r:id="rId95"/>
    <p:sldId id="379" r:id="rId96"/>
    <p:sldId id="380" r:id="rId97"/>
    <p:sldId id="381" r:id="rId98"/>
    <p:sldId id="382" r:id="rId99"/>
    <p:sldId id="383" r:id="rId100"/>
    <p:sldId id="384" r:id="rId101"/>
    <p:sldId id="385" r:id="rId102"/>
    <p:sldId id="386"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402" r:id="rId119"/>
    <p:sldId id="426" r:id="rId120"/>
    <p:sldId id="403" r:id="rId121"/>
    <p:sldId id="404" r:id="rId122"/>
    <p:sldId id="427" r:id="rId123"/>
    <p:sldId id="405" r:id="rId124"/>
    <p:sldId id="407" r:id="rId125"/>
    <p:sldId id="408" r:id="rId126"/>
    <p:sldId id="409" r:id="rId127"/>
    <p:sldId id="410" r:id="rId128"/>
    <p:sldId id="411" r:id="rId129"/>
    <p:sldId id="412" r:id="rId130"/>
    <p:sldId id="413" r:id="rId131"/>
    <p:sldId id="414" r:id="rId132"/>
    <p:sldId id="415" r:id="rId133"/>
    <p:sldId id="416" r:id="rId134"/>
    <p:sldId id="417" r:id="rId135"/>
    <p:sldId id="418" r:id="rId136"/>
    <p:sldId id="419" r:id="rId137"/>
    <p:sldId id="420" r:id="rId138"/>
    <p:sldId id="421" r:id="rId139"/>
    <p:sldId id="422" r:id="rId140"/>
    <p:sldId id="423" r:id="rId141"/>
    <p:sldId id="424" r:id="rId142"/>
    <p:sldId id="425" r:id="rId1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3" autoAdjust="0"/>
    <p:restoredTop sz="94660"/>
  </p:normalViewPr>
  <p:slideViewPr>
    <p:cSldViewPr>
      <p:cViewPr>
        <p:scale>
          <a:sx n="90" d="100"/>
          <a:sy n="90" d="100"/>
        </p:scale>
        <p:origin x="-9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tr-T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tr-TR" sz="2400"/>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tr-T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tr-T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tr-T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tr-T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tr-T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tr-TR"/>
            </a:p>
          </p:txBody>
        </p:sp>
      </p:grpSp>
      <p:sp>
        <p:nvSpPr>
          <p:cNvPr id="81922"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tr-TR" smtClean="0"/>
              <a:t>Asıl başlık stili için tıklatın</a:t>
            </a:r>
            <a:endParaRPr lang="tr-TR"/>
          </a:p>
        </p:txBody>
      </p:sp>
      <p:sp>
        <p:nvSpPr>
          <p:cNvPr id="81923"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tr-TR" smtClean="0"/>
              <a:t>Asıl alt başlık stilini düzenlemek için tıklatın</a:t>
            </a:r>
            <a:endParaRPr lang="tr-TR"/>
          </a:p>
        </p:txBody>
      </p:sp>
      <p:sp>
        <p:nvSpPr>
          <p:cNvPr id="16" name="Rectangle 16"/>
          <p:cNvSpPr>
            <a:spLocks noGrp="1" noChangeArrowheads="1"/>
          </p:cNvSpPr>
          <p:nvPr>
            <p:ph type="dt" sz="half" idx="10"/>
          </p:nvPr>
        </p:nvSpPr>
        <p:spPr/>
        <p:txBody>
          <a:bodyPr/>
          <a:lstStyle>
            <a:lvl1pPr>
              <a:defRPr/>
            </a:lvl1pPr>
          </a:lstStyle>
          <a:p>
            <a:fld id="{E2F115C1-2886-4A72-B839-2C0C1C084274}" type="datetimeFigureOut">
              <a:rPr lang="tr-TR" smtClean="0"/>
              <a:t>18.12.2015</a:t>
            </a:fld>
            <a:endParaRPr lang="tr-TR"/>
          </a:p>
        </p:txBody>
      </p:sp>
      <p:sp>
        <p:nvSpPr>
          <p:cNvPr id="17" name="Rectangle 17"/>
          <p:cNvSpPr>
            <a:spLocks noGrp="1" noChangeArrowheads="1"/>
          </p:cNvSpPr>
          <p:nvPr>
            <p:ph type="ftr" sz="quarter" idx="11"/>
          </p:nvPr>
        </p:nvSpPr>
        <p:spPr/>
        <p:txBody>
          <a:bodyPr/>
          <a:lstStyle>
            <a:lvl1pPr>
              <a:defRPr/>
            </a:lvl1pPr>
          </a:lstStyle>
          <a:p>
            <a:endParaRPr lang="tr-TR"/>
          </a:p>
        </p:txBody>
      </p:sp>
      <p:sp>
        <p:nvSpPr>
          <p:cNvPr id="18" name="Rectangle 18"/>
          <p:cNvSpPr>
            <a:spLocks noGrp="1" noChangeArrowheads="1"/>
          </p:cNvSpPr>
          <p:nvPr>
            <p:ph type="sldNum" sz="quarter" idx="12"/>
          </p:nvPr>
        </p:nvSpPr>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742898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7568815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38900" y="381000"/>
            <a:ext cx="2019300" cy="55626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81000" y="381000"/>
            <a:ext cx="5905500" cy="55626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23706747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81000" y="381000"/>
            <a:ext cx="8001000" cy="838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295400"/>
            <a:ext cx="3810000" cy="464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295400"/>
            <a:ext cx="3810000" cy="2247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695700"/>
            <a:ext cx="3810000" cy="2247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7" name="Rectangle 5"/>
          <p:cNvSpPr>
            <a:spLocks noGrp="1" noChangeArrowheads="1"/>
          </p:cNvSpPr>
          <p:nvPr>
            <p:ph type="ftr" sz="quarter" idx="11"/>
          </p:nvPr>
        </p:nvSpPr>
        <p:spPr>
          <a:ln/>
        </p:spPr>
        <p:txBody>
          <a:bodyPr/>
          <a:lstStyle>
            <a:lvl1pPr>
              <a:defRPr/>
            </a:lvl1pPr>
          </a:lstStyle>
          <a:p>
            <a:endParaRPr lang="tr-TR"/>
          </a:p>
        </p:txBody>
      </p:sp>
      <p:sp>
        <p:nvSpPr>
          <p:cNvPr id="8"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21904803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38132360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3339246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18981077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8" name="Rectangle 5"/>
          <p:cNvSpPr>
            <a:spLocks noGrp="1" noChangeArrowheads="1"/>
          </p:cNvSpPr>
          <p:nvPr>
            <p:ph type="ftr" sz="quarter" idx="11"/>
          </p:nvPr>
        </p:nvSpPr>
        <p:spPr>
          <a:ln/>
        </p:spPr>
        <p:txBody>
          <a:bodyPr/>
          <a:lstStyle>
            <a:lvl1pPr>
              <a:defRPr/>
            </a:lvl1pPr>
          </a:lstStyle>
          <a:p>
            <a:endParaRPr lang="tr-TR"/>
          </a:p>
        </p:txBody>
      </p:sp>
      <p:sp>
        <p:nvSpPr>
          <p:cNvPr id="9"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14698625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11099240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3" name="Rectangle 5"/>
          <p:cNvSpPr>
            <a:spLocks noGrp="1" noChangeArrowheads="1"/>
          </p:cNvSpPr>
          <p:nvPr>
            <p:ph type="ftr" sz="quarter" idx="11"/>
          </p:nvPr>
        </p:nvSpPr>
        <p:spPr>
          <a:ln/>
        </p:spPr>
        <p:txBody>
          <a:bodyPr/>
          <a:lstStyle>
            <a:lvl1pPr>
              <a:defRPr/>
            </a:lvl1pPr>
          </a:lstStyle>
          <a:p>
            <a:endParaRPr lang="tr-TR"/>
          </a:p>
        </p:txBody>
      </p:sp>
      <p:sp>
        <p:nvSpPr>
          <p:cNvPr id="4"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38665999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36099608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E2F115C1-2886-4A72-B839-2C0C1C084274}" type="datetimeFigureOut">
              <a:rPr lang="tr-TR" smtClean="0"/>
              <a:t>18.12.2015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465DBE6E-CF36-4EF2-8E47-C27CC46A9636}" type="slidenum">
              <a:rPr lang="tr-TR" smtClean="0"/>
              <a:t>‹#›</a:t>
            </a:fld>
            <a:endParaRPr lang="tr-TR"/>
          </a:p>
        </p:txBody>
      </p:sp>
    </p:spTree>
    <p:extLst>
      <p:ext uri="{BB962C8B-B14F-4D97-AF65-F5344CB8AC3E}">
        <p14:creationId xmlns:p14="http://schemas.microsoft.com/office/powerpoint/2010/main" val="19765760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Asılın başlık stili için tıklatın</a:t>
            </a:r>
          </a:p>
        </p:txBody>
      </p:sp>
      <p:sp>
        <p:nvSpPr>
          <p:cNvPr id="1027"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Asılın metin stilleri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0900"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bg2"/>
                </a:solidFill>
                <a:latin typeface="+mn-lt"/>
              </a:defRPr>
            </a:lvl1pPr>
          </a:lstStyle>
          <a:p>
            <a:fld id="{E2F115C1-2886-4A72-B839-2C0C1C084274}" type="datetimeFigureOut">
              <a:rPr lang="tr-TR" smtClean="0"/>
              <a:t>18.12.2015</a:t>
            </a:fld>
            <a:endParaRPr lang="tr-TR"/>
          </a:p>
        </p:txBody>
      </p:sp>
      <p:sp>
        <p:nvSpPr>
          <p:cNvPr id="80901"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bg2"/>
                </a:solidFill>
                <a:latin typeface="+mn-lt"/>
              </a:defRPr>
            </a:lvl1pPr>
          </a:lstStyle>
          <a:p>
            <a:endParaRPr lang="tr-TR"/>
          </a:p>
        </p:txBody>
      </p:sp>
      <p:sp>
        <p:nvSpPr>
          <p:cNvPr id="80902"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bg2"/>
                </a:solidFill>
                <a:latin typeface="+mn-lt"/>
              </a:defRPr>
            </a:lvl1pPr>
          </a:lstStyle>
          <a:p>
            <a:fld id="{465DBE6E-CF36-4EF2-8E47-C27CC46A9636}" type="slidenum">
              <a:rPr lang="tr-TR" smtClean="0"/>
              <a:t>‹#›</a:t>
            </a:fld>
            <a:endParaRPr lang="tr-TR"/>
          </a:p>
        </p:txBody>
      </p:sp>
      <p:grpSp>
        <p:nvGrpSpPr>
          <p:cNvPr id="1031" name="Group 7"/>
          <p:cNvGrpSpPr>
            <a:grpSpLocks/>
          </p:cNvGrpSpPr>
          <p:nvPr/>
        </p:nvGrpSpPr>
        <p:grpSpPr bwMode="auto">
          <a:xfrm>
            <a:off x="177800" y="230188"/>
            <a:ext cx="203200" cy="6503987"/>
            <a:chOff x="112" y="145"/>
            <a:chExt cx="128" cy="4097"/>
          </a:xfrm>
        </p:grpSpPr>
        <p:sp>
          <p:nvSpPr>
            <p:cNvPr id="8090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tr-TR"/>
            </a:p>
          </p:txBody>
        </p:sp>
        <p:sp>
          <p:nvSpPr>
            <p:cNvPr id="8090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tr-TR" sz="2400"/>
            </a:p>
          </p:txBody>
        </p:sp>
      </p:grpSp>
      <p:grpSp>
        <p:nvGrpSpPr>
          <p:cNvPr id="1032" name="Group 10"/>
          <p:cNvGrpSpPr>
            <a:grpSpLocks/>
          </p:cNvGrpSpPr>
          <p:nvPr/>
        </p:nvGrpSpPr>
        <p:grpSpPr bwMode="auto">
          <a:xfrm>
            <a:off x="8793163" y="220663"/>
            <a:ext cx="198437" cy="6408737"/>
            <a:chOff x="5539" y="139"/>
            <a:chExt cx="125" cy="4037"/>
          </a:xfrm>
        </p:grpSpPr>
        <p:sp>
          <p:nvSpPr>
            <p:cNvPr id="80907"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tr-TR"/>
            </a:p>
          </p:txBody>
        </p:sp>
        <p:sp>
          <p:nvSpPr>
            <p:cNvPr id="80908"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tr-TR"/>
            </a:p>
          </p:txBody>
        </p:sp>
      </p:grpSp>
      <p:grpSp>
        <p:nvGrpSpPr>
          <p:cNvPr id="1033" name="Group 13"/>
          <p:cNvGrpSpPr>
            <a:grpSpLocks/>
          </p:cNvGrpSpPr>
          <p:nvPr/>
        </p:nvGrpSpPr>
        <p:grpSpPr bwMode="auto">
          <a:xfrm>
            <a:off x="412750" y="6477000"/>
            <a:ext cx="8686800" cy="228600"/>
            <a:chOff x="260" y="4080"/>
            <a:chExt cx="5472" cy="144"/>
          </a:xfrm>
        </p:grpSpPr>
        <p:sp>
          <p:nvSpPr>
            <p:cNvPr id="8091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tr-TR"/>
            </a:p>
          </p:txBody>
        </p:sp>
        <p:sp>
          <p:nvSpPr>
            <p:cNvPr id="8091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tr-TR"/>
            </a:p>
          </p:txBody>
        </p:sp>
      </p:grpSp>
      <p:grpSp>
        <p:nvGrpSpPr>
          <p:cNvPr id="1034" name="Group 16"/>
          <p:cNvGrpSpPr>
            <a:grpSpLocks/>
          </p:cNvGrpSpPr>
          <p:nvPr/>
        </p:nvGrpSpPr>
        <p:grpSpPr bwMode="auto">
          <a:xfrm>
            <a:off x="76200" y="176213"/>
            <a:ext cx="8745538" cy="161925"/>
            <a:chOff x="48" y="111"/>
            <a:chExt cx="5509" cy="102"/>
          </a:xfrm>
        </p:grpSpPr>
        <p:sp>
          <p:nvSpPr>
            <p:cNvPr id="80913"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tr-TR"/>
            </a:p>
          </p:txBody>
        </p:sp>
        <p:sp>
          <p:nvSpPr>
            <p:cNvPr id="80914"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tr-TR"/>
            </a:p>
          </p:txBody>
        </p:sp>
      </p:grpSp>
      <p:grpSp>
        <p:nvGrpSpPr>
          <p:cNvPr id="6" name="Group 19"/>
          <p:cNvGrpSpPr>
            <a:grpSpLocks/>
          </p:cNvGrpSpPr>
          <p:nvPr/>
        </p:nvGrpSpPr>
        <p:grpSpPr bwMode="auto">
          <a:xfrm>
            <a:off x="71438" y="176213"/>
            <a:ext cx="8745537" cy="161925"/>
            <a:chOff x="48" y="111"/>
            <a:chExt cx="5509" cy="102"/>
          </a:xfrm>
        </p:grpSpPr>
        <p:sp>
          <p:nvSpPr>
            <p:cNvPr id="8091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tr-TR"/>
            </a:p>
          </p:txBody>
        </p:sp>
        <p:sp>
          <p:nvSpPr>
            <p:cNvPr id="8091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tr-TR"/>
            </a:p>
          </p:txBody>
        </p:sp>
      </p:gr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itchFamily="18" charset="0"/>
        </a:defRPr>
      </a:lvl2pPr>
      <a:lvl3pPr algn="l" rtl="0" eaLnBrk="1" fontAlgn="base" hangingPunct="1">
        <a:spcBef>
          <a:spcPct val="0"/>
        </a:spcBef>
        <a:spcAft>
          <a:spcPct val="0"/>
        </a:spcAft>
        <a:defRPr sz="3600">
          <a:solidFill>
            <a:schemeClr val="tx2"/>
          </a:solidFill>
          <a:latin typeface="Times New Roman" pitchFamily="18" charset="0"/>
        </a:defRPr>
      </a:lvl3pPr>
      <a:lvl4pPr algn="l" rtl="0" eaLnBrk="1" fontAlgn="base" hangingPunct="1">
        <a:spcBef>
          <a:spcPct val="0"/>
        </a:spcBef>
        <a:spcAft>
          <a:spcPct val="0"/>
        </a:spcAft>
        <a:defRPr sz="3600">
          <a:solidFill>
            <a:schemeClr val="tx2"/>
          </a:solidFill>
          <a:latin typeface="Times New Roman" pitchFamily="18" charset="0"/>
        </a:defRPr>
      </a:lvl4pPr>
      <a:lvl5pPr algn="l" rtl="0" eaLnBrk="1" fontAlgn="base" hangingPunct="1">
        <a:spcBef>
          <a:spcPct val="0"/>
        </a:spcBef>
        <a:spcAft>
          <a:spcPct val="0"/>
        </a:spcAft>
        <a:defRPr sz="3600">
          <a:solidFill>
            <a:schemeClr val="tx2"/>
          </a:solidFill>
          <a:latin typeface="Times New Roman" pitchFamily="18"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jpeg"/><Relationship Id="rId5" Type="http://schemas.microsoft.com/office/2007/relationships/hdphoto" Target="../media/hdphoto3.wdp"/><Relationship Id="rId4" Type="http://schemas.openxmlformats.org/officeDocument/2006/relationships/image" Target="../media/image30.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tr.wikipedia.org/wiki/Hami-Sami_dilleri"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nka\Desktop\Langueng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64096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1597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476672"/>
            <a:ext cx="8424936" cy="6192688"/>
          </a:xfrm>
        </p:spPr>
        <p:txBody>
          <a:bodyPr/>
          <a:lstStyle/>
          <a:p>
            <a:pPr algn="l"/>
            <a:r>
              <a:rPr lang="tr-TR" sz="1700" b="1" dirty="0" smtClean="0"/>
              <a:t>                      TÜRK </a:t>
            </a:r>
            <a:r>
              <a:rPr lang="tr-TR" sz="1700" b="1" dirty="0"/>
              <a:t>DİLİNİN DÜNYA DİLLERİ ARASINDAKİ YERİ</a:t>
            </a:r>
          </a:p>
          <a:p>
            <a:pPr algn="l"/>
            <a:r>
              <a:rPr lang="tr-TR" sz="1700" b="1" dirty="0"/>
              <a:t>1. ALTAY DİLLERİ TEORİSİ</a:t>
            </a:r>
          </a:p>
          <a:p>
            <a:pPr algn="l"/>
            <a:r>
              <a:rPr lang="tr-TR" sz="1700" dirty="0">
                <a:solidFill>
                  <a:srgbClr val="FFFF00"/>
                </a:solidFill>
              </a:rPr>
              <a:t>Altay dilleri teorisi; </a:t>
            </a:r>
            <a:r>
              <a:rPr lang="tr-TR" sz="1700" dirty="0"/>
              <a:t>Türk, Moğol, Tunguz, Kore ve Japon </a:t>
            </a:r>
            <a:r>
              <a:rPr lang="tr-TR" sz="1700" dirty="0">
                <a:solidFill>
                  <a:srgbClr val="FFFF00"/>
                </a:solidFill>
              </a:rPr>
              <a:t>dillerinin </a:t>
            </a:r>
            <a:r>
              <a:rPr lang="tr-TR" sz="1700" dirty="0" smtClean="0">
                <a:solidFill>
                  <a:srgbClr val="FFFF00"/>
                </a:solidFill>
              </a:rPr>
              <a:t>ortak bir </a:t>
            </a:r>
            <a:r>
              <a:rPr lang="tr-TR" sz="1700" dirty="0">
                <a:solidFill>
                  <a:srgbClr val="FFFF00"/>
                </a:solidFill>
              </a:rPr>
              <a:t>kökten çıktığını ve bunların akraba olduğunu kabul eden teorinin </a:t>
            </a:r>
            <a:r>
              <a:rPr lang="tr-TR" sz="1700" dirty="0" smtClean="0">
                <a:solidFill>
                  <a:srgbClr val="FFFF00"/>
                </a:solidFill>
              </a:rPr>
              <a:t>adıdır. Başlangıçta </a:t>
            </a:r>
            <a:r>
              <a:rPr lang="tr-TR" sz="1700" dirty="0">
                <a:solidFill>
                  <a:srgbClr val="FFFF00"/>
                </a:solidFill>
              </a:rPr>
              <a:t>sadece </a:t>
            </a:r>
            <a:r>
              <a:rPr lang="tr-TR" sz="1700" b="1" dirty="0"/>
              <a:t>Türk, Moğol, Tunguz </a:t>
            </a:r>
            <a:r>
              <a:rPr lang="tr-TR" sz="1700" dirty="0">
                <a:solidFill>
                  <a:srgbClr val="FFFF00"/>
                </a:solidFill>
              </a:rPr>
              <a:t>dillerinin akrabalığı üzerinde </a:t>
            </a:r>
            <a:r>
              <a:rPr lang="tr-TR" sz="1700" dirty="0" smtClean="0">
                <a:solidFill>
                  <a:srgbClr val="FFFF00"/>
                </a:solidFill>
              </a:rPr>
              <a:t>durulurken 20</a:t>
            </a:r>
            <a:r>
              <a:rPr lang="tr-TR" sz="1700" dirty="0">
                <a:solidFill>
                  <a:srgbClr val="FFFF00"/>
                </a:solidFill>
              </a:rPr>
              <a:t>. yüzyılın ortalarında ve ikinci yarısında </a:t>
            </a:r>
            <a:r>
              <a:rPr lang="tr-TR" sz="1700" b="1" dirty="0"/>
              <a:t>Korece ve Japonca </a:t>
            </a:r>
            <a:r>
              <a:rPr lang="tr-TR" sz="1700" dirty="0">
                <a:solidFill>
                  <a:srgbClr val="FFFF00"/>
                </a:solidFill>
              </a:rPr>
              <a:t>da </a:t>
            </a:r>
            <a:r>
              <a:rPr lang="tr-TR" sz="1700" dirty="0" smtClean="0">
                <a:solidFill>
                  <a:srgbClr val="FFFF00"/>
                </a:solidFill>
              </a:rPr>
              <a:t>bunlara katılmıştır</a:t>
            </a:r>
            <a:r>
              <a:rPr lang="tr-TR" sz="1700" dirty="0">
                <a:solidFill>
                  <a:srgbClr val="FFFF00"/>
                </a:solidFill>
              </a:rPr>
              <a:t>. Teoriye göre bu diller ortak bir ata dilden iniyordu. Ortak ata dil, </a:t>
            </a:r>
            <a:r>
              <a:rPr lang="tr-TR" sz="1700" dirty="0" smtClean="0">
                <a:solidFill>
                  <a:srgbClr val="FFFF00"/>
                </a:solidFill>
              </a:rPr>
              <a:t>farazî(</a:t>
            </a:r>
            <a:r>
              <a:rPr lang="tr-TR" sz="1700" dirty="0" smtClean="0"/>
              <a:t>kuramsal</a:t>
            </a:r>
            <a:r>
              <a:rPr lang="tr-TR" sz="1700" dirty="0" smtClean="0">
                <a:solidFill>
                  <a:srgbClr val="FFFF00"/>
                </a:solidFill>
              </a:rPr>
              <a:t>) bir </a:t>
            </a:r>
            <a:r>
              <a:rPr lang="tr-TR" sz="1700" dirty="0">
                <a:solidFill>
                  <a:srgbClr val="FFFF00"/>
                </a:solidFill>
              </a:rPr>
              <a:t>dildi ve tabiatıyla bir adı yoktu. Akrabalık teorisine inananlar </a:t>
            </a:r>
            <a:r>
              <a:rPr lang="tr-TR" sz="1700" dirty="0" smtClean="0">
                <a:solidFill>
                  <a:srgbClr val="FFFF00"/>
                </a:solidFill>
              </a:rPr>
              <a:t>bu </a:t>
            </a:r>
            <a:r>
              <a:rPr lang="tr-TR" sz="1700" dirty="0" smtClean="0"/>
              <a:t>kuramsal</a:t>
            </a:r>
            <a:r>
              <a:rPr lang="tr-TR" sz="1700" dirty="0" smtClean="0">
                <a:solidFill>
                  <a:srgbClr val="FFFF00"/>
                </a:solidFill>
              </a:rPr>
              <a:t> dile </a:t>
            </a:r>
            <a:r>
              <a:rPr lang="tr-TR" sz="1700" b="1" dirty="0" smtClean="0"/>
              <a:t>Altay </a:t>
            </a:r>
            <a:r>
              <a:rPr lang="tr-TR" sz="1700" b="1" dirty="0"/>
              <a:t>dili (</a:t>
            </a:r>
            <a:r>
              <a:rPr lang="tr-TR" sz="1700" b="1" dirty="0" err="1"/>
              <a:t>Altayca</a:t>
            </a:r>
            <a:r>
              <a:rPr lang="tr-TR" sz="1700" b="1" dirty="0"/>
              <a:t>) </a:t>
            </a:r>
            <a:r>
              <a:rPr lang="tr-TR" sz="1700" dirty="0">
                <a:solidFill>
                  <a:srgbClr val="FFFF00"/>
                </a:solidFill>
              </a:rPr>
              <a:t>adını verdiler. </a:t>
            </a:r>
            <a:r>
              <a:rPr lang="tr-TR" sz="1700" dirty="0" smtClean="0">
                <a:solidFill>
                  <a:srgbClr val="FFFF00"/>
                </a:solidFill>
              </a:rPr>
              <a:t>Altay dilinden </a:t>
            </a:r>
            <a:r>
              <a:rPr lang="tr-TR" sz="1700" dirty="0">
                <a:solidFill>
                  <a:srgbClr val="FFFF00"/>
                </a:solidFill>
              </a:rPr>
              <a:t>zaman içinde ayrılarak </a:t>
            </a:r>
            <a:r>
              <a:rPr lang="tr-TR" sz="1700" dirty="0" smtClean="0">
                <a:solidFill>
                  <a:srgbClr val="FFFF00"/>
                </a:solidFill>
              </a:rPr>
              <a:t>bağımsız diller </a:t>
            </a:r>
            <a:r>
              <a:rPr lang="tr-TR" sz="1700" dirty="0">
                <a:solidFill>
                  <a:srgbClr val="FFFF00"/>
                </a:solidFill>
              </a:rPr>
              <a:t>hâline gelen akraba diller topluluğuna da </a:t>
            </a:r>
            <a:r>
              <a:rPr lang="tr-TR" sz="1700" dirty="0"/>
              <a:t>"</a:t>
            </a:r>
            <a:r>
              <a:rPr lang="tr-TR" sz="1700" b="1" dirty="0"/>
              <a:t>Altay dilleri ailesi</a:t>
            </a:r>
            <a:r>
              <a:rPr lang="tr-TR" sz="1700" dirty="0">
                <a:solidFill>
                  <a:srgbClr val="FFFF00"/>
                </a:solidFill>
              </a:rPr>
              <a:t>" adı verildi.</a:t>
            </a:r>
          </a:p>
          <a:p>
            <a:pPr algn="l"/>
            <a:r>
              <a:rPr lang="tr-TR" sz="1700" dirty="0">
                <a:solidFill>
                  <a:srgbClr val="FFFF00"/>
                </a:solidFill>
              </a:rPr>
              <a:t>Karşılaştırmalı Altay dilleri bilim alanına </a:t>
            </a:r>
            <a:r>
              <a:rPr lang="tr-TR" sz="1700" b="1" dirty="0" err="1"/>
              <a:t>Altayistik</a:t>
            </a:r>
            <a:r>
              <a:rPr lang="tr-TR" sz="1700" dirty="0">
                <a:solidFill>
                  <a:srgbClr val="FFFF00"/>
                </a:solidFill>
              </a:rPr>
              <a:t>, bu bilim alanıyla </a:t>
            </a:r>
            <a:r>
              <a:rPr lang="tr-TR" sz="1700" dirty="0" smtClean="0">
                <a:solidFill>
                  <a:srgbClr val="FFFF00"/>
                </a:solidFill>
              </a:rPr>
              <a:t>uğraşanlara da </a:t>
            </a:r>
            <a:r>
              <a:rPr lang="tr-TR" sz="1700" dirty="0"/>
              <a:t>Altayist</a:t>
            </a:r>
            <a:r>
              <a:rPr lang="tr-TR" sz="1700" dirty="0">
                <a:solidFill>
                  <a:srgbClr val="FFFF00"/>
                </a:solidFill>
              </a:rPr>
              <a:t> </a:t>
            </a:r>
            <a:r>
              <a:rPr lang="tr-TR" sz="1700" dirty="0" smtClean="0">
                <a:solidFill>
                  <a:srgbClr val="FFFF00"/>
                </a:solidFill>
              </a:rPr>
              <a:t>denildi. Altay </a:t>
            </a:r>
            <a:r>
              <a:rPr lang="tr-TR" sz="1700" dirty="0">
                <a:solidFill>
                  <a:srgbClr val="FFFF00"/>
                </a:solidFill>
              </a:rPr>
              <a:t>dilleri teorisinin başlangıcı 18. yüzyılın otuzlu yıllarına dek </a:t>
            </a:r>
            <a:r>
              <a:rPr lang="tr-TR" sz="1700" dirty="0" smtClean="0">
                <a:solidFill>
                  <a:srgbClr val="FFFF00"/>
                </a:solidFill>
              </a:rPr>
              <a:t>gider. </a:t>
            </a:r>
            <a:r>
              <a:rPr lang="tr-TR" sz="1700" smtClean="0">
                <a:solidFill>
                  <a:srgbClr val="FFFF00"/>
                </a:solidFill>
              </a:rPr>
              <a:t>Kuram, </a:t>
            </a:r>
            <a:r>
              <a:rPr lang="tr-TR" sz="1700" dirty="0">
                <a:solidFill>
                  <a:srgbClr val="FFFF00"/>
                </a:solidFill>
              </a:rPr>
              <a:t>henüz modern bir bilim disiplini hâline gelmeden önceki ilk </a:t>
            </a:r>
            <a:r>
              <a:rPr lang="tr-TR" sz="1700" dirty="0" smtClean="0">
                <a:solidFill>
                  <a:srgbClr val="FFFF00"/>
                </a:solidFill>
              </a:rPr>
              <a:t>çalışmalarda </a:t>
            </a:r>
            <a:r>
              <a:rPr lang="tr-TR" sz="1700" b="1" dirty="0" smtClean="0"/>
              <a:t>Altay </a:t>
            </a:r>
            <a:r>
              <a:rPr lang="tr-TR" sz="1700" b="1" dirty="0"/>
              <a:t>dilleri Ural dilleriyle (Fin, Macar, </a:t>
            </a:r>
            <a:r>
              <a:rPr lang="tr-TR" sz="1700" b="1" dirty="0" err="1"/>
              <a:t>Samoyed</a:t>
            </a:r>
            <a:r>
              <a:rPr lang="tr-TR" sz="1700" dirty="0">
                <a:solidFill>
                  <a:srgbClr val="FFFF00"/>
                </a:solidFill>
              </a:rPr>
              <a:t>) </a:t>
            </a:r>
            <a:r>
              <a:rPr lang="tr-TR" sz="1700" dirty="0" smtClean="0">
                <a:solidFill>
                  <a:srgbClr val="FFFF00"/>
                </a:solidFill>
              </a:rPr>
              <a:t> birlikte ele alınmış; </a:t>
            </a:r>
            <a:r>
              <a:rPr lang="tr-TR" sz="1700" dirty="0">
                <a:solidFill>
                  <a:srgbClr val="FFFF00"/>
                </a:solidFill>
              </a:rPr>
              <a:t>fakat 19. yüzyılın sonlarından itibaren genellikle, </a:t>
            </a:r>
            <a:r>
              <a:rPr lang="tr-TR" sz="1700" dirty="0" smtClean="0">
                <a:solidFill>
                  <a:srgbClr val="FFFF00"/>
                </a:solidFill>
              </a:rPr>
              <a:t>Altay dilleriyle sınırlandırılmıştır. </a:t>
            </a:r>
            <a:r>
              <a:rPr lang="tr-TR" sz="1700" b="1" dirty="0" smtClean="0"/>
              <a:t>URAL-ALTAY DİLLERİNE </a:t>
            </a:r>
            <a:r>
              <a:rPr lang="tr-TR" sz="1700" dirty="0" smtClean="0">
                <a:solidFill>
                  <a:srgbClr val="FFFF00"/>
                </a:solidFill>
              </a:rPr>
              <a:t>ilk </a:t>
            </a:r>
            <a:r>
              <a:rPr lang="tr-TR" sz="1700" dirty="0">
                <a:solidFill>
                  <a:srgbClr val="FFFF00"/>
                </a:solidFill>
              </a:rPr>
              <a:t>dikkat çeken İsveçli subay Johann </a:t>
            </a:r>
            <a:r>
              <a:rPr lang="tr-TR" sz="1700" b="1" dirty="0" err="1" smtClean="0"/>
              <a:t>Philipp</a:t>
            </a:r>
            <a:r>
              <a:rPr lang="tr-TR" sz="1700" b="1" dirty="0" smtClean="0"/>
              <a:t> </a:t>
            </a:r>
            <a:r>
              <a:rPr lang="tr-TR" sz="1700" b="1" dirty="0" err="1" smtClean="0"/>
              <a:t>Tabbert</a:t>
            </a:r>
            <a:r>
              <a:rPr lang="tr-TR" sz="1700" b="1" dirty="0" smtClean="0"/>
              <a:t> </a:t>
            </a:r>
            <a:r>
              <a:rPr lang="tr-TR" sz="1700" b="1" dirty="0"/>
              <a:t>(</a:t>
            </a:r>
            <a:r>
              <a:rPr lang="tr-TR" sz="1700" b="1" dirty="0" err="1"/>
              <a:t>von</a:t>
            </a:r>
            <a:r>
              <a:rPr lang="tr-TR" sz="1700" b="1" dirty="0"/>
              <a:t> Strahlenberg</a:t>
            </a:r>
            <a:r>
              <a:rPr lang="tr-TR" sz="1700" dirty="0">
                <a:solidFill>
                  <a:srgbClr val="FFFF00"/>
                </a:solidFill>
              </a:rPr>
              <a:t>) olmuştur. </a:t>
            </a:r>
            <a:r>
              <a:rPr lang="tr-TR" sz="1700" dirty="0" err="1">
                <a:solidFill>
                  <a:srgbClr val="FFFF00"/>
                </a:solidFill>
              </a:rPr>
              <a:t>Poltava</a:t>
            </a:r>
            <a:r>
              <a:rPr lang="tr-TR" sz="1700" dirty="0">
                <a:solidFill>
                  <a:srgbClr val="FFFF00"/>
                </a:solidFill>
              </a:rPr>
              <a:t> savaşında Ruslara esir düşünce </a:t>
            </a:r>
            <a:r>
              <a:rPr lang="tr-TR" sz="1700" dirty="0" smtClean="0">
                <a:solidFill>
                  <a:srgbClr val="FFFF00"/>
                </a:solidFill>
              </a:rPr>
              <a:t>Güney Sibirya'da </a:t>
            </a:r>
            <a:r>
              <a:rPr lang="tr-TR" sz="1700" b="1" dirty="0"/>
              <a:t>Daniel Messerschimidt'in </a:t>
            </a:r>
            <a:r>
              <a:rPr lang="tr-TR" sz="1700" dirty="0">
                <a:solidFill>
                  <a:srgbClr val="FFFF00"/>
                </a:solidFill>
              </a:rPr>
              <a:t>yanında araştırma ile </a:t>
            </a:r>
            <a:r>
              <a:rPr lang="tr-TR" sz="1700" dirty="0" smtClean="0">
                <a:solidFill>
                  <a:srgbClr val="FFFF00"/>
                </a:solidFill>
              </a:rPr>
              <a:t>görevlendirilen Strahlenberg </a:t>
            </a:r>
            <a:r>
              <a:rPr lang="tr-TR" sz="1700" b="1" dirty="0"/>
              <a:t>Köktürk harfli Yenisey </a:t>
            </a:r>
            <a:r>
              <a:rPr lang="tr-TR" sz="1700" dirty="0">
                <a:solidFill>
                  <a:srgbClr val="FFFF00"/>
                </a:solidFill>
              </a:rPr>
              <a:t>yazıtlarının bulunuşunda ve bilim </a:t>
            </a:r>
            <a:r>
              <a:rPr lang="tr-TR" sz="1700" dirty="0" smtClean="0">
                <a:solidFill>
                  <a:srgbClr val="FFFF00"/>
                </a:solidFill>
              </a:rPr>
              <a:t>dünyasına tanıtılışında </a:t>
            </a:r>
            <a:r>
              <a:rPr lang="tr-TR" sz="1700" dirty="0">
                <a:solidFill>
                  <a:srgbClr val="FFFF00"/>
                </a:solidFill>
              </a:rPr>
              <a:t>da ilk önemli isimdi. Esaret hayatı bitip İsveç'e döndükten </a:t>
            </a:r>
            <a:r>
              <a:rPr lang="tr-TR" sz="1700" dirty="0" smtClean="0">
                <a:solidFill>
                  <a:srgbClr val="FFFF00"/>
                </a:solidFill>
              </a:rPr>
              <a:t>sonra 1730'da </a:t>
            </a:r>
            <a:r>
              <a:rPr lang="tr-TR" sz="1700" dirty="0">
                <a:solidFill>
                  <a:srgbClr val="FFFF00"/>
                </a:solidFill>
              </a:rPr>
              <a:t>ünlü kitabı </a:t>
            </a:r>
            <a:r>
              <a:rPr lang="tr-TR" sz="1700" b="1" dirty="0" err="1"/>
              <a:t>Das</a:t>
            </a:r>
            <a:r>
              <a:rPr lang="tr-TR" sz="1700" b="1" dirty="0"/>
              <a:t> </a:t>
            </a:r>
            <a:r>
              <a:rPr lang="tr-TR" sz="1700" b="1" dirty="0" err="1"/>
              <a:t>Nord</a:t>
            </a:r>
            <a:r>
              <a:rPr lang="tr-TR" sz="1700" b="1" dirty="0"/>
              <a:t> </a:t>
            </a:r>
            <a:r>
              <a:rPr lang="tr-TR" sz="1700" b="1" dirty="0" err="1"/>
              <a:t>und</a:t>
            </a:r>
            <a:r>
              <a:rPr lang="tr-TR" sz="1700" b="1" dirty="0"/>
              <a:t> </a:t>
            </a:r>
            <a:r>
              <a:rPr lang="tr-TR" sz="1700" b="1" dirty="0" err="1"/>
              <a:t>Östliche</a:t>
            </a:r>
            <a:r>
              <a:rPr lang="tr-TR" sz="1700" b="1" dirty="0"/>
              <a:t> </a:t>
            </a:r>
            <a:r>
              <a:rPr lang="tr-TR" sz="1700" b="1" dirty="0" err="1"/>
              <a:t>Teil</a:t>
            </a:r>
            <a:r>
              <a:rPr lang="tr-TR" sz="1700" b="1" dirty="0"/>
              <a:t> </a:t>
            </a:r>
            <a:r>
              <a:rPr lang="tr-TR" sz="1700" b="1" dirty="0" err="1"/>
              <a:t>von</a:t>
            </a:r>
            <a:r>
              <a:rPr lang="tr-TR" sz="1700" b="1" dirty="0"/>
              <a:t> </a:t>
            </a:r>
            <a:r>
              <a:rPr lang="tr-TR" sz="1700" b="1" dirty="0" err="1"/>
              <a:t>Europa</a:t>
            </a:r>
            <a:r>
              <a:rPr lang="tr-TR" sz="1700" b="1" dirty="0"/>
              <a:t> </a:t>
            </a:r>
            <a:r>
              <a:rPr lang="tr-TR" sz="1700" b="1" dirty="0" err="1"/>
              <a:t>und</a:t>
            </a:r>
            <a:r>
              <a:rPr lang="tr-TR" sz="1700" b="1" dirty="0"/>
              <a:t> </a:t>
            </a:r>
            <a:r>
              <a:rPr lang="tr-TR" sz="1700" b="1" dirty="0" err="1"/>
              <a:t>Asia</a:t>
            </a:r>
            <a:r>
              <a:rPr lang="tr-TR" sz="1700" b="1" dirty="0"/>
              <a:t> </a:t>
            </a:r>
            <a:r>
              <a:rPr lang="tr-TR" sz="1700" dirty="0">
                <a:solidFill>
                  <a:srgbClr val="FFFF00"/>
                </a:solidFill>
              </a:rPr>
              <a:t>'</a:t>
            </a:r>
            <a:r>
              <a:rPr lang="tr-TR" sz="1700" dirty="0" err="1">
                <a:solidFill>
                  <a:srgbClr val="FFFF00"/>
                </a:solidFill>
              </a:rPr>
              <a:t>yı</a:t>
            </a:r>
            <a:r>
              <a:rPr lang="tr-TR" sz="1700" dirty="0">
                <a:solidFill>
                  <a:srgbClr val="FFFF00"/>
                </a:solidFill>
              </a:rPr>
              <a:t> </a:t>
            </a:r>
            <a:r>
              <a:rPr lang="tr-TR" sz="1700" dirty="0" smtClean="0">
                <a:solidFill>
                  <a:srgbClr val="FFFF00"/>
                </a:solidFill>
              </a:rPr>
              <a:t>neşretti. Bu </a:t>
            </a:r>
            <a:r>
              <a:rPr lang="tr-TR" sz="1700" dirty="0">
                <a:solidFill>
                  <a:srgbClr val="FFFF00"/>
                </a:solidFill>
              </a:rPr>
              <a:t>eserde 32 dilden ve lehçeden 35 kelimenin karşılıklı bir listesi </a:t>
            </a:r>
            <a:r>
              <a:rPr lang="tr-TR" sz="1700" dirty="0" smtClean="0">
                <a:solidFill>
                  <a:srgbClr val="FFFF00"/>
                </a:solidFill>
              </a:rPr>
              <a:t>bulunmaktadır. Liste</a:t>
            </a:r>
            <a:r>
              <a:rPr lang="tr-TR" sz="1700" dirty="0">
                <a:solidFill>
                  <a:srgbClr val="FFFF00"/>
                </a:solidFill>
              </a:rPr>
              <a:t>, tanrı, gök, ana gibi </a:t>
            </a:r>
            <a:r>
              <a:rPr lang="tr-TR" sz="1700" dirty="0" smtClean="0">
                <a:solidFill>
                  <a:srgbClr val="FFFF00"/>
                </a:solidFill>
              </a:rPr>
              <a:t>sözcüklerden </a:t>
            </a:r>
            <a:r>
              <a:rPr lang="tr-TR" sz="1700" dirty="0">
                <a:solidFill>
                  <a:srgbClr val="FFFF00"/>
                </a:solidFill>
              </a:rPr>
              <a:t>ve sayılardan oluşuyordu. </a:t>
            </a:r>
            <a:r>
              <a:rPr lang="tr-TR" sz="1700" dirty="0" smtClean="0"/>
              <a:t>Strahlenberg , </a:t>
            </a:r>
            <a:r>
              <a:rPr lang="tr-TR" sz="1700" b="1" dirty="0" smtClean="0"/>
              <a:t>TATAR</a:t>
            </a:r>
            <a:r>
              <a:rPr lang="tr-TR" sz="1700" dirty="0" smtClean="0">
                <a:solidFill>
                  <a:srgbClr val="FFFF00"/>
                </a:solidFill>
              </a:rPr>
              <a:t> </a:t>
            </a:r>
            <a:r>
              <a:rPr lang="tr-TR" sz="1700" dirty="0">
                <a:solidFill>
                  <a:srgbClr val="FFFF00"/>
                </a:solidFill>
              </a:rPr>
              <a:t>adını verdiği bu 32 dil ve lehçeyi altı gruba ayırdı:</a:t>
            </a:r>
          </a:p>
        </p:txBody>
      </p:sp>
    </p:spTree>
    <p:extLst>
      <p:ext uri="{BB962C8B-B14F-4D97-AF65-F5344CB8AC3E}">
        <p14:creationId xmlns:p14="http://schemas.microsoft.com/office/powerpoint/2010/main" val="254774006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352928" cy="5904656"/>
          </a:xfrm>
        </p:spPr>
        <p:txBody>
          <a:bodyPr/>
          <a:lstStyle/>
          <a:p>
            <a:pPr marL="0" indent="0" algn="just">
              <a:buNone/>
            </a:pPr>
            <a:r>
              <a:rPr lang="tr-TR" sz="1700" b="1" dirty="0" smtClean="0">
                <a:solidFill>
                  <a:schemeClr val="tx2"/>
                </a:solidFill>
              </a:rPr>
              <a:t>BİLGE TONYUKUK </a:t>
            </a:r>
            <a:r>
              <a:rPr lang="tr-TR" sz="1700" dirty="0" smtClean="0">
                <a:solidFill>
                  <a:srgbClr val="FFFF00"/>
                </a:solidFill>
              </a:rPr>
              <a:t>tahminen </a:t>
            </a:r>
            <a:r>
              <a:rPr lang="tr-TR" sz="1700" dirty="0">
                <a:solidFill>
                  <a:srgbClr val="FFFF00"/>
                </a:solidFill>
              </a:rPr>
              <a:t>645-650 yıllarında </a:t>
            </a:r>
            <a:r>
              <a:rPr lang="tr-TR" sz="1700" dirty="0">
                <a:solidFill>
                  <a:schemeClr val="tx2"/>
                </a:solidFill>
              </a:rPr>
              <a:t>Çin'de</a:t>
            </a:r>
            <a:r>
              <a:rPr lang="tr-TR" sz="1700" dirty="0">
                <a:solidFill>
                  <a:srgbClr val="FFFF00"/>
                </a:solidFill>
              </a:rPr>
              <a:t> doğmuş ; Köktürklerin 679'da başlayan ve 682'de </a:t>
            </a:r>
            <a:r>
              <a:rPr lang="tr-TR" sz="1700" dirty="0" err="1">
                <a:solidFill>
                  <a:srgbClr val="FFFF00"/>
                </a:solidFill>
              </a:rPr>
              <a:t>İlteriş'le</a:t>
            </a:r>
            <a:r>
              <a:rPr lang="tr-TR" sz="1700" dirty="0">
                <a:solidFill>
                  <a:srgbClr val="FFFF00"/>
                </a:solidFill>
              </a:rPr>
              <a:t> başarıya ulaşan istiklâl hareketlerinin liderlerinden biri olmuş; </a:t>
            </a:r>
            <a:r>
              <a:rPr lang="tr-TR" sz="1700" dirty="0" err="1" smtClean="0">
                <a:solidFill>
                  <a:schemeClr val="tx2"/>
                </a:solidFill>
              </a:rPr>
              <a:t>İLTERİŞ</a:t>
            </a:r>
            <a:r>
              <a:rPr lang="tr-TR" sz="1700" dirty="0" err="1" smtClean="0">
                <a:solidFill>
                  <a:srgbClr val="FFFF00"/>
                </a:solidFill>
              </a:rPr>
              <a:t>'in</a:t>
            </a:r>
            <a:r>
              <a:rPr lang="tr-TR" sz="1700" dirty="0" smtClean="0">
                <a:solidFill>
                  <a:srgbClr val="FFFF00"/>
                </a:solidFill>
              </a:rPr>
              <a:t> </a:t>
            </a:r>
            <a:r>
              <a:rPr lang="tr-TR" sz="1700" dirty="0">
                <a:solidFill>
                  <a:srgbClr val="FFFF00"/>
                </a:solidFill>
              </a:rPr>
              <a:t>kağanlığı ile </a:t>
            </a:r>
            <a:r>
              <a:rPr lang="tr-TR" sz="1700" dirty="0" err="1">
                <a:solidFill>
                  <a:srgbClr val="FFFF00"/>
                </a:solidFill>
              </a:rPr>
              <a:t>Kapgan'ın</a:t>
            </a:r>
            <a:r>
              <a:rPr lang="tr-TR" sz="1700" dirty="0">
                <a:solidFill>
                  <a:srgbClr val="FFFF00"/>
                </a:solidFill>
              </a:rPr>
              <a:t> kağanlığının ilk yıllarında </a:t>
            </a:r>
            <a:r>
              <a:rPr lang="tr-TR" sz="1700" dirty="0" err="1">
                <a:solidFill>
                  <a:schemeClr val="tx2"/>
                </a:solidFill>
              </a:rPr>
              <a:t>başvezirlik</a:t>
            </a:r>
            <a:r>
              <a:rPr lang="tr-TR" sz="1700" dirty="0">
                <a:solidFill>
                  <a:schemeClr val="tx2"/>
                </a:solidFill>
              </a:rPr>
              <a:t> ve başkomutanlık</a:t>
            </a:r>
            <a:r>
              <a:rPr lang="tr-TR" sz="1700" dirty="0">
                <a:solidFill>
                  <a:srgbClr val="FFFF00"/>
                </a:solidFill>
              </a:rPr>
              <a:t> yapmış; </a:t>
            </a:r>
            <a:r>
              <a:rPr lang="tr-TR" sz="1700" dirty="0" smtClean="0">
                <a:solidFill>
                  <a:schemeClr val="tx2"/>
                </a:solidFill>
              </a:rPr>
              <a:t>BİLGE KAĞAN </a:t>
            </a:r>
            <a:r>
              <a:rPr lang="tr-TR" sz="1700" dirty="0" smtClean="0">
                <a:solidFill>
                  <a:srgbClr val="FFFF00"/>
                </a:solidFill>
              </a:rPr>
              <a:t>döneminde</a:t>
            </a:r>
            <a:r>
              <a:rPr lang="tr-TR" sz="1700" dirty="0">
                <a:solidFill>
                  <a:srgbClr val="FFFF00"/>
                </a:solidFill>
              </a:rPr>
              <a:t>, 716-725 yılları arasında </a:t>
            </a:r>
            <a:r>
              <a:rPr lang="tr-TR" sz="1700" dirty="0" err="1">
                <a:solidFill>
                  <a:srgbClr val="FFFF00"/>
                </a:solidFill>
              </a:rPr>
              <a:t>başmüşavir</a:t>
            </a:r>
            <a:r>
              <a:rPr lang="tr-TR" sz="1700" dirty="0">
                <a:solidFill>
                  <a:srgbClr val="FFFF00"/>
                </a:solidFill>
              </a:rPr>
              <a:t> ve </a:t>
            </a:r>
            <a:r>
              <a:rPr lang="tr-TR" sz="1700" dirty="0" err="1">
                <a:solidFill>
                  <a:srgbClr val="FFFF00"/>
                </a:solidFill>
              </a:rPr>
              <a:t>stratejist</a:t>
            </a:r>
            <a:r>
              <a:rPr lang="tr-TR" sz="1700" dirty="0">
                <a:solidFill>
                  <a:srgbClr val="FFFF00"/>
                </a:solidFill>
              </a:rPr>
              <a:t> olarak görevde bulunmuş; tahminen 725-726 yıllarında uçup gitmiş (vefat etmiş) büyük bir devlet ve siyaset adamıdır. Türk istiklâlini sağlamak ve Türk devletini büyütmek için kağanlarla omuz omuza çarpışmış kahraman bir asker (alp), Türk devletinin politikasına uzun zaman yön vermiş akıllı ve hikmet sahibi (bilge) bir devlet adamıdır. Bilge Tonyukuk, </a:t>
            </a:r>
            <a:r>
              <a:rPr lang="tr-TR" sz="1700" dirty="0">
                <a:solidFill>
                  <a:schemeClr val="tx2"/>
                </a:solidFill>
              </a:rPr>
              <a:t>Türk hatıra edebiyatının ilk temsilcisi ve ilk Türk tarihçisidir.</a:t>
            </a:r>
          </a:p>
          <a:p>
            <a:pPr marL="0" indent="0" algn="just">
              <a:buNone/>
            </a:pPr>
            <a:r>
              <a:rPr lang="tr-TR" sz="1700" dirty="0" smtClean="0">
                <a:solidFill>
                  <a:srgbClr val="FFFF00"/>
                </a:solidFill>
              </a:rPr>
              <a:t>1925'te </a:t>
            </a:r>
            <a:r>
              <a:rPr lang="tr-TR" sz="1700" dirty="0">
                <a:solidFill>
                  <a:srgbClr val="FFFF00"/>
                </a:solidFill>
              </a:rPr>
              <a:t>Çin </a:t>
            </a:r>
            <a:r>
              <a:rPr lang="tr-TR" sz="1700" dirty="0" smtClean="0">
                <a:solidFill>
                  <a:srgbClr val="FFFF00"/>
                </a:solidFill>
              </a:rPr>
              <a:t>heyetine verilen </a:t>
            </a:r>
            <a:r>
              <a:rPr lang="tr-TR" sz="1700" dirty="0">
                <a:solidFill>
                  <a:srgbClr val="FFFF00"/>
                </a:solidFill>
              </a:rPr>
              <a:t>ziyafette </a:t>
            </a:r>
            <a:r>
              <a:rPr lang="tr-TR" sz="1700" dirty="0" err="1">
                <a:solidFill>
                  <a:srgbClr val="FFFF00"/>
                </a:solidFill>
              </a:rPr>
              <a:t>Tonyukuk'un</a:t>
            </a:r>
            <a:r>
              <a:rPr lang="tr-TR" sz="1700" dirty="0">
                <a:solidFill>
                  <a:srgbClr val="FFFF00"/>
                </a:solidFill>
              </a:rPr>
              <a:t> da bulunması onun, </a:t>
            </a:r>
            <a:r>
              <a:rPr lang="tr-TR" sz="1700" b="1" dirty="0" smtClean="0">
                <a:solidFill>
                  <a:schemeClr val="tx2"/>
                </a:solidFill>
              </a:rPr>
              <a:t>KAPGAN KAGAN </a:t>
            </a:r>
            <a:r>
              <a:rPr lang="tr-TR" sz="1700" dirty="0" smtClean="0">
                <a:solidFill>
                  <a:srgbClr val="FFFF00"/>
                </a:solidFill>
              </a:rPr>
              <a:t>zamanında gözden düşmüş </a:t>
            </a:r>
            <a:r>
              <a:rPr lang="tr-TR" sz="1700" dirty="0">
                <a:solidFill>
                  <a:srgbClr val="FFFF00"/>
                </a:solidFill>
              </a:rPr>
              <a:t>olmasına karşılık </a:t>
            </a:r>
            <a:r>
              <a:rPr lang="tr-TR" sz="1700" b="1" dirty="0" smtClean="0">
                <a:solidFill>
                  <a:schemeClr val="tx2"/>
                </a:solidFill>
              </a:rPr>
              <a:t>BİLGE KAĞAN </a:t>
            </a:r>
            <a:r>
              <a:rPr lang="tr-TR" sz="1700" dirty="0" smtClean="0">
                <a:solidFill>
                  <a:srgbClr val="FFFF00"/>
                </a:solidFill>
              </a:rPr>
              <a:t>zamanında </a:t>
            </a:r>
            <a:r>
              <a:rPr lang="tr-TR" sz="1700" dirty="0">
                <a:solidFill>
                  <a:srgbClr val="FFFF00"/>
                </a:solidFill>
              </a:rPr>
              <a:t>gözde olduğunu </a:t>
            </a:r>
            <a:r>
              <a:rPr lang="tr-TR" sz="1700" dirty="0" smtClean="0">
                <a:solidFill>
                  <a:srgbClr val="FFFF00"/>
                </a:solidFill>
              </a:rPr>
              <a:t>gösterir. Nitekim </a:t>
            </a:r>
            <a:r>
              <a:rPr lang="tr-TR" sz="1700" dirty="0">
                <a:solidFill>
                  <a:srgbClr val="FFFF00"/>
                </a:solidFill>
              </a:rPr>
              <a:t>Bilge Kağan, hükümdarlığının ilk dönemindeki karışıklıklar </a:t>
            </a:r>
            <a:r>
              <a:rPr lang="tr-TR" sz="1700" dirty="0" smtClean="0">
                <a:solidFill>
                  <a:srgbClr val="FFFF00"/>
                </a:solidFill>
              </a:rPr>
              <a:t>üzerine, kayınpederi </a:t>
            </a:r>
            <a:r>
              <a:rPr lang="tr-TR" sz="1700" dirty="0" err="1">
                <a:solidFill>
                  <a:srgbClr val="FFFF00"/>
                </a:solidFill>
              </a:rPr>
              <a:t>Tonyukuk'u</a:t>
            </a:r>
            <a:r>
              <a:rPr lang="tr-TR" sz="1700" dirty="0">
                <a:solidFill>
                  <a:srgbClr val="FFFF00"/>
                </a:solidFill>
              </a:rPr>
              <a:t> yeniden göreve çağırır ve ona </a:t>
            </a:r>
            <a:r>
              <a:rPr lang="tr-TR" sz="1700" dirty="0" err="1">
                <a:solidFill>
                  <a:srgbClr val="FFFF00"/>
                </a:solidFill>
              </a:rPr>
              <a:t>plânlamacılık</a:t>
            </a:r>
            <a:r>
              <a:rPr lang="tr-TR" sz="1700" dirty="0">
                <a:solidFill>
                  <a:srgbClr val="FFFF00"/>
                </a:solidFill>
              </a:rPr>
              <a:t> </a:t>
            </a:r>
            <a:r>
              <a:rPr lang="tr-TR" sz="1700" dirty="0" smtClean="0">
                <a:solidFill>
                  <a:srgbClr val="FFFF00"/>
                </a:solidFill>
              </a:rPr>
              <a:t>görevini verir.722 </a:t>
            </a:r>
            <a:r>
              <a:rPr lang="tr-TR" sz="1700" dirty="0">
                <a:solidFill>
                  <a:srgbClr val="FFFF00"/>
                </a:solidFill>
              </a:rPr>
              <a:t>yılı civarında Çin sarayında yapılan </a:t>
            </a:r>
            <a:r>
              <a:rPr lang="tr-TR" sz="1700" dirty="0" smtClean="0">
                <a:solidFill>
                  <a:srgbClr val="FFFF00"/>
                </a:solidFill>
              </a:rPr>
              <a:t>bir müzakerede</a:t>
            </a:r>
            <a:r>
              <a:rPr lang="tr-TR" sz="1700" dirty="0">
                <a:solidFill>
                  <a:srgbClr val="FFFF00"/>
                </a:solidFill>
              </a:rPr>
              <a:t>, Köktürklerin başındaki üç devlet adamı değerlendirilir </a:t>
            </a:r>
            <a:r>
              <a:rPr lang="tr-TR" sz="1700" dirty="0" smtClean="0">
                <a:solidFill>
                  <a:srgbClr val="FFFF00"/>
                </a:solidFill>
              </a:rPr>
              <a:t>ve </a:t>
            </a:r>
            <a:r>
              <a:rPr lang="tr-TR" sz="1700" dirty="0" err="1" smtClean="0">
                <a:solidFill>
                  <a:schemeClr val="tx2"/>
                </a:solidFill>
              </a:rPr>
              <a:t>Tonyukuk'un</a:t>
            </a:r>
            <a:r>
              <a:rPr lang="tr-TR" sz="1700" dirty="0" smtClean="0">
                <a:solidFill>
                  <a:schemeClr val="tx2"/>
                </a:solidFill>
              </a:rPr>
              <a:t> </a:t>
            </a:r>
            <a:r>
              <a:rPr lang="tr-TR" sz="1700" dirty="0">
                <a:solidFill>
                  <a:schemeClr val="tx2"/>
                </a:solidFill>
              </a:rPr>
              <a:t>"çok cesur, yaşlı, bilgili, tecrübeli biri olarak Çin için </a:t>
            </a:r>
            <a:r>
              <a:rPr lang="tr-TR" sz="1700" dirty="0" smtClean="0">
                <a:solidFill>
                  <a:schemeClr val="tx2"/>
                </a:solidFill>
              </a:rPr>
              <a:t>tehlikeli olduğu </a:t>
            </a:r>
            <a:r>
              <a:rPr lang="tr-TR" sz="1700" dirty="0">
                <a:solidFill>
                  <a:schemeClr val="tx2"/>
                </a:solidFill>
              </a:rPr>
              <a:t>ifade </a:t>
            </a:r>
            <a:r>
              <a:rPr lang="tr-TR" sz="1700" dirty="0" err="1" smtClean="0">
                <a:solidFill>
                  <a:schemeClr val="tx2"/>
                </a:solidFill>
              </a:rPr>
              <a:t>edili</a:t>
            </a:r>
            <a:r>
              <a:rPr lang="tr-TR" sz="1700" dirty="0" err="1" smtClean="0">
                <a:solidFill>
                  <a:srgbClr val="FFFF00"/>
                </a:solidFill>
              </a:rPr>
              <a:t>r.Demek</a:t>
            </a:r>
            <a:r>
              <a:rPr lang="tr-TR" sz="1700" dirty="0" smtClean="0">
                <a:solidFill>
                  <a:srgbClr val="FFFF00"/>
                </a:solidFill>
              </a:rPr>
              <a:t> </a:t>
            </a:r>
            <a:r>
              <a:rPr lang="tr-TR" sz="1700" dirty="0">
                <a:solidFill>
                  <a:srgbClr val="FFFF00"/>
                </a:solidFill>
              </a:rPr>
              <a:t>ki Tonyukuk 716-725 </a:t>
            </a:r>
            <a:r>
              <a:rPr lang="tr-TR" sz="1700" dirty="0" smtClean="0">
                <a:solidFill>
                  <a:srgbClr val="FFFF00"/>
                </a:solidFill>
              </a:rPr>
              <a:t>yılları arasında </a:t>
            </a:r>
            <a:r>
              <a:rPr lang="tr-TR" sz="1700" dirty="0">
                <a:solidFill>
                  <a:srgbClr val="FFFF00"/>
                </a:solidFill>
              </a:rPr>
              <a:t>aktif olarak görev başındadır. Bir hatıra ve tarih niteliği taşıyan </a:t>
            </a:r>
            <a:r>
              <a:rPr lang="tr-TR" sz="1700" dirty="0" smtClean="0">
                <a:solidFill>
                  <a:srgbClr val="FFFF00"/>
                </a:solidFill>
              </a:rPr>
              <a:t>anıtını bu </a:t>
            </a:r>
            <a:r>
              <a:rPr lang="tr-TR" sz="1700" dirty="0">
                <a:solidFill>
                  <a:srgbClr val="FFFF00"/>
                </a:solidFill>
              </a:rPr>
              <a:t>tarihten sonra dikmiş </a:t>
            </a:r>
            <a:r>
              <a:rPr lang="tr-TR" sz="1700" dirty="0" smtClean="0">
                <a:solidFill>
                  <a:srgbClr val="FFFF00"/>
                </a:solidFill>
              </a:rPr>
              <a:t>olmalıdır. Bengü </a:t>
            </a:r>
            <a:r>
              <a:rPr lang="tr-TR" sz="1700" dirty="0">
                <a:solidFill>
                  <a:srgbClr val="FFFF00"/>
                </a:solidFill>
              </a:rPr>
              <a:t>taşı diktiren ve üzerindeki yazıları yazdıran doğrudan </a:t>
            </a:r>
            <a:r>
              <a:rPr lang="tr-TR" sz="1700" dirty="0" smtClean="0">
                <a:solidFill>
                  <a:srgbClr val="FFFF00"/>
                </a:solidFill>
              </a:rPr>
              <a:t>doğruya Bilge </a:t>
            </a:r>
            <a:r>
              <a:rPr lang="tr-TR" sz="1700" dirty="0" err="1">
                <a:solidFill>
                  <a:srgbClr val="FFFF00"/>
                </a:solidFill>
              </a:rPr>
              <a:t>Tonyukuktur</a:t>
            </a:r>
            <a:r>
              <a:rPr lang="tr-TR" sz="1700" dirty="0">
                <a:solidFill>
                  <a:schemeClr val="tx2"/>
                </a:solidFill>
              </a:rPr>
              <a:t>. Bengü taşta Türk milletinin Çin tutsaklığından kurtuluşu </a:t>
            </a:r>
            <a:r>
              <a:rPr lang="tr-TR" sz="1700" dirty="0" smtClean="0">
                <a:solidFill>
                  <a:schemeClr val="tx2"/>
                </a:solidFill>
              </a:rPr>
              <a:t>ve </a:t>
            </a:r>
            <a:r>
              <a:rPr lang="tr-TR" sz="1700" dirty="0" err="1" smtClean="0">
                <a:solidFill>
                  <a:schemeClr val="tx2"/>
                </a:solidFill>
              </a:rPr>
              <a:t>İlteriş</a:t>
            </a:r>
            <a:r>
              <a:rPr lang="tr-TR" sz="1700" dirty="0" smtClean="0">
                <a:solidFill>
                  <a:schemeClr val="tx2"/>
                </a:solidFill>
              </a:rPr>
              <a:t> </a:t>
            </a:r>
            <a:r>
              <a:rPr lang="tr-TR" sz="1700" dirty="0">
                <a:solidFill>
                  <a:schemeClr val="tx2"/>
                </a:solidFill>
              </a:rPr>
              <a:t>Kağan zamanı ile Kapgan Kağan'ın ilk yıllarında Köktürklerin </a:t>
            </a:r>
            <a:r>
              <a:rPr lang="tr-TR" sz="1700" dirty="0" smtClean="0">
                <a:solidFill>
                  <a:schemeClr val="tx2"/>
                </a:solidFill>
              </a:rPr>
              <a:t>Oğuzlarla, Kırgızlarla</a:t>
            </a:r>
            <a:r>
              <a:rPr lang="tr-TR" sz="1700" dirty="0">
                <a:solidFill>
                  <a:schemeClr val="tx2"/>
                </a:solidFill>
              </a:rPr>
              <a:t>, </a:t>
            </a:r>
            <a:r>
              <a:rPr lang="tr-TR" sz="1700" dirty="0" smtClean="0">
                <a:solidFill>
                  <a:schemeClr val="tx2"/>
                </a:solidFill>
              </a:rPr>
              <a:t>Türgişler </a:t>
            </a:r>
            <a:r>
              <a:rPr lang="tr-TR" sz="1700" dirty="0">
                <a:solidFill>
                  <a:schemeClr val="tx2"/>
                </a:solidFill>
              </a:rPr>
              <a:t>ve Çinlilerle yaptığı savaşlar anlatılmakta; bütün </a:t>
            </a:r>
            <a:r>
              <a:rPr lang="tr-TR" sz="1700" dirty="0" smtClean="0">
                <a:solidFill>
                  <a:schemeClr val="tx2"/>
                </a:solidFill>
              </a:rPr>
              <a:t>bu olaylarda TONYUKUK'un </a:t>
            </a:r>
            <a:r>
              <a:rPr lang="tr-TR" sz="1700" dirty="0">
                <a:solidFill>
                  <a:schemeClr val="tx2"/>
                </a:solidFill>
              </a:rPr>
              <a:t>rolü bilhassa belirtilmektedir</a:t>
            </a:r>
          </a:p>
        </p:txBody>
      </p:sp>
    </p:spTree>
    <p:extLst>
      <p:ext uri="{BB962C8B-B14F-4D97-AF65-F5344CB8AC3E}">
        <p14:creationId xmlns:p14="http://schemas.microsoft.com/office/powerpoint/2010/main" val="45234441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750" dirty="0" smtClean="0">
                <a:solidFill>
                  <a:srgbClr val="FFFF00"/>
                </a:solidFill>
              </a:rPr>
              <a:t>Bilge Tonyukuk İki </a:t>
            </a:r>
            <a:r>
              <a:rPr lang="tr-TR" sz="1750" dirty="0">
                <a:solidFill>
                  <a:schemeClr val="tx2"/>
                </a:solidFill>
              </a:rPr>
              <a:t>parça</a:t>
            </a:r>
            <a:r>
              <a:rPr lang="tr-TR" sz="1750" dirty="0">
                <a:solidFill>
                  <a:srgbClr val="FFFF00"/>
                </a:solidFill>
              </a:rPr>
              <a:t> hâlindeki 62 satırlık bengü taşında, içinde bulunduğu </a:t>
            </a:r>
            <a:r>
              <a:rPr lang="tr-TR" sz="1750" dirty="0" smtClean="0">
                <a:solidFill>
                  <a:srgbClr val="FFFF00"/>
                </a:solidFill>
              </a:rPr>
              <a:t>olayları sade </a:t>
            </a:r>
            <a:r>
              <a:rPr lang="tr-TR" sz="1750" dirty="0">
                <a:solidFill>
                  <a:srgbClr val="FFFF00"/>
                </a:solidFill>
              </a:rPr>
              <a:t>ve sanatsız bir şekilde, halk diliyle anlatır. Zaman zaman ayrıntılar </a:t>
            </a:r>
            <a:r>
              <a:rPr lang="tr-TR" sz="1750" dirty="0" smtClean="0">
                <a:solidFill>
                  <a:srgbClr val="FFFF00"/>
                </a:solidFill>
              </a:rPr>
              <a:t>üzerinde durmakla </a:t>
            </a:r>
            <a:r>
              <a:rPr lang="tr-TR" sz="1750" dirty="0">
                <a:solidFill>
                  <a:srgbClr val="FFFF00"/>
                </a:solidFill>
              </a:rPr>
              <a:t>beraber genellikle </a:t>
            </a:r>
            <a:r>
              <a:rPr lang="tr-TR" sz="1750" dirty="0" err="1" smtClean="0">
                <a:solidFill>
                  <a:schemeClr val="tx2"/>
                </a:solidFill>
              </a:rPr>
              <a:t>vak'aları</a:t>
            </a:r>
            <a:r>
              <a:rPr lang="tr-TR" sz="1750" dirty="0" smtClean="0">
                <a:solidFill>
                  <a:srgbClr val="FFFF00"/>
                </a:solidFill>
              </a:rPr>
              <a:t> </a:t>
            </a:r>
            <a:r>
              <a:rPr lang="tr-TR" sz="1750" dirty="0">
                <a:solidFill>
                  <a:srgbClr val="FFFF00"/>
                </a:solidFill>
              </a:rPr>
              <a:t>sözü uzatmadan, ana çizgileriyle verir; </a:t>
            </a:r>
            <a:r>
              <a:rPr lang="tr-TR" sz="1750" dirty="0" smtClean="0">
                <a:solidFill>
                  <a:srgbClr val="FFFF00"/>
                </a:solidFill>
              </a:rPr>
              <a:t>yeri geldikçe </a:t>
            </a:r>
            <a:r>
              <a:rPr lang="tr-TR" sz="1750" dirty="0">
                <a:solidFill>
                  <a:srgbClr val="FFFF00"/>
                </a:solidFill>
              </a:rPr>
              <a:t>milletin ders alması için öğütlerde bulunur; bazen de atasözlerine </a:t>
            </a:r>
            <a:r>
              <a:rPr lang="tr-TR" sz="1750" dirty="0" smtClean="0">
                <a:solidFill>
                  <a:srgbClr val="FFFF00"/>
                </a:solidFill>
              </a:rPr>
              <a:t>ve deyimlere başvurur. </a:t>
            </a:r>
          </a:p>
          <a:p>
            <a:pPr marL="0" indent="0" algn="just">
              <a:buNone/>
            </a:pPr>
            <a:r>
              <a:rPr lang="tr-TR" sz="1750" dirty="0" smtClean="0">
                <a:solidFill>
                  <a:schemeClr val="tx2"/>
                </a:solidFill>
              </a:rPr>
              <a:t>KÖL TİGİN BENGÜ TAŞI: </a:t>
            </a:r>
            <a:r>
              <a:rPr lang="tr-TR" sz="1750" dirty="0" smtClean="0">
                <a:solidFill>
                  <a:srgbClr val="FFFF00"/>
                </a:solidFill>
              </a:rPr>
              <a:t>21 </a:t>
            </a:r>
            <a:r>
              <a:rPr lang="tr-TR" sz="1750" dirty="0">
                <a:solidFill>
                  <a:srgbClr val="FFFF00"/>
                </a:solidFill>
              </a:rPr>
              <a:t>Ağustos 732 tarihinde </a:t>
            </a:r>
            <a:r>
              <a:rPr lang="tr-TR" sz="1750" b="1" dirty="0" smtClean="0">
                <a:solidFill>
                  <a:schemeClr val="tx2"/>
                </a:solidFill>
              </a:rPr>
              <a:t>BİLGE KAĞAN </a:t>
            </a:r>
            <a:r>
              <a:rPr lang="tr-TR" sz="1750" dirty="0" smtClean="0">
                <a:solidFill>
                  <a:srgbClr val="FFFF00"/>
                </a:solidFill>
              </a:rPr>
              <a:t>tarafından diktirilmiştir. </a:t>
            </a:r>
            <a:r>
              <a:rPr lang="tr-TR" sz="1750" dirty="0">
                <a:solidFill>
                  <a:srgbClr val="FFFF00"/>
                </a:solidFill>
              </a:rPr>
              <a:t>Köktürklerin </a:t>
            </a:r>
            <a:r>
              <a:rPr lang="tr-TR" sz="1750" dirty="0" smtClean="0">
                <a:solidFill>
                  <a:srgbClr val="FFFF00"/>
                </a:solidFill>
              </a:rPr>
              <a:t>birinci dönemdeki görkemli </a:t>
            </a:r>
            <a:r>
              <a:rPr lang="tr-TR" sz="1750" dirty="0">
                <a:solidFill>
                  <a:srgbClr val="FFFF00"/>
                </a:solidFill>
              </a:rPr>
              <a:t>devrini, daha sonra nasıl zayıflayıp Çin'e tutsak </a:t>
            </a:r>
            <a:r>
              <a:rPr lang="tr-TR" sz="1750" dirty="0" smtClean="0">
                <a:solidFill>
                  <a:srgbClr val="FFFF00"/>
                </a:solidFill>
              </a:rPr>
              <a:t>olduklarını, Çin </a:t>
            </a:r>
            <a:r>
              <a:rPr lang="tr-TR" sz="1750" dirty="0">
                <a:solidFill>
                  <a:srgbClr val="FFFF00"/>
                </a:solidFill>
              </a:rPr>
              <a:t>esaretinden nasıl kurtulduklarını ve nihayet Köl </a:t>
            </a:r>
            <a:r>
              <a:rPr lang="tr-TR" sz="1750" dirty="0" err="1">
                <a:solidFill>
                  <a:srgbClr val="FFFF00"/>
                </a:solidFill>
              </a:rPr>
              <a:t>Tigin'in</a:t>
            </a:r>
            <a:r>
              <a:rPr lang="tr-TR" sz="1750" dirty="0">
                <a:solidFill>
                  <a:srgbClr val="FFFF00"/>
                </a:solidFill>
              </a:rPr>
              <a:t> </a:t>
            </a:r>
            <a:r>
              <a:rPr lang="tr-TR" sz="1750" dirty="0" smtClean="0">
                <a:solidFill>
                  <a:srgbClr val="FFFF00"/>
                </a:solidFill>
              </a:rPr>
              <a:t>kahramanlıklarla dolu </a:t>
            </a:r>
            <a:r>
              <a:rPr lang="tr-TR" sz="1750" dirty="0">
                <a:solidFill>
                  <a:srgbClr val="FFFF00"/>
                </a:solidFill>
              </a:rPr>
              <a:t>hayatını anlatır. Köl Tigin, </a:t>
            </a:r>
            <a:r>
              <a:rPr lang="tr-TR" sz="1750" dirty="0" err="1">
                <a:solidFill>
                  <a:srgbClr val="FFFF00"/>
                </a:solidFill>
              </a:rPr>
              <a:t>İlteriş</a:t>
            </a:r>
            <a:r>
              <a:rPr lang="tr-TR" sz="1750" dirty="0">
                <a:solidFill>
                  <a:srgbClr val="FFFF00"/>
                </a:solidFill>
              </a:rPr>
              <a:t> Kağan'ın oğlu ve Bilge </a:t>
            </a:r>
            <a:r>
              <a:rPr lang="tr-TR" sz="1750" dirty="0" smtClean="0">
                <a:solidFill>
                  <a:srgbClr val="FFFF00"/>
                </a:solidFill>
              </a:rPr>
              <a:t>Kağan'ın kardeşidir</a:t>
            </a:r>
            <a:r>
              <a:rPr lang="tr-TR" sz="1750" dirty="0">
                <a:solidFill>
                  <a:srgbClr val="FFFF00"/>
                </a:solidFill>
              </a:rPr>
              <a:t>. Amcaları Kapgan Kağan'ın ölümünden sonra Köl Tigin tertiplediği </a:t>
            </a:r>
            <a:r>
              <a:rPr lang="tr-TR" sz="1750" dirty="0" smtClean="0">
                <a:solidFill>
                  <a:srgbClr val="FFFF00"/>
                </a:solidFill>
              </a:rPr>
              <a:t>bir ihtilâlle </a:t>
            </a:r>
            <a:r>
              <a:rPr lang="tr-TR" sz="1750" dirty="0" err="1">
                <a:solidFill>
                  <a:srgbClr val="FFFF00"/>
                </a:solidFill>
              </a:rPr>
              <a:t>Kapgan'ın</a:t>
            </a:r>
            <a:r>
              <a:rPr lang="tr-TR" sz="1750" dirty="0">
                <a:solidFill>
                  <a:srgbClr val="FFFF00"/>
                </a:solidFill>
              </a:rPr>
              <a:t> oğullarını mağlûp ederek 716'da </a:t>
            </a:r>
            <a:r>
              <a:rPr lang="tr-TR" sz="1750" dirty="0" smtClean="0">
                <a:solidFill>
                  <a:srgbClr val="FFFF00"/>
                </a:solidFill>
              </a:rPr>
              <a:t>ağabeyi Bilge'yi </a:t>
            </a:r>
            <a:r>
              <a:rPr lang="tr-TR" sz="1750" dirty="0">
                <a:solidFill>
                  <a:srgbClr val="FFFF00"/>
                </a:solidFill>
              </a:rPr>
              <a:t>Türk tahtına oturtmuştur. Bilge Kağan çağında Türk </a:t>
            </a:r>
            <a:r>
              <a:rPr lang="tr-TR" sz="1750" dirty="0" smtClean="0">
                <a:solidFill>
                  <a:srgbClr val="FFFF00"/>
                </a:solidFill>
              </a:rPr>
              <a:t>orduları başkomutanı </a:t>
            </a:r>
            <a:r>
              <a:rPr lang="tr-TR" sz="1750" dirty="0">
                <a:solidFill>
                  <a:srgbClr val="FFFF00"/>
                </a:solidFill>
              </a:rPr>
              <a:t>olan ve Büyük Okyanus'tan Afganistan'daki Demir </a:t>
            </a:r>
            <a:r>
              <a:rPr lang="tr-TR" sz="1750" dirty="0" err="1">
                <a:solidFill>
                  <a:srgbClr val="FFFF00"/>
                </a:solidFill>
              </a:rPr>
              <a:t>Kapı'ya</a:t>
            </a:r>
            <a:r>
              <a:rPr lang="tr-TR" sz="1750" dirty="0">
                <a:solidFill>
                  <a:srgbClr val="FFFF00"/>
                </a:solidFill>
              </a:rPr>
              <a:t>, </a:t>
            </a:r>
            <a:r>
              <a:rPr lang="tr-TR" sz="1750" dirty="0" smtClean="0">
                <a:solidFill>
                  <a:srgbClr val="FFFF00"/>
                </a:solidFill>
              </a:rPr>
              <a:t>Tibet'ten </a:t>
            </a:r>
            <a:r>
              <a:rPr lang="tr-TR" sz="1750" dirty="0" err="1" smtClean="0">
                <a:solidFill>
                  <a:srgbClr val="FFFF00"/>
                </a:solidFill>
              </a:rPr>
              <a:t>Sibirye</a:t>
            </a:r>
            <a:r>
              <a:rPr lang="tr-TR" sz="1750" dirty="0" smtClean="0">
                <a:solidFill>
                  <a:srgbClr val="FFFF00"/>
                </a:solidFill>
              </a:rPr>
              <a:t> </a:t>
            </a:r>
            <a:r>
              <a:rPr lang="tr-TR" sz="1750" dirty="0">
                <a:solidFill>
                  <a:srgbClr val="FFFF00"/>
                </a:solidFill>
              </a:rPr>
              <a:t>bozkırlarına kadar uzanan geniş alandaki pek çok kavim </a:t>
            </a:r>
            <a:r>
              <a:rPr lang="tr-TR" sz="1750" dirty="0" smtClean="0">
                <a:solidFill>
                  <a:srgbClr val="FFFF00"/>
                </a:solidFill>
              </a:rPr>
              <a:t>üzerine yapılan </a:t>
            </a:r>
            <a:r>
              <a:rPr lang="tr-TR" sz="1750" dirty="0">
                <a:solidFill>
                  <a:srgbClr val="FFFF00"/>
                </a:solidFill>
              </a:rPr>
              <a:t>20'yi aşkın seferi idare eden; düşman orduları içine dalıp daima ön </a:t>
            </a:r>
            <a:r>
              <a:rPr lang="tr-TR" sz="1750" dirty="0" smtClean="0">
                <a:solidFill>
                  <a:srgbClr val="FFFF00"/>
                </a:solidFill>
              </a:rPr>
              <a:t>safta vuruşan </a:t>
            </a:r>
            <a:r>
              <a:rPr lang="tr-TR" sz="1750" dirty="0">
                <a:solidFill>
                  <a:schemeClr val="tx2"/>
                </a:solidFill>
              </a:rPr>
              <a:t>Köl Tigin Türk tarihinin en büyük kahramanlarından biridir. </a:t>
            </a:r>
            <a:r>
              <a:rPr lang="tr-TR" sz="1750" dirty="0" smtClean="0">
                <a:solidFill>
                  <a:srgbClr val="FFFF00"/>
                </a:solidFill>
              </a:rPr>
              <a:t>Dokuz Oğuzlarla </a:t>
            </a:r>
            <a:r>
              <a:rPr lang="tr-TR" sz="1750" dirty="0">
                <a:solidFill>
                  <a:srgbClr val="FFFF00"/>
                </a:solidFill>
              </a:rPr>
              <a:t>yapılan bir savaşta, 27 Şubat 731 tarihinde 47 yaşında iken kuş </a:t>
            </a:r>
            <a:r>
              <a:rPr lang="tr-TR" sz="1750" dirty="0" smtClean="0">
                <a:solidFill>
                  <a:srgbClr val="FFFF00"/>
                </a:solidFill>
              </a:rPr>
              <a:t>olup uçmuştur </a:t>
            </a:r>
            <a:r>
              <a:rPr lang="tr-TR" sz="1750" dirty="0">
                <a:solidFill>
                  <a:srgbClr val="FFFF00"/>
                </a:solidFill>
              </a:rPr>
              <a:t>(vefat etmiştir</a:t>
            </a:r>
            <a:r>
              <a:rPr lang="tr-TR" sz="1750" dirty="0" smtClean="0">
                <a:solidFill>
                  <a:srgbClr val="FFFF00"/>
                </a:solidFill>
              </a:rPr>
              <a:t>). </a:t>
            </a:r>
            <a:r>
              <a:rPr lang="tr-TR" sz="1750" dirty="0" smtClean="0">
                <a:solidFill>
                  <a:schemeClr val="tx2"/>
                </a:solidFill>
              </a:rPr>
              <a:t>71 </a:t>
            </a:r>
            <a:r>
              <a:rPr lang="tr-TR" sz="1750" dirty="0">
                <a:solidFill>
                  <a:schemeClr val="tx2"/>
                </a:solidFill>
              </a:rPr>
              <a:t>satırdan oluşan Köl Tigin bengü taşının yazarı Bilge Kağandır. </a:t>
            </a:r>
            <a:r>
              <a:rPr lang="tr-TR" sz="1750" dirty="0" smtClean="0">
                <a:solidFill>
                  <a:srgbClr val="FFFF00"/>
                </a:solidFill>
              </a:rPr>
              <a:t>Olaylar Bilge </a:t>
            </a:r>
            <a:r>
              <a:rPr lang="tr-TR" sz="1750" dirty="0">
                <a:solidFill>
                  <a:srgbClr val="FFFF00"/>
                </a:solidFill>
              </a:rPr>
              <a:t>Kağan tarafından anlatılmaktadır. Bengü taş ve barkın </a:t>
            </a:r>
            <a:r>
              <a:rPr lang="tr-TR" sz="1750" dirty="0" smtClean="0">
                <a:solidFill>
                  <a:srgbClr val="FFFF00"/>
                </a:solidFill>
              </a:rPr>
              <a:t>duvarları üzerine </a:t>
            </a:r>
            <a:r>
              <a:rPr lang="tr-TR" sz="1750" dirty="0">
                <a:solidFill>
                  <a:srgbClr val="FFFF00"/>
                </a:solidFill>
              </a:rPr>
              <a:t>yazıyı bizzat yazan </a:t>
            </a:r>
            <a:r>
              <a:rPr lang="tr-TR" sz="1750" dirty="0" smtClean="0">
                <a:solidFill>
                  <a:srgbClr val="FFFF00"/>
                </a:solidFill>
              </a:rPr>
              <a:t>Köl </a:t>
            </a:r>
            <a:r>
              <a:rPr lang="tr-TR" sz="1750" dirty="0" err="1" smtClean="0">
                <a:solidFill>
                  <a:srgbClr val="FFFF00"/>
                </a:solidFill>
              </a:rPr>
              <a:t>Tigin'le</a:t>
            </a:r>
            <a:r>
              <a:rPr lang="tr-TR" sz="1750" dirty="0" smtClean="0">
                <a:solidFill>
                  <a:srgbClr val="FFFF00"/>
                </a:solidFill>
              </a:rPr>
              <a:t> Bilge'nin </a:t>
            </a:r>
            <a:r>
              <a:rPr lang="tr-TR" sz="1750" dirty="0">
                <a:solidFill>
                  <a:srgbClr val="FFFF00"/>
                </a:solidFill>
              </a:rPr>
              <a:t>yeğeni </a:t>
            </a:r>
            <a:r>
              <a:rPr lang="tr-TR" sz="1750" b="1" dirty="0" smtClean="0">
                <a:solidFill>
                  <a:schemeClr val="tx2"/>
                </a:solidFill>
              </a:rPr>
              <a:t>YOLLUG TİGİNDİR. </a:t>
            </a:r>
            <a:r>
              <a:rPr lang="tr-TR" sz="1750" dirty="0" smtClean="0">
                <a:solidFill>
                  <a:srgbClr val="FFFF00"/>
                </a:solidFill>
              </a:rPr>
              <a:t>Muhtemelen </a:t>
            </a:r>
            <a:r>
              <a:rPr lang="tr-TR" sz="1750" dirty="0">
                <a:solidFill>
                  <a:srgbClr val="FFFF00"/>
                </a:solidFill>
              </a:rPr>
              <a:t>Bilge Kağan metni daha </a:t>
            </a:r>
            <a:r>
              <a:rPr lang="tr-TR" sz="1750" dirty="0" smtClean="0">
                <a:solidFill>
                  <a:srgbClr val="FFFF00"/>
                </a:solidFill>
              </a:rPr>
              <a:t>önce hazırlayıp </a:t>
            </a:r>
            <a:r>
              <a:rPr lang="tr-TR" sz="1750" dirty="0" err="1">
                <a:solidFill>
                  <a:srgbClr val="FFFF00"/>
                </a:solidFill>
              </a:rPr>
              <a:t>Yollug</a:t>
            </a:r>
            <a:r>
              <a:rPr lang="tr-TR" sz="1750" dirty="0">
                <a:solidFill>
                  <a:srgbClr val="FFFF00"/>
                </a:solidFill>
              </a:rPr>
              <a:t> </a:t>
            </a:r>
            <a:r>
              <a:rPr lang="tr-TR" sz="1750" dirty="0" err="1">
                <a:solidFill>
                  <a:srgbClr val="FFFF00"/>
                </a:solidFill>
              </a:rPr>
              <a:t>Tigin'e</a:t>
            </a:r>
            <a:r>
              <a:rPr lang="tr-TR" sz="1750" dirty="0">
                <a:solidFill>
                  <a:srgbClr val="FFFF00"/>
                </a:solidFill>
              </a:rPr>
              <a:t> </a:t>
            </a:r>
            <a:r>
              <a:rPr lang="tr-TR" sz="1750" dirty="0" smtClean="0">
                <a:solidFill>
                  <a:srgbClr val="FFFF00"/>
                </a:solidFill>
              </a:rPr>
              <a:t>vermiş </a:t>
            </a:r>
            <a:r>
              <a:rPr lang="tr-TR" sz="1750" dirty="0">
                <a:solidFill>
                  <a:srgbClr val="FFFF00"/>
                </a:solidFill>
              </a:rPr>
              <a:t>hatta belki de </a:t>
            </a:r>
            <a:r>
              <a:rPr lang="tr-TR" sz="1750" dirty="0" smtClean="0">
                <a:solidFill>
                  <a:srgbClr val="FFFF00"/>
                </a:solidFill>
              </a:rPr>
              <a:t>Bilge Kağan </a:t>
            </a:r>
            <a:r>
              <a:rPr lang="tr-TR" sz="1750" dirty="0">
                <a:solidFill>
                  <a:srgbClr val="FFFF00"/>
                </a:solidFill>
              </a:rPr>
              <a:t>tarafından nutuk olarak irat edilen metin </a:t>
            </a:r>
            <a:r>
              <a:rPr lang="tr-TR" sz="1750" dirty="0" err="1">
                <a:solidFill>
                  <a:srgbClr val="FFFF00"/>
                </a:solidFill>
              </a:rPr>
              <a:t>Yollug</a:t>
            </a:r>
            <a:r>
              <a:rPr lang="tr-TR" sz="1750" dirty="0">
                <a:solidFill>
                  <a:srgbClr val="FFFF00"/>
                </a:solidFill>
              </a:rPr>
              <a:t> Tigin tarafından </a:t>
            </a:r>
            <a:r>
              <a:rPr lang="tr-TR" sz="1750" dirty="0" smtClean="0">
                <a:solidFill>
                  <a:srgbClr val="FFFF00"/>
                </a:solidFill>
              </a:rPr>
              <a:t>not edilmiş</a:t>
            </a:r>
            <a:r>
              <a:rPr lang="tr-TR" sz="1750" dirty="0">
                <a:solidFill>
                  <a:srgbClr val="FFFF00"/>
                </a:solidFill>
              </a:rPr>
              <a:t>; sonra da taşlar üzerine kazınmıştır.</a:t>
            </a:r>
          </a:p>
        </p:txBody>
      </p:sp>
    </p:spTree>
    <p:extLst>
      <p:ext uri="{BB962C8B-B14F-4D97-AF65-F5344CB8AC3E}">
        <p14:creationId xmlns:p14="http://schemas.microsoft.com/office/powerpoint/2010/main" val="3221627248"/>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352928" cy="6408712"/>
          </a:xfrm>
        </p:spPr>
        <p:txBody>
          <a:bodyPr/>
          <a:lstStyle/>
          <a:p>
            <a:pPr marL="0" indent="0" algn="just">
              <a:buNone/>
            </a:pPr>
            <a:r>
              <a:rPr lang="tr-TR" sz="1600" b="1" dirty="0" smtClean="0">
                <a:solidFill>
                  <a:schemeClr val="tx2"/>
                </a:solidFill>
              </a:rPr>
              <a:t>KÖL TİGİN BENGÜ TAŞI</a:t>
            </a:r>
            <a:r>
              <a:rPr lang="tr-TR" sz="1600" dirty="0" smtClean="0">
                <a:solidFill>
                  <a:srgbClr val="FFFF00"/>
                </a:solidFill>
              </a:rPr>
              <a:t>, </a:t>
            </a:r>
            <a:r>
              <a:rPr lang="tr-TR" sz="1600" dirty="0">
                <a:solidFill>
                  <a:srgbClr val="FFFF00"/>
                </a:solidFill>
              </a:rPr>
              <a:t>Türk edebiyatının </a:t>
            </a:r>
            <a:r>
              <a:rPr lang="tr-TR" sz="1600" dirty="0" err="1">
                <a:solidFill>
                  <a:srgbClr val="FFFF00"/>
                </a:solidFill>
              </a:rPr>
              <a:t>san'atkârane</a:t>
            </a:r>
            <a:r>
              <a:rPr lang="tr-TR" sz="1600" dirty="0">
                <a:solidFill>
                  <a:srgbClr val="FFFF00"/>
                </a:solidFill>
              </a:rPr>
              <a:t> üslûpla </a:t>
            </a:r>
            <a:r>
              <a:rPr lang="tr-TR" sz="1600" dirty="0" smtClean="0">
                <a:solidFill>
                  <a:srgbClr val="FFFF00"/>
                </a:solidFill>
              </a:rPr>
              <a:t>yazılmış ilk </a:t>
            </a:r>
            <a:r>
              <a:rPr lang="tr-TR" sz="1600" dirty="0">
                <a:solidFill>
                  <a:srgbClr val="FFFF00"/>
                </a:solidFill>
              </a:rPr>
              <a:t>eseridir. </a:t>
            </a:r>
            <a:r>
              <a:rPr lang="tr-TR" sz="1600" dirty="0" smtClean="0">
                <a:solidFill>
                  <a:srgbClr val="FFFF00"/>
                </a:solidFill>
              </a:rPr>
              <a:t>Yalın </a:t>
            </a:r>
            <a:r>
              <a:rPr lang="tr-TR" sz="1600" dirty="0">
                <a:solidFill>
                  <a:srgbClr val="FFFF00"/>
                </a:solidFill>
              </a:rPr>
              <a:t>ve keskin </a:t>
            </a:r>
            <a:r>
              <a:rPr lang="tr-TR" sz="1600" dirty="0" smtClean="0">
                <a:solidFill>
                  <a:srgbClr val="FFFF00"/>
                </a:solidFill>
              </a:rPr>
              <a:t>üslûp, </a:t>
            </a:r>
            <a:r>
              <a:rPr lang="tr-TR" sz="1600" dirty="0" err="1" smtClean="0">
                <a:solidFill>
                  <a:srgbClr val="FFFF00"/>
                </a:solidFill>
              </a:rPr>
              <a:t>hükümdarâne</a:t>
            </a:r>
            <a:r>
              <a:rPr lang="tr-TR" sz="1600" dirty="0" smtClean="0">
                <a:solidFill>
                  <a:srgbClr val="FFFF00"/>
                </a:solidFill>
              </a:rPr>
              <a:t> </a:t>
            </a:r>
            <a:r>
              <a:rPr lang="tr-TR" sz="1600" dirty="0">
                <a:solidFill>
                  <a:srgbClr val="FFFF00"/>
                </a:solidFill>
              </a:rPr>
              <a:t>eda ve ihtişamlı hitap tarzı" anıtta hemen kendini hissettirmektedir.</a:t>
            </a:r>
          </a:p>
          <a:p>
            <a:pPr marL="0" indent="0" algn="just">
              <a:buNone/>
            </a:pPr>
            <a:r>
              <a:rPr lang="tr-TR" sz="1600" dirty="0">
                <a:solidFill>
                  <a:schemeClr val="tx2"/>
                </a:solidFill>
              </a:rPr>
              <a:t>"Teŋri </a:t>
            </a:r>
            <a:r>
              <a:rPr lang="tr-TR" sz="1600" dirty="0" err="1">
                <a:solidFill>
                  <a:schemeClr val="tx2"/>
                </a:solidFill>
              </a:rPr>
              <a:t>teg</a:t>
            </a:r>
            <a:r>
              <a:rPr lang="tr-TR" sz="1600" dirty="0">
                <a:solidFill>
                  <a:schemeClr val="tx2"/>
                </a:solidFill>
              </a:rPr>
              <a:t> </a:t>
            </a:r>
            <a:r>
              <a:rPr lang="tr-TR" sz="1600" dirty="0" err="1">
                <a:solidFill>
                  <a:schemeClr val="tx2"/>
                </a:solidFill>
              </a:rPr>
              <a:t>teŋride</a:t>
            </a:r>
            <a:r>
              <a:rPr lang="tr-TR" sz="1600" dirty="0">
                <a:solidFill>
                  <a:schemeClr val="tx2"/>
                </a:solidFill>
              </a:rPr>
              <a:t> </a:t>
            </a:r>
            <a:r>
              <a:rPr lang="tr-TR" sz="1600" dirty="0" err="1">
                <a:solidFill>
                  <a:schemeClr val="tx2"/>
                </a:solidFill>
              </a:rPr>
              <a:t>bolmış</a:t>
            </a:r>
            <a:r>
              <a:rPr lang="tr-TR" sz="1600" dirty="0">
                <a:solidFill>
                  <a:schemeClr val="tx2"/>
                </a:solidFill>
              </a:rPr>
              <a:t> Türk Bilge </a:t>
            </a:r>
            <a:r>
              <a:rPr lang="tr-TR" sz="1600" dirty="0" err="1">
                <a:solidFill>
                  <a:schemeClr val="tx2"/>
                </a:solidFill>
              </a:rPr>
              <a:t>Kagan</a:t>
            </a:r>
            <a:r>
              <a:rPr lang="tr-TR" sz="1600" dirty="0">
                <a:solidFill>
                  <a:schemeClr val="tx2"/>
                </a:solidFill>
              </a:rPr>
              <a:t> </a:t>
            </a:r>
            <a:r>
              <a:rPr lang="tr-TR" sz="1600" dirty="0">
                <a:solidFill>
                  <a:srgbClr val="FFFF00"/>
                </a:solidFill>
              </a:rPr>
              <a:t>" diye başlayan ilk satırdan </a:t>
            </a:r>
            <a:r>
              <a:rPr lang="tr-TR" sz="1600" dirty="0" smtClean="0">
                <a:solidFill>
                  <a:srgbClr val="FFFF00"/>
                </a:solidFill>
              </a:rPr>
              <a:t>itibaren âdeta </a:t>
            </a:r>
            <a:r>
              <a:rPr lang="tr-TR" sz="1600" dirty="0">
                <a:solidFill>
                  <a:srgbClr val="FFFF00"/>
                </a:solidFill>
              </a:rPr>
              <a:t>göklerden gelen muhteşem bir sesleniş asırları delip geçerek </a:t>
            </a:r>
            <a:r>
              <a:rPr lang="tr-TR" sz="1600" dirty="0" smtClean="0">
                <a:solidFill>
                  <a:srgbClr val="FFFF00"/>
                </a:solidFill>
              </a:rPr>
              <a:t>ruhumuzu titretir</a:t>
            </a:r>
            <a:r>
              <a:rPr lang="tr-TR" sz="1600" dirty="0">
                <a:solidFill>
                  <a:schemeClr val="tx2"/>
                </a:solidFill>
              </a:rPr>
              <a:t>. "Üze kök teŋri asra yagız yir kılındukda ikin ara kişi oglı kılınmış </a:t>
            </a:r>
            <a:r>
              <a:rPr lang="tr-TR" sz="1600" dirty="0" smtClean="0">
                <a:solidFill>
                  <a:srgbClr val="FFFF00"/>
                </a:solidFill>
              </a:rPr>
              <a:t>cümlesiyle </a:t>
            </a:r>
            <a:r>
              <a:rPr lang="tr-TR" sz="1600" dirty="0">
                <a:solidFill>
                  <a:srgbClr val="FFFF00"/>
                </a:solidFill>
              </a:rPr>
              <a:t>başlayan satırları okuyunca semavî bir yücelik benliğimizi sarar. </a:t>
            </a:r>
            <a:r>
              <a:rPr lang="tr-TR" sz="1600" dirty="0" smtClean="0">
                <a:solidFill>
                  <a:srgbClr val="FFFF00"/>
                </a:solidFill>
              </a:rPr>
              <a:t>Köl Tigin 'in </a:t>
            </a:r>
            <a:r>
              <a:rPr lang="tr-TR" sz="1600" dirty="0">
                <a:solidFill>
                  <a:srgbClr val="FFFF00"/>
                </a:solidFill>
              </a:rPr>
              <a:t>ölümü üzerine Bilge Kağan'ın söyledikleri ise trajik bir çığlıktır</a:t>
            </a:r>
            <a:r>
              <a:rPr lang="tr-TR" sz="1600" dirty="0" smtClean="0">
                <a:solidFill>
                  <a:srgbClr val="FFFF00"/>
                </a:solidFill>
              </a:rPr>
              <a:t>. "</a:t>
            </a:r>
            <a:r>
              <a:rPr lang="tr-TR" sz="1600" dirty="0">
                <a:solidFill>
                  <a:srgbClr val="FFFF00"/>
                </a:solidFill>
              </a:rPr>
              <a:t>Görür gözüm görmez gibi, bilir aklım bilmez gibi oldu... Gözden yaş </a:t>
            </a:r>
            <a:r>
              <a:rPr lang="tr-TR" sz="1600" dirty="0" smtClean="0">
                <a:solidFill>
                  <a:srgbClr val="FFFF00"/>
                </a:solidFill>
              </a:rPr>
              <a:t>gelse önleyerek</a:t>
            </a:r>
            <a:r>
              <a:rPr lang="tr-TR" sz="1600" dirty="0">
                <a:solidFill>
                  <a:srgbClr val="FFFF00"/>
                </a:solidFill>
              </a:rPr>
              <a:t>, gönülden feryat gelse bastırarak düşünceye daldım... İki şad </a:t>
            </a:r>
            <a:r>
              <a:rPr lang="tr-TR" sz="1600" dirty="0" smtClean="0">
                <a:solidFill>
                  <a:srgbClr val="FFFF00"/>
                </a:solidFill>
              </a:rPr>
              <a:t>ve kardeşlerimin</a:t>
            </a:r>
            <a:r>
              <a:rPr lang="tr-TR" sz="1600" dirty="0">
                <a:solidFill>
                  <a:srgbClr val="FFFF00"/>
                </a:solidFill>
              </a:rPr>
              <a:t>, oğullarım, beylerim ve milletimin gözü kaşı perişan olacak </a:t>
            </a:r>
            <a:r>
              <a:rPr lang="tr-TR" sz="1600" dirty="0" smtClean="0">
                <a:solidFill>
                  <a:srgbClr val="FFFF00"/>
                </a:solidFill>
              </a:rPr>
              <a:t>diye düşündüm</a:t>
            </a:r>
            <a:r>
              <a:rPr lang="tr-TR" sz="1600" dirty="0">
                <a:solidFill>
                  <a:srgbClr val="FFFF00"/>
                </a:solidFill>
              </a:rPr>
              <a:t>" ifadeleri, lirik ve trajik unsurların iç içe girdiği şaheser bir </a:t>
            </a:r>
            <a:r>
              <a:rPr lang="tr-TR" sz="1600" dirty="0" smtClean="0">
                <a:solidFill>
                  <a:srgbClr val="FFFF00"/>
                </a:solidFill>
              </a:rPr>
              <a:t>üslûbu yansıtmaktadır</a:t>
            </a:r>
            <a:r>
              <a:rPr lang="tr-TR" sz="1600" dirty="0">
                <a:solidFill>
                  <a:srgbClr val="FFFF00"/>
                </a:solidFill>
              </a:rPr>
              <a:t>. </a:t>
            </a:r>
            <a:r>
              <a:rPr lang="tr-TR" sz="1600" b="1" dirty="0" smtClean="0">
                <a:solidFill>
                  <a:schemeClr val="tx2"/>
                </a:solidFill>
              </a:rPr>
              <a:t>BİLGE KAĞAN</a:t>
            </a:r>
            <a:r>
              <a:rPr lang="tr-TR" sz="1600" dirty="0" smtClean="0">
                <a:solidFill>
                  <a:srgbClr val="FFFF00"/>
                </a:solidFill>
              </a:rPr>
              <a:t>, </a:t>
            </a:r>
            <a:r>
              <a:rPr lang="tr-TR" sz="1600" dirty="0">
                <a:solidFill>
                  <a:srgbClr val="FFFF00"/>
                </a:solidFill>
              </a:rPr>
              <a:t>Türk milleti için olduğu kadar kendisi için de </a:t>
            </a:r>
            <a:r>
              <a:rPr lang="tr-TR" sz="1600" dirty="0" smtClean="0">
                <a:solidFill>
                  <a:srgbClr val="FFFF00"/>
                </a:solidFill>
              </a:rPr>
              <a:t>çok büyük </a:t>
            </a:r>
            <a:r>
              <a:rPr lang="tr-TR" sz="1600" dirty="0">
                <a:solidFill>
                  <a:srgbClr val="FFFF00"/>
                </a:solidFill>
              </a:rPr>
              <a:t>bir mana ve değer ifade eden kahraman kardeşi </a:t>
            </a:r>
            <a:r>
              <a:rPr lang="tr-TR" sz="1600" b="1" dirty="0" smtClean="0">
                <a:solidFill>
                  <a:schemeClr val="tx2"/>
                </a:solidFill>
              </a:rPr>
              <a:t>KÖL TİGİN 'in</a:t>
            </a:r>
            <a:r>
              <a:rPr lang="tr-TR" sz="1600" dirty="0" smtClean="0">
                <a:solidFill>
                  <a:srgbClr val="FFFF00"/>
                </a:solidFill>
              </a:rPr>
              <a:t> ölümü üzerine </a:t>
            </a:r>
            <a:r>
              <a:rPr lang="tr-TR" sz="1600" dirty="0">
                <a:solidFill>
                  <a:srgbClr val="FFFF00"/>
                </a:solidFill>
              </a:rPr>
              <a:t>gözünden yaşlar dökmek, haykırıp feryat etmek istemekte; fakat </a:t>
            </a:r>
            <a:r>
              <a:rPr lang="tr-TR" sz="1600" dirty="0" smtClean="0">
                <a:solidFill>
                  <a:srgbClr val="FFFF00"/>
                </a:solidFill>
              </a:rPr>
              <a:t>işgal ettiği </a:t>
            </a:r>
            <a:r>
              <a:rPr lang="tr-TR" sz="1600" dirty="0">
                <a:solidFill>
                  <a:srgbClr val="FFFF00"/>
                </a:solidFill>
              </a:rPr>
              <a:t>kağanlık mevkii, bütün yakınlarının, beylerinin ve milletinin </a:t>
            </a:r>
            <a:r>
              <a:rPr lang="tr-TR" sz="1600" dirty="0" smtClean="0">
                <a:solidFill>
                  <a:srgbClr val="FFFF00"/>
                </a:solidFill>
              </a:rPr>
              <a:t>üzerindeki sorumluluğu </a:t>
            </a:r>
            <a:r>
              <a:rPr lang="tr-TR" sz="1600" dirty="0">
                <a:solidFill>
                  <a:srgbClr val="FFFF00"/>
                </a:solidFill>
              </a:rPr>
              <a:t>buna mani olmaktadır. Böyle bir trajik hâlin birkaç kelime içinde </a:t>
            </a:r>
            <a:r>
              <a:rPr lang="tr-TR" sz="1600" dirty="0" smtClean="0">
                <a:solidFill>
                  <a:srgbClr val="FFFF00"/>
                </a:solidFill>
              </a:rPr>
              <a:t>bu kadar </a:t>
            </a:r>
            <a:r>
              <a:rPr lang="tr-TR" sz="1600" dirty="0">
                <a:solidFill>
                  <a:srgbClr val="FFFF00"/>
                </a:solidFill>
              </a:rPr>
              <a:t>veciz şekilde anlatılması, edebiyatımızın ilk yazılı örnekleri için </a:t>
            </a:r>
            <a:r>
              <a:rPr lang="tr-TR" sz="1600" dirty="0" smtClean="0">
                <a:solidFill>
                  <a:srgbClr val="FFFF00"/>
                </a:solidFill>
              </a:rPr>
              <a:t>çok yüksek </a:t>
            </a:r>
            <a:r>
              <a:rPr lang="tr-TR" sz="1600" dirty="0">
                <a:solidFill>
                  <a:srgbClr val="FFFF00"/>
                </a:solidFill>
              </a:rPr>
              <a:t>bir edebî değer ifade </a:t>
            </a:r>
            <a:r>
              <a:rPr lang="tr-TR" sz="1600" dirty="0" smtClean="0">
                <a:solidFill>
                  <a:srgbClr val="FFFF00"/>
                </a:solidFill>
              </a:rPr>
              <a:t>eder. </a:t>
            </a:r>
            <a:r>
              <a:rPr lang="tr-TR" sz="1600" dirty="0">
                <a:solidFill>
                  <a:srgbClr val="FFFF00"/>
                </a:solidFill>
              </a:rPr>
              <a:t>B</a:t>
            </a:r>
            <a:r>
              <a:rPr lang="tr-TR" sz="1600" dirty="0" smtClean="0">
                <a:solidFill>
                  <a:srgbClr val="FFFF00"/>
                </a:solidFill>
              </a:rPr>
              <a:t>azı parçalarda eda </a:t>
            </a:r>
            <a:r>
              <a:rPr lang="tr-TR" sz="1600" dirty="0">
                <a:solidFill>
                  <a:srgbClr val="FFFF00"/>
                </a:solidFill>
              </a:rPr>
              <a:t>o kadar canlı ve ahenkli, o kadar samimî ve derin tahassüslere mâkestir </a:t>
            </a:r>
            <a:r>
              <a:rPr lang="tr-TR" sz="1600" dirty="0" smtClean="0">
                <a:solidFill>
                  <a:srgbClr val="FFFF00"/>
                </a:solidFill>
              </a:rPr>
              <a:t>ki, </a:t>
            </a:r>
            <a:r>
              <a:rPr lang="tr-TR" sz="1600" dirty="0">
                <a:solidFill>
                  <a:srgbClr val="FFFF00"/>
                </a:solidFill>
              </a:rPr>
              <a:t>işte buralarda çok kuvvetli </a:t>
            </a:r>
            <a:r>
              <a:rPr lang="tr-TR" sz="1600" dirty="0" smtClean="0">
                <a:solidFill>
                  <a:srgbClr val="FFFF00"/>
                </a:solidFill>
              </a:rPr>
              <a:t>'maşerî bir </a:t>
            </a:r>
            <a:r>
              <a:rPr lang="tr-TR" sz="1600" dirty="0">
                <a:solidFill>
                  <a:srgbClr val="FFFF00"/>
                </a:solidFill>
              </a:rPr>
              <a:t>lirizm,, 'destanı bir ruh' kendini kuvvetle hissettiriyor; burada, </a:t>
            </a:r>
            <a:r>
              <a:rPr lang="tr-TR" sz="1600" dirty="0" smtClean="0">
                <a:solidFill>
                  <a:srgbClr val="FFFF00"/>
                </a:solidFill>
              </a:rPr>
              <a:t>hatta alelâde </a:t>
            </a:r>
            <a:r>
              <a:rPr lang="tr-TR" sz="1600" dirty="0">
                <a:solidFill>
                  <a:srgbClr val="FFFF00"/>
                </a:solidFill>
              </a:rPr>
              <a:t>nakil ve hikâyenin fevkinde </a:t>
            </a:r>
            <a:r>
              <a:rPr lang="tr-TR" sz="1600" dirty="0" smtClean="0">
                <a:solidFill>
                  <a:srgbClr val="FFFF00"/>
                </a:solidFill>
              </a:rPr>
              <a:t>'bediî </a:t>
            </a:r>
            <a:r>
              <a:rPr lang="tr-TR" sz="1600" dirty="0">
                <a:solidFill>
                  <a:srgbClr val="FFFF00"/>
                </a:solidFill>
              </a:rPr>
              <a:t>bir gaye' de takip </a:t>
            </a:r>
            <a:r>
              <a:rPr lang="tr-TR" sz="1600" dirty="0" smtClean="0">
                <a:solidFill>
                  <a:srgbClr val="FFFF00"/>
                </a:solidFill>
              </a:rPr>
              <a:t>edilmektedir: Kısa </a:t>
            </a:r>
            <a:r>
              <a:rPr lang="tr-TR" sz="1600" dirty="0">
                <a:solidFill>
                  <a:srgbClr val="FFFF00"/>
                </a:solidFill>
              </a:rPr>
              <a:t>lâkin kat 'î ve </a:t>
            </a:r>
            <a:r>
              <a:rPr lang="tr-TR" sz="1600" dirty="0" smtClean="0">
                <a:solidFill>
                  <a:srgbClr val="FFFF00"/>
                </a:solidFill>
              </a:rPr>
              <a:t>vazıh </a:t>
            </a:r>
            <a:r>
              <a:rPr lang="tr-TR" sz="1600" dirty="0">
                <a:solidFill>
                  <a:srgbClr val="FFFF00"/>
                </a:solidFill>
              </a:rPr>
              <a:t>cümleler, tasvirlerinde sahtelikten </a:t>
            </a:r>
            <a:r>
              <a:rPr lang="tr-TR" sz="1600" dirty="0" smtClean="0">
                <a:solidFill>
                  <a:srgbClr val="FFFF00"/>
                </a:solidFill>
              </a:rPr>
              <a:t>tamamen uzak </a:t>
            </a:r>
            <a:r>
              <a:rPr lang="tr-TR" sz="1600" dirty="0">
                <a:solidFill>
                  <a:srgbClr val="FFFF00"/>
                </a:solidFill>
              </a:rPr>
              <a:t>sade ve kuvvetli bir ifade, birbiriyle ahenktar bir surette telif edilmiş </a:t>
            </a:r>
            <a:r>
              <a:rPr lang="tr-TR" sz="1600" dirty="0" smtClean="0">
                <a:solidFill>
                  <a:srgbClr val="FFFF00"/>
                </a:solidFill>
              </a:rPr>
              <a:t>fiiller, arada </a:t>
            </a:r>
            <a:r>
              <a:rPr lang="tr-TR" sz="1600" dirty="0">
                <a:solidFill>
                  <a:srgbClr val="FFFF00"/>
                </a:solidFill>
              </a:rPr>
              <a:t>ifadeyi yeknesaklıktan kurtarmak için fiillerin değiştirilmesi, </a:t>
            </a:r>
            <a:r>
              <a:rPr lang="tr-TR" sz="1600" dirty="0" smtClean="0">
                <a:solidFill>
                  <a:srgbClr val="FFFF00"/>
                </a:solidFill>
              </a:rPr>
              <a:t>tekrarlar, hülâsa </a:t>
            </a:r>
            <a:r>
              <a:rPr lang="tr-TR" sz="1600" dirty="0">
                <a:solidFill>
                  <a:srgbClr val="FFFF00"/>
                </a:solidFill>
              </a:rPr>
              <a:t>bütün bu gibi beyan incelikleri, bu kitabeleri alelâde bir lisan ve </a:t>
            </a:r>
            <a:r>
              <a:rPr lang="tr-TR" sz="1600" dirty="0" smtClean="0">
                <a:solidFill>
                  <a:srgbClr val="FFFF00"/>
                </a:solidFill>
              </a:rPr>
              <a:t>tarih vesikası </a:t>
            </a:r>
            <a:r>
              <a:rPr lang="tr-TR" sz="1600" dirty="0">
                <a:solidFill>
                  <a:srgbClr val="FFFF00"/>
                </a:solidFill>
              </a:rPr>
              <a:t>şeklinden kurtarıyor...Göktürkçenin bu kadar muntazam ve güzel, </a:t>
            </a:r>
            <a:r>
              <a:rPr lang="tr-TR" sz="1600" dirty="0" smtClean="0">
                <a:solidFill>
                  <a:srgbClr val="FFFF00"/>
                </a:solidFill>
              </a:rPr>
              <a:t>imlâsı mazbut </a:t>
            </a:r>
            <a:r>
              <a:rPr lang="tr-TR" sz="1600" dirty="0">
                <a:solidFill>
                  <a:srgbClr val="FFFF00"/>
                </a:solidFill>
              </a:rPr>
              <a:t>bir nesir lisanı olabilmesi için, herhâlde uzun tekâmül devirleri </a:t>
            </a:r>
            <a:r>
              <a:rPr lang="tr-TR" sz="1600" dirty="0" smtClean="0">
                <a:solidFill>
                  <a:srgbClr val="FFFF00"/>
                </a:solidFill>
              </a:rPr>
              <a:t>geçirdiği muhakkaktır. </a:t>
            </a:r>
            <a:r>
              <a:rPr lang="tr-TR" sz="1600" b="1" dirty="0" smtClean="0">
                <a:solidFill>
                  <a:schemeClr val="tx2"/>
                </a:solidFill>
              </a:rPr>
              <a:t>YULUĞ TİGİN </a:t>
            </a:r>
            <a:r>
              <a:rPr lang="tr-TR" sz="1600" dirty="0" smtClean="0">
                <a:solidFill>
                  <a:srgbClr val="FFFF00"/>
                </a:solidFill>
              </a:rPr>
              <a:t>bu yazıtta Bilge </a:t>
            </a:r>
            <a:r>
              <a:rPr lang="tr-TR" sz="1600" dirty="0">
                <a:solidFill>
                  <a:srgbClr val="FFFF00"/>
                </a:solidFill>
              </a:rPr>
              <a:t>Kağan ağzından Türk milletine hitap ederken ne kadar lirik ve romantik </a:t>
            </a:r>
            <a:r>
              <a:rPr lang="tr-TR" sz="1600" dirty="0" smtClean="0">
                <a:solidFill>
                  <a:srgbClr val="FFFF00"/>
                </a:solidFill>
              </a:rPr>
              <a:t>ise tarihî </a:t>
            </a:r>
            <a:r>
              <a:rPr lang="tr-TR" sz="1600" dirty="0" err="1">
                <a:solidFill>
                  <a:srgbClr val="FFFF00"/>
                </a:solidFill>
              </a:rPr>
              <a:t>vak'aları</a:t>
            </a:r>
            <a:r>
              <a:rPr lang="tr-TR" sz="1600" dirty="0">
                <a:solidFill>
                  <a:srgbClr val="FFFF00"/>
                </a:solidFill>
              </a:rPr>
              <a:t> anlatmakta da o kadar realisttir. Bu yazılarda yalan, </a:t>
            </a:r>
            <a:r>
              <a:rPr lang="tr-TR" sz="1600" dirty="0" smtClean="0">
                <a:solidFill>
                  <a:srgbClr val="FFFF00"/>
                </a:solidFill>
              </a:rPr>
              <a:t>mübalağa, boşuna </a:t>
            </a:r>
            <a:r>
              <a:rPr lang="tr-TR" sz="1600" dirty="0">
                <a:solidFill>
                  <a:srgbClr val="FFFF00"/>
                </a:solidFill>
              </a:rPr>
              <a:t>öğünme yoktur. Türk milletinin bütün ahlâkî safiyeti, bütün değerleri </a:t>
            </a:r>
            <a:r>
              <a:rPr lang="tr-TR" sz="1600" dirty="0" smtClean="0">
                <a:solidFill>
                  <a:srgbClr val="FFFF00"/>
                </a:solidFill>
              </a:rPr>
              <a:t>ve kusurları </a:t>
            </a:r>
            <a:r>
              <a:rPr lang="tr-TR" sz="1600" dirty="0">
                <a:solidFill>
                  <a:srgbClr val="FFFF00"/>
                </a:solidFill>
              </a:rPr>
              <a:t>apaçık göze </a:t>
            </a:r>
            <a:r>
              <a:rPr lang="tr-TR" sz="1600" dirty="0" smtClean="0">
                <a:solidFill>
                  <a:srgbClr val="FFFF00"/>
                </a:solidFill>
              </a:rPr>
              <a:t>çarpmaktadır.</a:t>
            </a:r>
            <a:endParaRPr lang="tr-TR" sz="1600" dirty="0">
              <a:solidFill>
                <a:srgbClr val="FFFF00"/>
              </a:solidFill>
            </a:endParaRPr>
          </a:p>
        </p:txBody>
      </p:sp>
    </p:spTree>
    <p:extLst>
      <p:ext uri="{BB962C8B-B14F-4D97-AF65-F5344CB8AC3E}">
        <p14:creationId xmlns:p14="http://schemas.microsoft.com/office/powerpoint/2010/main" val="165503541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136904" cy="6696744"/>
          </a:xfrm>
        </p:spPr>
        <p:txBody>
          <a:bodyPr/>
          <a:lstStyle/>
          <a:p>
            <a:pPr marL="0" indent="0" algn="just">
              <a:buNone/>
            </a:pPr>
            <a:r>
              <a:rPr lang="tr-TR" sz="1400" b="1" dirty="0" smtClean="0">
                <a:solidFill>
                  <a:schemeClr val="tx2"/>
                </a:solidFill>
              </a:rPr>
              <a:t>                                                </a:t>
            </a:r>
            <a:r>
              <a:rPr lang="tr-TR" sz="1800" b="1" dirty="0" smtClean="0">
                <a:solidFill>
                  <a:schemeClr val="tx2"/>
                </a:solidFill>
              </a:rPr>
              <a:t>BİLGE KAĞAN BENGÜ TAŞI</a:t>
            </a:r>
          </a:p>
          <a:p>
            <a:pPr marL="0" indent="0" algn="just">
              <a:buNone/>
            </a:pPr>
            <a:r>
              <a:rPr lang="tr-TR" sz="1600" dirty="0" smtClean="0">
                <a:solidFill>
                  <a:srgbClr val="FFFF00"/>
                </a:solidFill>
              </a:rPr>
              <a:t>735 </a:t>
            </a:r>
            <a:r>
              <a:rPr lang="tr-TR" sz="1600" dirty="0">
                <a:solidFill>
                  <a:srgbClr val="FFFF00"/>
                </a:solidFill>
              </a:rPr>
              <a:t>tarihinde, oğlu Teŋri Kağan </a:t>
            </a:r>
            <a:r>
              <a:rPr lang="tr-TR" sz="1600" dirty="0" smtClean="0">
                <a:solidFill>
                  <a:srgbClr val="FFFF00"/>
                </a:solidFill>
              </a:rPr>
              <a:t>tarafından diktirilmiştir. </a:t>
            </a:r>
            <a:r>
              <a:rPr lang="tr-TR" sz="1600" dirty="0">
                <a:solidFill>
                  <a:schemeClr val="tx2"/>
                </a:solidFill>
              </a:rPr>
              <a:t>Bilge Kağan anıtının büyük </a:t>
            </a:r>
            <a:r>
              <a:rPr lang="tr-TR" sz="1600" dirty="0" smtClean="0">
                <a:solidFill>
                  <a:schemeClr val="tx2"/>
                </a:solidFill>
              </a:rPr>
              <a:t>bölümü </a:t>
            </a:r>
            <a:r>
              <a:rPr lang="tr-TR" sz="1600" dirty="0">
                <a:solidFill>
                  <a:schemeClr val="tx2"/>
                </a:solidFill>
              </a:rPr>
              <a:t>Köl Tigin anıtındaki metinle aynıdır</a:t>
            </a:r>
            <a:r>
              <a:rPr lang="tr-TR" sz="1600" dirty="0">
                <a:solidFill>
                  <a:srgbClr val="FFFF00"/>
                </a:solidFill>
              </a:rPr>
              <a:t>. </a:t>
            </a:r>
            <a:r>
              <a:rPr lang="tr-TR" sz="1600" dirty="0" smtClean="0">
                <a:solidFill>
                  <a:srgbClr val="FFFF00"/>
                </a:solidFill>
              </a:rPr>
              <a:t>‘ Bilge </a:t>
            </a:r>
            <a:r>
              <a:rPr lang="tr-TR" sz="1600" dirty="0">
                <a:solidFill>
                  <a:srgbClr val="FFFF00"/>
                </a:solidFill>
              </a:rPr>
              <a:t>Kağan bengü taşında da Bumın ve İstemi Kağan </a:t>
            </a:r>
            <a:r>
              <a:rPr lang="tr-TR" sz="1600" dirty="0" smtClean="0">
                <a:solidFill>
                  <a:srgbClr val="FFFF00"/>
                </a:solidFill>
              </a:rPr>
              <a:t>zamanlarındaki şevket </a:t>
            </a:r>
            <a:r>
              <a:rPr lang="tr-TR" sz="1600" dirty="0">
                <a:solidFill>
                  <a:srgbClr val="FFFF00"/>
                </a:solidFill>
              </a:rPr>
              <a:t>devri, Çin'e nasıl tutsak olunduğu, Çin esaretinden </a:t>
            </a:r>
            <a:r>
              <a:rPr lang="tr-TR" sz="1600" dirty="0" smtClean="0">
                <a:solidFill>
                  <a:srgbClr val="FFFF00"/>
                </a:solidFill>
              </a:rPr>
              <a:t>nasıl </a:t>
            </a:r>
            <a:r>
              <a:rPr lang="tr-TR" sz="1600" dirty="0" err="1" smtClean="0">
                <a:solidFill>
                  <a:srgbClr val="FFFF00"/>
                </a:solidFill>
              </a:rPr>
              <a:t>kurtulunduğu</a:t>
            </a:r>
            <a:r>
              <a:rPr lang="tr-TR" sz="1600" dirty="0">
                <a:solidFill>
                  <a:srgbClr val="FFFF00"/>
                </a:solidFill>
              </a:rPr>
              <a:t>, Bilge Kağan'ın savaşları ve Türk milleti için yaptıkları </a:t>
            </a:r>
            <a:r>
              <a:rPr lang="tr-TR" sz="1600" dirty="0" smtClean="0">
                <a:solidFill>
                  <a:srgbClr val="FFFF00"/>
                </a:solidFill>
              </a:rPr>
              <a:t>anlatılır. </a:t>
            </a:r>
            <a:r>
              <a:rPr lang="tr-TR" sz="1600" dirty="0" err="1" smtClean="0">
                <a:solidFill>
                  <a:srgbClr val="FFFF00"/>
                </a:solidFill>
              </a:rPr>
              <a:t>İlteriş</a:t>
            </a:r>
            <a:r>
              <a:rPr lang="tr-TR" sz="1600" dirty="0" smtClean="0">
                <a:solidFill>
                  <a:srgbClr val="FFFF00"/>
                </a:solidFill>
              </a:rPr>
              <a:t> </a:t>
            </a:r>
            <a:r>
              <a:rPr lang="tr-TR" sz="1600" dirty="0">
                <a:solidFill>
                  <a:srgbClr val="FFFF00"/>
                </a:solidFill>
              </a:rPr>
              <a:t>Kağan'ın oğlu, Kapgan Kağan'ın yeğeni, </a:t>
            </a:r>
            <a:r>
              <a:rPr lang="tr-TR" sz="1600" dirty="0" err="1">
                <a:solidFill>
                  <a:srgbClr val="FFFF00"/>
                </a:solidFill>
              </a:rPr>
              <a:t>Tonyukuk'un</a:t>
            </a:r>
            <a:r>
              <a:rPr lang="tr-TR" sz="1600" dirty="0">
                <a:solidFill>
                  <a:srgbClr val="FFFF00"/>
                </a:solidFill>
              </a:rPr>
              <a:t> damadı </a:t>
            </a:r>
            <a:r>
              <a:rPr lang="tr-TR" sz="1600" dirty="0" smtClean="0">
                <a:solidFill>
                  <a:srgbClr val="FFFF00"/>
                </a:solidFill>
              </a:rPr>
              <a:t>ve Köl </a:t>
            </a:r>
            <a:r>
              <a:rPr lang="tr-TR" sz="1600" dirty="0" err="1">
                <a:solidFill>
                  <a:srgbClr val="FFFF00"/>
                </a:solidFill>
              </a:rPr>
              <a:t>Tigin'in</a:t>
            </a:r>
            <a:r>
              <a:rPr lang="tr-TR" sz="1600" dirty="0">
                <a:solidFill>
                  <a:srgbClr val="FFFF00"/>
                </a:solidFill>
              </a:rPr>
              <a:t> ağabeyi olan Bilge Kağan 698-716 yılları arasında 19 yıl </a:t>
            </a:r>
            <a:r>
              <a:rPr lang="tr-TR" sz="1600" dirty="0" err="1" smtClean="0">
                <a:solidFill>
                  <a:srgbClr val="FFFF00"/>
                </a:solidFill>
              </a:rPr>
              <a:t>şadlık</a:t>
            </a:r>
            <a:r>
              <a:rPr lang="tr-TR" sz="1600" dirty="0" smtClean="0">
                <a:solidFill>
                  <a:srgbClr val="FFFF00"/>
                </a:solidFill>
              </a:rPr>
              <a:t>, 716-734 </a:t>
            </a:r>
            <a:r>
              <a:rPr lang="tr-TR" sz="1600" dirty="0">
                <a:solidFill>
                  <a:srgbClr val="FFFF00"/>
                </a:solidFill>
              </a:rPr>
              <a:t>yılları arasında 19 yıl kağanlık yapmış olan bir devlet adamıdır. </a:t>
            </a:r>
            <a:r>
              <a:rPr lang="tr-TR" sz="1600" dirty="0" smtClean="0">
                <a:solidFill>
                  <a:schemeClr val="tx2"/>
                </a:solidFill>
              </a:rPr>
              <a:t>Türk tarihinin </a:t>
            </a:r>
            <a:r>
              <a:rPr lang="tr-TR" sz="1600" dirty="0">
                <a:solidFill>
                  <a:schemeClr val="tx2"/>
                </a:solidFill>
              </a:rPr>
              <a:t>en büyük hükümdarlarından biri ve Türk hitabet edebiyatının ilk </a:t>
            </a:r>
            <a:r>
              <a:rPr lang="tr-TR" sz="1600" dirty="0" smtClean="0">
                <a:solidFill>
                  <a:schemeClr val="tx2"/>
                </a:solidFill>
              </a:rPr>
              <a:t>büyük ismidir</a:t>
            </a:r>
            <a:r>
              <a:rPr lang="tr-TR" sz="1600" dirty="0">
                <a:solidFill>
                  <a:srgbClr val="FFFF00"/>
                </a:solidFill>
              </a:rPr>
              <a:t>. </a:t>
            </a:r>
            <a:r>
              <a:rPr lang="tr-TR" sz="1600" dirty="0">
                <a:solidFill>
                  <a:schemeClr val="tx2"/>
                </a:solidFill>
              </a:rPr>
              <a:t>Türk edebiyatının ilk isimleri olan Tonyukuk hatıra türünün, Bilge </a:t>
            </a:r>
            <a:r>
              <a:rPr lang="tr-TR" sz="1600" dirty="0" smtClean="0">
                <a:solidFill>
                  <a:schemeClr val="tx2"/>
                </a:solidFill>
              </a:rPr>
              <a:t>Kağan ise </a:t>
            </a:r>
            <a:r>
              <a:rPr lang="tr-TR" sz="1600" dirty="0">
                <a:solidFill>
                  <a:schemeClr val="tx2"/>
                </a:solidFill>
              </a:rPr>
              <a:t>hitabet türünün ilk örneklerini </a:t>
            </a:r>
            <a:r>
              <a:rPr lang="tr-TR" sz="1600" dirty="0" smtClean="0">
                <a:solidFill>
                  <a:srgbClr val="FFFF00"/>
                </a:solidFill>
              </a:rPr>
              <a:t>vermişlerdir. </a:t>
            </a:r>
            <a:r>
              <a:rPr lang="tr-TR" sz="1600" b="1" dirty="0" smtClean="0">
                <a:solidFill>
                  <a:schemeClr val="tx2"/>
                </a:solidFill>
              </a:rPr>
              <a:t>TÜRK ADININ, TÜRK MİLLETİNİN İSMİNİN GEÇTİĞİ İLK TÜRKÇE METİN.. </a:t>
            </a:r>
            <a:r>
              <a:rPr lang="tr-TR" sz="1600" dirty="0" smtClean="0">
                <a:solidFill>
                  <a:srgbClr val="FFFF00"/>
                </a:solidFill>
              </a:rPr>
              <a:t>İlk Türk tarihi.. </a:t>
            </a:r>
            <a:r>
              <a:rPr lang="tr-TR" sz="1600" dirty="0">
                <a:solidFill>
                  <a:srgbClr val="FFFF00"/>
                </a:solidFill>
              </a:rPr>
              <a:t>Türk devlet adamlarının millete </a:t>
            </a:r>
            <a:r>
              <a:rPr lang="tr-TR" sz="1600" dirty="0" smtClean="0">
                <a:solidFill>
                  <a:srgbClr val="FFFF00"/>
                </a:solidFill>
              </a:rPr>
              <a:t>hesap vermesi</a:t>
            </a:r>
            <a:r>
              <a:rPr lang="tr-TR" sz="1600" dirty="0">
                <a:solidFill>
                  <a:srgbClr val="FFFF00"/>
                </a:solidFill>
              </a:rPr>
              <a:t>, milletle hesaplaşması.. Devlet ve milletin karşılıklı vazifeleri.. </a:t>
            </a:r>
            <a:r>
              <a:rPr lang="tr-TR" sz="1600" dirty="0" smtClean="0">
                <a:solidFill>
                  <a:srgbClr val="FFFF00"/>
                </a:solidFill>
              </a:rPr>
              <a:t>Türk nizamının</a:t>
            </a:r>
            <a:r>
              <a:rPr lang="tr-TR" sz="1600" dirty="0">
                <a:solidFill>
                  <a:srgbClr val="FFFF00"/>
                </a:solidFill>
              </a:rPr>
              <a:t>, Türk töresinin, Türk medeniyetinin, </a:t>
            </a:r>
            <a:r>
              <a:rPr lang="tr-TR" sz="1600" dirty="0" smtClean="0">
                <a:solidFill>
                  <a:srgbClr val="FFFF00"/>
                </a:solidFill>
              </a:rPr>
              <a:t>Türk </a:t>
            </a:r>
            <a:r>
              <a:rPr lang="tr-TR" sz="1600" dirty="0">
                <a:solidFill>
                  <a:srgbClr val="FFFF00"/>
                </a:solidFill>
              </a:rPr>
              <a:t>kültürünün </a:t>
            </a:r>
            <a:r>
              <a:rPr lang="tr-TR" sz="1600" dirty="0" smtClean="0">
                <a:solidFill>
                  <a:srgbClr val="FFFF00"/>
                </a:solidFill>
              </a:rPr>
              <a:t>büyük vesikası. </a:t>
            </a:r>
            <a:r>
              <a:rPr lang="tr-TR" sz="1600" dirty="0">
                <a:solidFill>
                  <a:srgbClr val="FFFF00"/>
                </a:solidFill>
              </a:rPr>
              <a:t>Türk askerlik </a:t>
            </a:r>
            <a:r>
              <a:rPr lang="tr-TR" sz="1600" dirty="0" err="1">
                <a:solidFill>
                  <a:srgbClr val="FFFF00"/>
                </a:solidFill>
              </a:rPr>
              <a:t>san'atının</a:t>
            </a:r>
            <a:r>
              <a:rPr lang="tr-TR" sz="1600" dirty="0">
                <a:solidFill>
                  <a:srgbClr val="FFFF00"/>
                </a:solidFill>
              </a:rPr>
              <a:t> </a:t>
            </a:r>
            <a:r>
              <a:rPr lang="tr-TR" sz="1600" dirty="0" err="1">
                <a:solidFill>
                  <a:srgbClr val="FFFF00"/>
                </a:solidFill>
              </a:rPr>
              <a:t>esasları</a:t>
            </a:r>
            <a:r>
              <a:rPr lang="tr-TR" sz="1600" dirty="0" err="1" smtClean="0">
                <a:solidFill>
                  <a:srgbClr val="FFFF00"/>
                </a:solidFill>
              </a:rPr>
              <a:t>..Türk</a:t>
            </a:r>
            <a:r>
              <a:rPr lang="tr-TR" sz="1600" dirty="0" smtClean="0">
                <a:solidFill>
                  <a:srgbClr val="FFFF00"/>
                </a:solidFill>
              </a:rPr>
              <a:t> </a:t>
            </a:r>
            <a:r>
              <a:rPr lang="tr-TR" sz="1600" dirty="0">
                <a:solidFill>
                  <a:srgbClr val="FFFF00"/>
                </a:solidFill>
              </a:rPr>
              <a:t>feragat ve faziletinin büyük </a:t>
            </a:r>
            <a:r>
              <a:rPr lang="tr-TR" sz="1600" dirty="0" err="1">
                <a:solidFill>
                  <a:srgbClr val="FFFF00"/>
                </a:solidFill>
              </a:rPr>
              <a:t>örneği</a:t>
            </a:r>
            <a:r>
              <a:rPr lang="tr-TR" sz="1600" dirty="0" err="1" smtClean="0">
                <a:solidFill>
                  <a:srgbClr val="FFFF00"/>
                </a:solidFill>
              </a:rPr>
              <a:t>..Türk</a:t>
            </a:r>
            <a:r>
              <a:rPr lang="tr-TR" sz="1600" dirty="0" smtClean="0">
                <a:solidFill>
                  <a:srgbClr val="FFFF00"/>
                </a:solidFill>
              </a:rPr>
              <a:t> </a:t>
            </a:r>
            <a:r>
              <a:rPr lang="tr-TR" sz="1600" dirty="0">
                <a:solidFill>
                  <a:srgbClr val="FFFF00"/>
                </a:solidFill>
              </a:rPr>
              <a:t>edebiyatının ilk şaheseri.. Türk hitabet </a:t>
            </a:r>
            <a:r>
              <a:rPr lang="tr-TR" sz="1600" dirty="0" err="1" smtClean="0">
                <a:solidFill>
                  <a:srgbClr val="FFFF00"/>
                </a:solidFill>
              </a:rPr>
              <a:t>san'atının</a:t>
            </a:r>
            <a:r>
              <a:rPr lang="tr-TR" sz="1600" dirty="0" smtClean="0">
                <a:solidFill>
                  <a:srgbClr val="FFFF00"/>
                </a:solidFill>
              </a:rPr>
              <a:t> erişilmez </a:t>
            </a:r>
            <a:r>
              <a:rPr lang="tr-TR" sz="1600" dirty="0">
                <a:solidFill>
                  <a:srgbClr val="FFFF00"/>
                </a:solidFill>
              </a:rPr>
              <a:t>şaheseri.. </a:t>
            </a:r>
            <a:r>
              <a:rPr lang="tr-TR" sz="1600" dirty="0" err="1">
                <a:solidFill>
                  <a:srgbClr val="FFFF00"/>
                </a:solidFill>
              </a:rPr>
              <a:t>Hükümdarâne</a:t>
            </a:r>
            <a:r>
              <a:rPr lang="tr-TR" sz="1600" dirty="0">
                <a:solidFill>
                  <a:srgbClr val="FFFF00"/>
                </a:solidFill>
              </a:rPr>
              <a:t> eda ve ihtişamlı hitap tarzı.. Yalın ve </a:t>
            </a:r>
            <a:r>
              <a:rPr lang="tr-TR" sz="1600" dirty="0" smtClean="0">
                <a:solidFill>
                  <a:srgbClr val="FFFF00"/>
                </a:solidFill>
              </a:rPr>
              <a:t>keskin üslûbun </a:t>
            </a:r>
            <a:r>
              <a:rPr lang="tr-TR" sz="1600" dirty="0">
                <a:solidFill>
                  <a:srgbClr val="FFFF00"/>
                </a:solidFill>
              </a:rPr>
              <a:t>şaşırtıcı numunesi.. Türk milliyetçiliğinin temel kitabı.. Bir kavmi </a:t>
            </a:r>
            <a:r>
              <a:rPr lang="tr-TR" sz="1600" dirty="0" smtClean="0">
                <a:solidFill>
                  <a:srgbClr val="FFFF00"/>
                </a:solidFill>
              </a:rPr>
              <a:t>bir millet </a:t>
            </a:r>
            <a:r>
              <a:rPr lang="tr-TR" sz="1600" dirty="0">
                <a:solidFill>
                  <a:srgbClr val="FFFF00"/>
                </a:solidFill>
              </a:rPr>
              <a:t>yapabilecek eser.. Asırlar içinden millî istikameti aydınlatan ışık</a:t>
            </a:r>
            <a:r>
              <a:rPr lang="tr-TR" sz="1600" dirty="0" smtClean="0">
                <a:solidFill>
                  <a:srgbClr val="FFFF00"/>
                </a:solidFill>
              </a:rPr>
              <a:t>... </a:t>
            </a:r>
            <a:r>
              <a:rPr lang="tr-TR" sz="1600" dirty="0">
                <a:solidFill>
                  <a:srgbClr val="FFFF00"/>
                </a:solidFill>
              </a:rPr>
              <a:t>Türk yazı dilinin ilk, fakat harikulâde işlek örneği.. </a:t>
            </a:r>
            <a:r>
              <a:rPr lang="tr-TR" sz="1600" dirty="0" smtClean="0">
                <a:solidFill>
                  <a:srgbClr val="FFFF00"/>
                </a:solidFill>
              </a:rPr>
              <a:t>Türk yazı </a:t>
            </a:r>
            <a:r>
              <a:rPr lang="tr-TR" sz="1600" dirty="0">
                <a:solidFill>
                  <a:srgbClr val="FFFF00"/>
                </a:solidFill>
              </a:rPr>
              <a:t>dilinin başlangıcını milâdın ilk asırlarına çıkartan delil.. Türk </a:t>
            </a:r>
            <a:r>
              <a:rPr lang="tr-TR" sz="1600" dirty="0" smtClean="0">
                <a:solidFill>
                  <a:srgbClr val="FFFF00"/>
                </a:solidFill>
              </a:rPr>
              <a:t>ordusunun kuruluşunu </a:t>
            </a:r>
            <a:r>
              <a:rPr lang="tr-TR" sz="1600" dirty="0">
                <a:solidFill>
                  <a:srgbClr val="FFFF00"/>
                </a:solidFill>
              </a:rPr>
              <a:t>en az 1250 sene öteye götüren vesika</a:t>
            </a:r>
            <a:r>
              <a:rPr lang="tr-TR" sz="1600" dirty="0" smtClean="0">
                <a:solidFill>
                  <a:srgbClr val="FFFF00"/>
                </a:solidFill>
              </a:rPr>
              <a:t>.... </a:t>
            </a:r>
            <a:r>
              <a:rPr lang="tr-TR" sz="1600" dirty="0">
                <a:solidFill>
                  <a:srgbClr val="FFFF00"/>
                </a:solidFill>
              </a:rPr>
              <a:t>İnsanlık âleminin sosyal muhteva bakımından en </a:t>
            </a:r>
            <a:r>
              <a:rPr lang="tr-TR" sz="1600" dirty="0" err="1" smtClean="0">
                <a:solidFill>
                  <a:srgbClr val="FFFF00"/>
                </a:solidFill>
              </a:rPr>
              <a:t>mânalı</a:t>
            </a:r>
            <a:r>
              <a:rPr lang="tr-TR" sz="1600" dirty="0" smtClean="0">
                <a:solidFill>
                  <a:srgbClr val="FFFF00"/>
                </a:solidFill>
              </a:rPr>
              <a:t> mezar </a:t>
            </a:r>
            <a:r>
              <a:rPr lang="tr-TR" sz="1600" dirty="0">
                <a:solidFill>
                  <a:srgbClr val="FFFF00"/>
                </a:solidFill>
              </a:rPr>
              <a:t>taşları.. Dünyanın bugün belki de en büyük meselesi olan Çin </a:t>
            </a:r>
            <a:r>
              <a:rPr lang="tr-TR" sz="1600" dirty="0" smtClean="0">
                <a:solidFill>
                  <a:srgbClr val="FFFF00"/>
                </a:solidFill>
              </a:rPr>
              <a:t>hakkında 1250 </a:t>
            </a:r>
            <a:r>
              <a:rPr lang="tr-TR" sz="1600" dirty="0">
                <a:solidFill>
                  <a:srgbClr val="FFFF00"/>
                </a:solidFill>
              </a:rPr>
              <a:t>sene evvelki Türk ikazı.. </a:t>
            </a:r>
            <a:r>
              <a:rPr lang="tr-TR" sz="1600" dirty="0" smtClean="0">
                <a:solidFill>
                  <a:srgbClr val="FFFF00"/>
                </a:solidFill>
              </a:rPr>
              <a:t>: "</a:t>
            </a:r>
            <a:r>
              <a:rPr lang="tr-TR" sz="1600" dirty="0">
                <a:solidFill>
                  <a:srgbClr val="FFFF00"/>
                </a:solidFill>
              </a:rPr>
              <a:t>Orhon yazıtları yalnızca siyasî ve askerî olayların oluş sırasıyla </a:t>
            </a:r>
            <a:r>
              <a:rPr lang="tr-TR" sz="1600" dirty="0" smtClean="0">
                <a:solidFill>
                  <a:srgbClr val="FFFF00"/>
                </a:solidFill>
              </a:rPr>
              <a:t>hikâye edildiği </a:t>
            </a:r>
            <a:r>
              <a:rPr lang="tr-TR" sz="1600" dirty="0">
                <a:solidFill>
                  <a:srgbClr val="FFFF00"/>
                </a:solidFill>
              </a:rPr>
              <a:t>kuru bir harp tarihi değildir. Tam tersine, bu yazıtların özellikle </a:t>
            </a:r>
            <a:r>
              <a:rPr lang="tr-TR" sz="1600" dirty="0" smtClean="0">
                <a:solidFill>
                  <a:srgbClr val="FFFF00"/>
                </a:solidFill>
              </a:rPr>
              <a:t>Bilge Kağanın </a:t>
            </a:r>
            <a:r>
              <a:rPr lang="tr-TR" sz="1600" dirty="0">
                <a:solidFill>
                  <a:srgbClr val="FFFF00"/>
                </a:solidFill>
              </a:rPr>
              <a:t>beylerine ve halkına seslendiği ve onları Çinlilerin entrikalarına </a:t>
            </a:r>
            <a:r>
              <a:rPr lang="tr-TR" sz="1600" dirty="0" smtClean="0">
                <a:solidFill>
                  <a:srgbClr val="FFFF00"/>
                </a:solidFill>
              </a:rPr>
              <a:t>ve anayurdu </a:t>
            </a:r>
            <a:r>
              <a:rPr lang="tr-TR" sz="1600" dirty="0">
                <a:solidFill>
                  <a:srgbClr val="FFFF00"/>
                </a:solidFill>
              </a:rPr>
              <a:t>bırakıp uzak diyarlara gitmelerinin doğuracağı felâketlere </a:t>
            </a:r>
            <a:r>
              <a:rPr lang="tr-TR" sz="1600" dirty="0" smtClean="0">
                <a:solidFill>
                  <a:srgbClr val="FFFF00"/>
                </a:solidFill>
              </a:rPr>
              <a:t>karşı uyardığı </a:t>
            </a:r>
            <a:r>
              <a:rPr lang="tr-TR" sz="1600" dirty="0">
                <a:solidFill>
                  <a:srgbClr val="FFFF00"/>
                </a:solidFill>
              </a:rPr>
              <a:t>bölümleri son derece etkili bir anlatım gücüne ve güzelliğine sahiptir</a:t>
            </a:r>
            <a:r>
              <a:rPr lang="tr-TR" sz="1600" dirty="0" smtClean="0">
                <a:solidFill>
                  <a:srgbClr val="FFFF00"/>
                </a:solidFill>
              </a:rPr>
              <a:t>.."</a:t>
            </a:r>
            <a:endParaRPr lang="tr-TR" sz="1600" dirty="0">
              <a:solidFill>
                <a:srgbClr val="FFFF00"/>
              </a:solidFill>
            </a:endParaRPr>
          </a:p>
        </p:txBody>
      </p:sp>
    </p:spTree>
    <p:extLst>
      <p:ext uri="{BB962C8B-B14F-4D97-AF65-F5344CB8AC3E}">
        <p14:creationId xmlns:p14="http://schemas.microsoft.com/office/powerpoint/2010/main" val="219517056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900" dirty="0">
                <a:solidFill>
                  <a:srgbClr val="FFFF00"/>
                </a:solidFill>
              </a:rPr>
              <a:t>"Köktürk alfabesi, Köktürk yazısı" gibi kullanımlar bazen yanlış anlamalara yol açmakta ve bu alfabeyle yazılmış bütün metinler sadece Köktürklerden kalmış sayılmaktadır. Oysa Köktürk harfli metinler sadece Köktürklerden kalmış değildir. </a:t>
            </a:r>
            <a:r>
              <a:rPr lang="tr-TR" sz="1900" dirty="0">
                <a:solidFill>
                  <a:schemeClr val="tx2"/>
                </a:solidFill>
              </a:rPr>
              <a:t>Bulgar Türklerinden, Avarlardan, Uygurlardan, Kırgızlardan, </a:t>
            </a:r>
            <a:r>
              <a:rPr lang="tr-TR" sz="1900" dirty="0" err="1">
                <a:solidFill>
                  <a:schemeClr val="tx2"/>
                </a:solidFill>
              </a:rPr>
              <a:t>Türgişlerden</a:t>
            </a:r>
            <a:r>
              <a:rPr lang="tr-TR" sz="1900" dirty="0">
                <a:solidFill>
                  <a:schemeClr val="tx2"/>
                </a:solidFill>
              </a:rPr>
              <a:t>, Oğuzlardan, Peçeneklerden ve Kıpçak-Kumanlardan </a:t>
            </a:r>
            <a:r>
              <a:rPr lang="tr-TR" sz="1900" dirty="0">
                <a:solidFill>
                  <a:srgbClr val="FFFF00"/>
                </a:solidFill>
              </a:rPr>
              <a:t>da Köktürk harfli yazıtlar kalmıştır. Köktürk harfli anıt ve yazıtların bulunduğu alan Moğolistan ve Sibirya içlerinden Romanya, Macaristan ve Bulgaristan'a dek uzanmaktadır. Yazıtların Moğolistan'dan sonra en yaygın olarak bulundukları alan Güney Sibirya'da </a:t>
            </a:r>
            <a:r>
              <a:rPr lang="tr-TR" sz="1900" dirty="0">
                <a:solidFill>
                  <a:schemeClr val="tx2"/>
                </a:solidFill>
              </a:rPr>
              <a:t>Yenisey ve kollarının </a:t>
            </a:r>
            <a:r>
              <a:rPr lang="tr-TR" sz="1900" dirty="0">
                <a:solidFill>
                  <a:srgbClr val="FFFF00"/>
                </a:solidFill>
              </a:rPr>
              <a:t>suladığı alandır. Bu bölgedeki Köktürk harfli metinler bilim dünyasında ilk tanınan metinlerdir ve Yenisey Yazıtları olarak anılırlar. Moğolistan'da bulunan antlardan bir kısmı ise Uygurlardan kalmıştır. </a:t>
            </a:r>
            <a:r>
              <a:rPr lang="tr-TR" sz="1900" dirty="0" smtClean="0">
                <a:solidFill>
                  <a:srgbClr val="FFFF00"/>
                </a:solidFill>
              </a:rPr>
              <a:t>Uygurlar </a:t>
            </a:r>
            <a:r>
              <a:rPr lang="tr-TR" sz="1900" dirty="0">
                <a:solidFill>
                  <a:srgbClr val="FFFF00"/>
                </a:solidFill>
              </a:rPr>
              <a:t>bu anıtlara </a:t>
            </a:r>
            <a:r>
              <a:rPr lang="tr-TR" sz="1900" dirty="0" err="1">
                <a:solidFill>
                  <a:srgbClr val="FFFF00"/>
                </a:solidFill>
              </a:rPr>
              <a:t>belgü</a:t>
            </a:r>
            <a:r>
              <a:rPr lang="tr-TR" sz="1900" dirty="0">
                <a:solidFill>
                  <a:srgbClr val="FFFF00"/>
                </a:solidFill>
              </a:rPr>
              <a:t> ve bitig dedikleri için onları da </a:t>
            </a:r>
            <a:r>
              <a:rPr lang="tr-TR" sz="1900" dirty="0">
                <a:solidFill>
                  <a:schemeClr val="tx2"/>
                </a:solidFill>
              </a:rPr>
              <a:t>Uygur </a:t>
            </a:r>
            <a:r>
              <a:rPr lang="tr-TR" sz="1900" dirty="0" err="1">
                <a:solidFill>
                  <a:schemeClr val="tx2"/>
                </a:solidFill>
              </a:rPr>
              <a:t>Bitigleri</a:t>
            </a:r>
            <a:r>
              <a:rPr lang="tr-TR" sz="1900" dirty="0">
                <a:solidFill>
                  <a:schemeClr val="tx2"/>
                </a:solidFill>
              </a:rPr>
              <a:t> </a:t>
            </a:r>
            <a:r>
              <a:rPr lang="tr-TR" sz="1900" dirty="0">
                <a:solidFill>
                  <a:srgbClr val="FFFF00"/>
                </a:solidFill>
              </a:rPr>
              <a:t>olarak adlandırmak doğru olur. Bu çalışmada Köktürk bengü taş ve yazıtları dışındaki </a:t>
            </a:r>
            <a:r>
              <a:rPr lang="tr-TR" sz="1900" dirty="0" smtClean="0">
                <a:solidFill>
                  <a:srgbClr val="FFFF00"/>
                </a:solidFill>
              </a:rPr>
              <a:t>metinler </a:t>
            </a:r>
            <a:r>
              <a:rPr lang="tr-TR" sz="1900" dirty="0" smtClean="0">
                <a:solidFill>
                  <a:schemeClr val="tx2"/>
                </a:solidFill>
              </a:rPr>
              <a:t>Uygur </a:t>
            </a:r>
            <a:r>
              <a:rPr lang="tr-TR" sz="1900" dirty="0" err="1">
                <a:solidFill>
                  <a:schemeClr val="tx2"/>
                </a:solidFill>
              </a:rPr>
              <a:t>Bitigleri</a:t>
            </a:r>
            <a:r>
              <a:rPr lang="tr-TR" sz="1900" dirty="0">
                <a:solidFill>
                  <a:schemeClr val="tx2"/>
                </a:solidFill>
              </a:rPr>
              <a:t>, Yenisey Yazıtları</a:t>
            </a:r>
            <a:r>
              <a:rPr lang="tr-TR" sz="1900" dirty="0">
                <a:solidFill>
                  <a:srgbClr val="FFFF00"/>
                </a:solidFill>
              </a:rPr>
              <a:t>, Diğer Yazıtlar başlıkları altında </a:t>
            </a:r>
            <a:r>
              <a:rPr lang="tr-TR" sz="1900" dirty="0" smtClean="0">
                <a:solidFill>
                  <a:srgbClr val="FFFF00"/>
                </a:solidFill>
              </a:rPr>
              <a:t>ele alınacak.</a:t>
            </a:r>
            <a:endParaRPr lang="tr-TR" sz="1900" dirty="0">
              <a:solidFill>
                <a:srgbClr val="FFFF00"/>
              </a:solidFill>
            </a:endParaRPr>
          </a:p>
          <a:p>
            <a:pPr marL="0" indent="0" algn="just">
              <a:buNone/>
            </a:pPr>
            <a:endParaRPr lang="tr-TR" sz="1900" dirty="0">
              <a:solidFill>
                <a:srgbClr val="FFFF00"/>
              </a:solidFill>
            </a:endParaRPr>
          </a:p>
        </p:txBody>
      </p:sp>
    </p:spTree>
    <p:extLst>
      <p:ext uri="{BB962C8B-B14F-4D97-AF65-F5344CB8AC3E}">
        <p14:creationId xmlns:p14="http://schemas.microsoft.com/office/powerpoint/2010/main" val="1727493276"/>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280920" cy="6048672"/>
          </a:xfrm>
        </p:spPr>
        <p:txBody>
          <a:bodyPr/>
          <a:lstStyle/>
          <a:p>
            <a:pPr marL="0" indent="0" algn="just">
              <a:buNone/>
            </a:pPr>
            <a:r>
              <a:rPr lang="tr-TR" sz="1700" dirty="0" smtClean="0"/>
              <a:t>                                                     </a:t>
            </a:r>
            <a:r>
              <a:rPr lang="tr-TR" sz="1700" b="1" dirty="0" smtClean="0"/>
              <a:t>UYGUR </a:t>
            </a:r>
            <a:r>
              <a:rPr lang="tr-TR" sz="1700" b="1" dirty="0"/>
              <a:t>BİTİGLERİ</a:t>
            </a:r>
          </a:p>
          <a:p>
            <a:pPr marL="0" indent="0" algn="just">
              <a:buNone/>
            </a:pPr>
            <a:r>
              <a:rPr lang="tr-TR" sz="1700" dirty="0" smtClean="0">
                <a:solidFill>
                  <a:srgbClr val="FFFF00"/>
                </a:solidFill>
              </a:rPr>
              <a:t>Uygurlar çağına ait </a:t>
            </a:r>
            <a:r>
              <a:rPr lang="tr-TR" sz="1700" dirty="0" err="1" smtClean="0">
                <a:solidFill>
                  <a:srgbClr val="FFFF00"/>
                </a:solidFill>
              </a:rPr>
              <a:t>bitigler</a:t>
            </a:r>
            <a:r>
              <a:rPr lang="tr-TR" sz="1700" dirty="0" smtClean="0">
                <a:solidFill>
                  <a:srgbClr val="FFFF00"/>
                </a:solidFill>
              </a:rPr>
              <a:t> şunlardır:</a:t>
            </a:r>
          </a:p>
          <a:p>
            <a:pPr marL="0" indent="0" algn="just">
              <a:buNone/>
            </a:pPr>
            <a:r>
              <a:rPr lang="tr-TR" sz="1700" dirty="0" smtClean="0"/>
              <a:t>1. </a:t>
            </a:r>
            <a:r>
              <a:rPr lang="tr-TR" sz="1700" dirty="0" err="1" smtClean="0"/>
              <a:t>Taryat</a:t>
            </a:r>
            <a:r>
              <a:rPr lang="tr-TR" sz="1700" dirty="0" smtClean="0"/>
              <a:t> (</a:t>
            </a:r>
            <a:r>
              <a:rPr lang="tr-TR" sz="1700" dirty="0" err="1" smtClean="0"/>
              <a:t>Terh</a:t>
            </a:r>
            <a:r>
              <a:rPr lang="tr-TR" sz="1700" dirty="0" smtClean="0"/>
              <a:t> - yanlış olarak Terhin)    2. </a:t>
            </a:r>
            <a:r>
              <a:rPr lang="tr-TR" sz="1700" dirty="0" err="1" smtClean="0"/>
              <a:t>Tes</a:t>
            </a:r>
            <a:r>
              <a:rPr lang="tr-TR" sz="1700" dirty="0" smtClean="0"/>
              <a:t>     3. Şine-Usu    4. Somon-</a:t>
            </a:r>
            <a:r>
              <a:rPr lang="tr-TR" sz="1700" dirty="0" err="1" smtClean="0"/>
              <a:t>Sevrey</a:t>
            </a:r>
            <a:r>
              <a:rPr lang="tr-TR" sz="1700" dirty="0" smtClean="0"/>
              <a:t>        5. </a:t>
            </a:r>
            <a:r>
              <a:rPr lang="tr-TR" sz="1700" dirty="0" err="1" smtClean="0"/>
              <a:t>Suci</a:t>
            </a:r>
            <a:endParaRPr lang="tr-TR" sz="1700" dirty="0" smtClean="0"/>
          </a:p>
          <a:p>
            <a:pPr marL="0" indent="0" algn="just">
              <a:buNone/>
            </a:pPr>
            <a:r>
              <a:rPr lang="tr-TR" sz="1700" dirty="0" smtClean="0"/>
              <a:t>6. </a:t>
            </a:r>
            <a:r>
              <a:rPr lang="tr-TR" sz="1700" dirty="0" err="1" smtClean="0"/>
              <a:t>Karabalgasun</a:t>
            </a:r>
            <a:r>
              <a:rPr lang="tr-TR" sz="1700" dirty="0" smtClean="0"/>
              <a:t> </a:t>
            </a:r>
            <a:r>
              <a:rPr lang="tr-TR" sz="1700" dirty="0" err="1" smtClean="0"/>
              <a:t>bitigleri</a:t>
            </a:r>
            <a:r>
              <a:rPr lang="tr-TR" sz="1700" dirty="0" smtClean="0"/>
              <a:t>     7. Ar Hanin    8. </a:t>
            </a:r>
            <a:r>
              <a:rPr lang="tr-TR" sz="1700" dirty="0" err="1" smtClean="0"/>
              <a:t>Gürbelcin</a:t>
            </a:r>
            <a:r>
              <a:rPr lang="tr-TR" sz="1700" dirty="0" smtClean="0"/>
              <a:t>       9. Somon-</a:t>
            </a:r>
            <a:r>
              <a:rPr lang="tr-TR" sz="1700" dirty="0" err="1" smtClean="0"/>
              <a:t>Tes</a:t>
            </a:r>
            <a:r>
              <a:rPr lang="tr-TR" sz="1700" dirty="0" smtClean="0"/>
              <a:t>   l0.Mutrın </a:t>
            </a:r>
            <a:r>
              <a:rPr lang="tr-TR" sz="1700" dirty="0" err="1" smtClean="0"/>
              <a:t>Temdeg</a:t>
            </a:r>
            <a:r>
              <a:rPr lang="tr-TR" sz="1700" dirty="0" smtClean="0"/>
              <a:t>.</a:t>
            </a:r>
          </a:p>
          <a:p>
            <a:pPr marL="0" indent="0" algn="just">
              <a:buNone/>
            </a:pPr>
            <a:r>
              <a:rPr lang="tr-TR" sz="1700" dirty="0" err="1" smtClean="0"/>
              <a:t>Taryat</a:t>
            </a:r>
            <a:r>
              <a:rPr lang="tr-TR" sz="1700" dirty="0" smtClean="0"/>
              <a:t> </a:t>
            </a:r>
            <a:r>
              <a:rPr lang="tr-TR" sz="1700" dirty="0" err="1" smtClean="0"/>
              <a:t>bitigi</a:t>
            </a:r>
            <a:r>
              <a:rPr lang="tr-TR" sz="1700" dirty="0" smtClean="0"/>
              <a:t>, </a:t>
            </a:r>
            <a:r>
              <a:rPr lang="tr-TR" sz="1700" dirty="0" smtClean="0">
                <a:solidFill>
                  <a:srgbClr val="FFFF00"/>
                </a:solidFill>
              </a:rPr>
              <a:t>1969-1970 yıllarında, </a:t>
            </a:r>
            <a:r>
              <a:rPr lang="tr-TR" sz="1700" dirty="0" err="1" smtClean="0">
                <a:solidFill>
                  <a:srgbClr val="FFFF00"/>
                </a:solidFill>
              </a:rPr>
              <a:t>Arhangay</a:t>
            </a:r>
            <a:r>
              <a:rPr lang="tr-TR" sz="1700" dirty="0" smtClean="0">
                <a:solidFill>
                  <a:srgbClr val="FFFF00"/>
                </a:solidFill>
              </a:rPr>
              <a:t> aymağı (eyaleti), </a:t>
            </a:r>
            <a:r>
              <a:rPr lang="tr-TR" sz="1700" dirty="0" err="1" smtClean="0">
                <a:solidFill>
                  <a:srgbClr val="FFFF00"/>
                </a:solidFill>
              </a:rPr>
              <a:t>Taryat</a:t>
            </a:r>
            <a:r>
              <a:rPr lang="tr-TR" sz="1700" dirty="0">
                <a:solidFill>
                  <a:srgbClr val="FFFF00"/>
                </a:solidFill>
              </a:rPr>
              <a:t> </a:t>
            </a:r>
            <a:r>
              <a:rPr lang="tr-TR" sz="1700" dirty="0" smtClean="0">
                <a:solidFill>
                  <a:srgbClr val="FFFF00"/>
                </a:solidFill>
              </a:rPr>
              <a:t>bölgesinde, </a:t>
            </a:r>
            <a:r>
              <a:rPr lang="tr-TR" sz="1700" dirty="0" err="1" smtClean="0">
                <a:solidFill>
                  <a:srgbClr val="FFFF00"/>
                </a:solidFill>
              </a:rPr>
              <a:t>Terh</a:t>
            </a:r>
            <a:r>
              <a:rPr lang="tr-TR" sz="1700" dirty="0" smtClean="0">
                <a:solidFill>
                  <a:srgbClr val="FFFF00"/>
                </a:solidFill>
              </a:rPr>
              <a:t> ırmağı civarında bulunmuştur. Hâlen üç parça hâlinde </a:t>
            </a:r>
            <a:r>
              <a:rPr lang="tr-TR" sz="1700" dirty="0" err="1" smtClean="0">
                <a:solidFill>
                  <a:srgbClr val="FFFF00"/>
                </a:solidFill>
              </a:rPr>
              <a:t>Ulaan</a:t>
            </a:r>
            <a:r>
              <a:rPr lang="tr-TR" sz="1700" dirty="0">
                <a:solidFill>
                  <a:srgbClr val="FFFF00"/>
                </a:solidFill>
              </a:rPr>
              <a:t> </a:t>
            </a:r>
            <a:r>
              <a:rPr lang="tr-TR" sz="1700" dirty="0" err="1" smtClean="0">
                <a:solidFill>
                  <a:srgbClr val="FFFF00"/>
                </a:solidFill>
              </a:rPr>
              <a:t>Baatar'daki</a:t>
            </a:r>
            <a:r>
              <a:rPr lang="tr-TR" sz="1700" dirty="0" smtClean="0">
                <a:solidFill>
                  <a:srgbClr val="FFFF00"/>
                </a:solidFill>
              </a:rPr>
              <a:t> Tarih Müzesindedir. 29+1 satırdan oluşur. İkinci Uygur kağanı </a:t>
            </a:r>
            <a:r>
              <a:rPr lang="tr-TR" sz="1700" dirty="0" err="1" smtClean="0">
                <a:solidFill>
                  <a:srgbClr val="FFFF00"/>
                </a:solidFill>
              </a:rPr>
              <a:t>Moyun</a:t>
            </a:r>
            <a:r>
              <a:rPr lang="tr-TR" sz="1700" dirty="0" smtClean="0">
                <a:solidFill>
                  <a:srgbClr val="FFFF00"/>
                </a:solidFill>
              </a:rPr>
              <a:t> Çor tarafından 753 tarihinde diktirilmiştir. </a:t>
            </a:r>
            <a:r>
              <a:rPr lang="tr-TR" sz="1700" dirty="0">
                <a:solidFill>
                  <a:srgbClr val="FFFF00"/>
                </a:solidFill>
              </a:rPr>
              <a:t>Bazı satırları Şine-Usu yazıtı ile ayrıdır. Bitigde </a:t>
            </a:r>
            <a:r>
              <a:rPr lang="tr-TR" sz="1700" dirty="0" err="1">
                <a:solidFill>
                  <a:srgbClr val="FFFF00"/>
                </a:solidFill>
              </a:rPr>
              <a:t>Moyun</a:t>
            </a:r>
            <a:r>
              <a:rPr lang="tr-TR" sz="1700" dirty="0">
                <a:solidFill>
                  <a:srgbClr val="FFFF00"/>
                </a:solidFill>
              </a:rPr>
              <a:t> Çor ile </a:t>
            </a:r>
            <a:r>
              <a:rPr lang="tr-TR" sz="1700" dirty="0" smtClean="0">
                <a:solidFill>
                  <a:srgbClr val="FFFF00"/>
                </a:solidFill>
              </a:rPr>
              <a:t>babası Köl </a:t>
            </a:r>
            <a:r>
              <a:rPr lang="tr-TR" sz="1700" dirty="0">
                <a:solidFill>
                  <a:srgbClr val="FFFF00"/>
                </a:solidFill>
              </a:rPr>
              <a:t>Bilge'nin savaşları </a:t>
            </a:r>
            <a:r>
              <a:rPr lang="tr-TR" sz="1700" dirty="0" smtClean="0">
                <a:solidFill>
                  <a:srgbClr val="FFFF00"/>
                </a:solidFill>
              </a:rPr>
              <a:t>anlatılmaktadır. </a:t>
            </a:r>
            <a:r>
              <a:rPr lang="tr-TR" sz="1700" dirty="0" err="1" smtClean="0"/>
              <a:t>Tes</a:t>
            </a:r>
            <a:r>
              <a:rPr lang="tr-TR" sz="1700" dirty="0" smtClean="0"/>
              <a:t> </a:t>
            </a:r>
            <a:r>
              <a:rPr lang="tr-TR" sz="1700" dirty="0" err="1"/>
              <a:t>bitigi</a:t>
            </a:r>
            <a:r>
              <a:rPr lang="tr-TR" sz="1700" dirty="0"/>
              <a:t> </a:t>
            </a:r>
            <a:r>
              <a:rPr lang="tr-TR" sz="1700" dirty="0">
                <a:solidFill>
                  <a:srgbClr val="FFFF00"/>
                </a:solidFill>
              </a:rPr>
              <a:t>1976'da </a:t>
            </a:r>
            <a:r>
              <a:rPr lang="tr-TR" sz="1700" dirty="0" err="1">
                <a:solidFill>
                  <a:srgbClr val="FFFF00"/>
                </a:solidFill>
              </a:rPr>
              <a:t>Hövsgöl</a:t>
            </a:r>
            <a:r>
              <a:rPr lang="tr-TR" sz="1700" dirty="0">
                <a:solidFill>
                  <a:srgbClr val="FFFF00"/>
                </a:solidFill>
              </a:rPr>
              <a:t> aymağı (eyaleti), </a:t>
            </a:r>
            <a:r>
              <a:rPr lang="tr-TR" sz="1700" dirty="0" err="1">
                <a:solidFill>
                  <a:srgbClr val="FFFF00"/>
                </a:solidFill>
              </a:rPr>
              <a:t>Övörbulag</a:t>
            </a:r>
            <a:r>
              <a:rPr lang="tr-TR" sz="1700" dirty="0">
                <a:solidFill>
                  <a:srgbClr val="FFFF00"/>
                </a:solidFill>
              </a:rPr>
              <a:t> </a:t>
            </a:r>
            <a:r>
              <a:rPr lang="tr-TR" sz="1700" dirty="0" smtClean="0">
                <a:solidFill>
                  <a:srgbClr val="FFFF00"/>
                </a:solidFill>
              </a:rPr>
              <a:t>mevkiinde bulunmuştur</a:t>
            </a:r>
            <a:r>
              <a:rPr lang="tr-TR" sz="1700" dirty="0">
                <a:solidFill>
                  <a:srgbClr val="FFFF00"/>
                </a:solidFill>
              </a:rPr>
              <a:t>. Hâlen </a:t>
            </a:r>
            <a:r>
              <a:rPr lang="tr-TR" sz="1700" dirty="0" smtClean="0">
                <a:solidFill>
                  <a:schemeClr val="tx2"/>
                </a:solidFill>
              </a:rPr>
              <a:t>Ulan Batur </a:t>
            </a:r>
            <a:r>
              <a:rPr lang="tr-TR" sz="1700" dirty="0">
                <a:solidFill>
                  <a:schemeClr val="tx2"/>
                </a:solidFill>
              </a:rPr>
              <a:t>Tarih Müzesindedir. </a:t>
            </a:r>
            <a:r>
              <a:rPr lang="tr-TR" sz="1700" dirty="0">
                <a:solidFill>
                  <a:srgbClr val="FFFF00"/>
                </a:solidFill>
              </a:rPr>
              <a:t>22 satırdır. 757 </a:t>
            </a:r>
            <a:r>
              <a:rPr lang="tr-TR" sz="1700" dirty="0" smtClean="0">
                <a:solidFill>
                  <a:srgbClr val="FFFF00"/>
                </a:solidFill>
              </a:rPr>
              <a:t>yılı civarında </a:t>
            </a:r>
            <a:r>
              <a:rPr lang="tr-TR" sz="1700" dirty="0" err="1">
                <a:solidFill>
                  <a:srgbClr val="FFFF00"/>
                </a:solidFill>
              </a:rPr>
              <a:t>Moyun</a:t>
            </a:r>
            <a:r>
              <a:rPr lang="tr-TR" sz="1700" dirty="0">
                <a:solidFill>
                  <a:srgbClr val="FFFF00"/>
                </a:solidFill>
              </a:rPr>
              <a:t> Çor tarafından diktirildiği tahmin edilen </a:t>
            </a:r>
            <a:r>
              <a:rPr lang="tr-TR" sz="1700" dirty="0" smtClean="0">
                <a:solidFill>
                  <a:srgbClr val="FFFF00"/>
                </a:solidFill>
              </a:rPr>
              <a:t>bitigde Uygurların </a:t>
            </a:r>
            <a:r>
              <a:rPr lang="tr-TR" sz="1700" dirty="0">
                <a:solidFill>
                  <a:srgbClr val="FFFF00"/>
                </a:solidFill>
              </a:rPr>
              <a:t>atalarından </a:t>
            </a:r>
            <a:r>
              <a:rPr lang="tr-TR" sz="1700" dirty="0" smtClean="0">
                <a:solidFill>
                  <a:srgbClr val="FFFF00"/>
                </a:solidFill>
              </a:rPr>
              <a:t>bahsedilmektedir. </a:t>
            </a:r>
          </a:p>
          <a:p>
            <a:pPr marL="0" indent="0" algn="just">
              <a:buNone/>
            </a:pPr>
            <a:r>
              <a:rPr lang="tr-TR" sz="1700" dirty="0" smtClean="0"/>
              <a:t>Şine-Usu </a:t>
            </a:r>
            <a:r>
              <a:rPr lang="tr-TR" sz="1700" dirty="0" err="1"/>
              <a:t>bitigi</a:t>
            </a:r>
            <a:r>
              <a:rPr lang="tr-TR" sz="1700" dirty="0"/>
              <a:t>, </a:t>
            </a:r>
            <a:r>
              <a:rPr lang="tr-TR" sz="1700" dirty="0">
                <a:solidFill>
                  <a:srgbClr val="FFFF00"/>
                </a:solidFill>
              </a:rPr>
              <a:t>1909 yılında </a:t>
            </a:r>
            <a:r>
              <a:rPr lang="tr-TR" sz="1700" dirty="0" err="1">
                <a:solidFill>
                  <a:srgbClr val="FFFF00"/>
                </a:solidFill>
              </a:rPr>
              <a:t>Arhangay</a:t>
            </a:r>
            <a:r>
              <a:rPr lang="tr-TR" sz="1700" dirty="0">
                <a:solidFill>
                  <a:srgbClr val="FFFF00"/>
                </a:solidFill>
              </a:rPr>
              <a:t> ile Bulgan </a:t>
            </a:r>
            <a:r>
              <a:rPr lang="tr-TR" sz="1700" dirty="0" err="1">
                <a:solidFill>
                  <a:srgbClr val="FFFF00"/>
                </a:solidFill>
              </a:rPr>
              <a:t>aymagları</a:t>
            </a:r>
            <a:r>
              <a:rPr lang="tr-TR" sz="1700" dirty="0">
                <a:solidFill>
                  <a:srgbClr val="FFFF00"/>
                </a:solidFill>
              </a:rPr>
              <a:t> </a:t>
            </a:r>
            <a:r>
              <a:rPr lang="tr-TR" sz="1700" dirty="0" smtClean="0">
                <a:solidFill>
                  <a:srgbClr val="FFFF00"/>
                </a:solidFill>
              </a:rPr>
              <a:t>sınırında, </a:t>
            </a:r>
            <a:r>
              <a:rPr lang="tr-TR" sz="1700" dirty="0" err="1" smtClean="0">
                <a:solidFill>
                  <a:srgbClr val="FFFF00"/>
                </a:solidFill>
              </a:rPr>
              <a:t>Mogoyn</a:t>
            </a:r>
            <a:r>
              <a:rPr lang="tr-TR" sz="1700" dirty="0" smtClean="0">
                <a:solidFill>
                  <a:srgbClr val="FFFF00"/>
                </a:solidFill>
              </a:rPr>
              <a:t> </a:t>
            </a:r>
            <a:r>
              <a:rPr lang="tr-TR" sz="1700" dirty="0">
                <a:solidFill>
                  <a:srgbClr val="FFFF00"/>
                </a:solidFill>
              </a:rPr>
              <a:t>Şine-Usu bölgesinde bulunmuştur. Hâlen iki parça olan bitig, </a:t>
            </a:r>
            <a:r>
              <a:rPr lang="tr-TR" sz="1700" dirty="0" smtClean="0">
                <a:solidFill>
                  <a:srgbClr val="FFFF00"/>
                </a:solidFill>
              </a:rPr>
              <a:t>Uygur anıtlarının </a:t>
            </a:r>
            <a:r>
              <a:rPr lang="tr-TR" sz="1700" dirty="0">
                <a:solidFill>
                  <a:srgbClr val="FFFF00"/>
                </a:solidFill>
              </a:rPr>
              <a:t>en büyüğüdür; 51 uzun satırdan oluşur. Bazı yerleri </a:t>
            </a:r>
            <a:r>
              <a:rPr lang="tr-TR" sz="1700" dirty="0" err="1">
                <a:solidFill>
                  <a:srgbClr val="FFFF00"/>
                </a:solidFill>
              </a:rPr>
              <a:t>Taryat</a:t>
            </a:r>
            <a:r>
              <a:rPr lang="tr-TR" sz="1700" dirty="0">
                <a:solidFill>
                  <a:srgbClr val="FFFF00"/>
                </a:solidFill>
              </a:rPr>
              <a:t> </a:t>
            </a:r>
            <a:r>
              <a:rPr lang="tr-TR" sz="1700" dirty="0" err="1">
                <a:solidFill>
                  <a:srgbClr val="FFFF00"/>
                </a:solidFill>
              </a:rPr>
              <a:t>bitigi</a:t>
            </a:r>
            <a:r>
              <a:rPr lang="tr-TR" sz="1700" dirty="0">
                <a:solidFill>
                  <a:srgbClr val="FFFF00"/>
                </a:solidFill>
              </a:rPr>
              <a:t> </a:t>
            </a:r>
            <a:r>
              <a:rPr lang="tr-TR" sz="1700" dirty="0" smtClean="0">
                <a:solidFill>
                  <a:srgbClr val="FFFF00"/>
                </a:solidFill>
              </a:rPr>
              <a:t>ile ayrıdır</a:t>
            </a:r>
            <a:r>
              <a:rPr lang="tr-TR" sz="1700" dirty="0">
                <a:solidFill>
                  <a:srgbClr val="FFFF00"/>
                </a:solidFill>
              </a:rPr>
              <a:t>. Şine-Usu </a:t>
            </a:r>
            <a:r>
              <a:rPr lang="tr-TR" sz="1700" dirty="0" err="1">
                <a:solidFill>
                  <a:srgbClr val="FFFF00"/>
                </a:solidFill>
              </a:rPr>
              <a:t>bitigi</a:t>
            </a:r>
            <a:r>
              <a:rPr lang="tr-TR" sz="1700" dirty="0">
                <a:solidFill>
                  <a:srgbClr val="FFFF00"/>
                </a:solidFill>
              </a:rPr>
              <a:t>, 760 yılında </a:t>
            </a:r>
            <a:r>
              <a:rPr lang="tr-TR" sz="1700" dirty="0" err="1">
                <a:solidFill>
                  <a:srgbClr val="FFFF00"/>
                </a:solidFill>
              </a:rPr>
              <a:t>Teŋride</a:t>
            </a:r>
            <a:r>
              <a:rPr lang="tr-TR" sz="1700" dirty="0">
                <a:solidFill>
                  <a:srgbClr val="FFFF00"/>
                </a:solidFill>
              </a:rPr>
              <a:t> </a:t>
            </a:r>
            <a:r>
              <a:rPr lang="tr-TR" sz="1700" dirty="0" err="1">
                <a:solidFill>
                  <a:srgbClr val="FFFF00"/>
                </a:solidFill>
              </a:rPr>
              <a:t>Bolmış</a:t>
            </a:r>
            <a:r>
              <a:rPr lang="tr-TR" sz="1700" dirty="0">
                <a:solidFill>
                  <a:srgbClr val="FFFF00"/>
                </a:solidFill>
              </a:rPr>
              <a:t> İl İtmiş Bilge </a:t>
            </a:r>
            <a:r>
              <a:rPr lang="tr-TR" sz="1700" dirty="0" err="1">
                <a:solidFill>
                  <a:srgbClr val="FFFF00"/>
                </a:solidFill>
              </a:rPr>
              <a:t>Kagan</a:t>
            </a:r>
            <a:r>
              <a:rPr lang="tr-TR" sz="1700" dirty="0">
                <a:solidFill>
                  <a:srgbClr val="FFFF00"/>
                </a:solidFill>
              </a:rPr>
              <a:t> (</a:t>
            </a:r>
            <a:r>
              <a:rPr lang="tr-TR" sz="1700" dirty="0" err="1" smtClean="0">
                <a:solidFill>
                  <a:srgbClr val="FFFF00"/>
                </a:solidFill>
              </a:rPr>
              <a:t>Moyun</a:t>
            </a:r>
            <a:r>
              <a:rPr lang="tr-TR" sz="1700" dirty="0" smtClean="0">
                <a:solidFill>
                  <a:srgbClr val="FFFF00"/>
                </a:solidFill>
              </a:rPr>
              <a:t> Çor</a:t>
            </a:r>
            <a:r>
              <a:rPr lang="tr-TR" sz="1700" dirty="0">
                <a:solidFill>
                  <a:srgbClr val="FFFF00"/>
                </a:solidFill>
              </a:rPr>
              <a:t>) adına </a:t>
            </a:r>
            <a:r>
              <a:rPr lang="tr-TR" sz="1700" dirty="0" smtClean="0">
                <a:solidFill>
                  <a:srgbClr val="FFFF00"/>
                </a:solidFill>
              </a:rPr>
              <a:t>dikilmiştir. </a:t>
            </a:r>
            <a:r>
              <a:rPr lang="tr-TR" sz="1700" dirty="0">
                <a:solidFill>
                  <a:srgbClr val="FFFF00"/>
                </a:solidFill>
              </a:rPr>
              <a:t>Uygurların Köktürklerle nasıl ölüm </a:t>
            </a:r>
            <a:r>
              <a:rPr lang="tr-TR" sz="1700" dirty="0" smtClean="0">
                <a:solidFill>
                  <a:srgbClr val="FFFF00"/>
                </a:solidFill>
              </a:rPr>
              <a:t>kalım savaşına </a:t>
            </a:r>
            <a:r>
              <a:rPr lang="tr-TR" sz="1700" dirty="0">
                <a:solidFill>
                  <a:srgbClr val="FFFF00"/>
                </a:solidFill>
              </a:rPr>
              <a:t>giriştiklerini ve Köktürklerin Uygurlar tarafından yok edildiğini </a:t>
            </a:r>
            <a:r>
              <a:rPr lang="tr-TR" sz="1700" dirty="0" smtClean="0">
                <a:solidFill>
                  <a:srgbClr val="FFFF00"/>
                </a:solidFill>
              </a:rPr>
              <a:t>anıtın daha </a:t>
            </a:r>
            <a:r>
              <a:rPr lang="tr-TR" sz="1700" dirty="0">
                <a:solidFill>
                  <a:srgbClr val="FFFF00"/>
                </a:solidFill>
              </a:rPr>
              <a:t>ilk satırlarından öğreniriz. Bitigde daha sonra </a:t>
            </a:r>
            <a:r>
              <a:rPr lang="tr-TR" sz="1700" dirty="0">
                <a:solidFill>
                  <a:schemeClr val="tx2"/>
                </a:solidFill>
              </a:rPr>
              <a:t>Karluklarla, Sekiz </a:t>
            </a:r>
            <a:r>
              <a:rPr lang="tr-TR" sz="1700" dirty="0" smtClean="0">
                <a:solidFill>
                  <a:schemeClr val="tx2"/>
                </a:solidFill>
              </a:rPr>
              <a:t>Oğuzlarla, Dokuz </a:t>
            </a:r>
            <a:r>
              <a:rPr lang="tr-TR" sz="1700" dirty="0">
                <a:solidFill>
                  <a:schemeClr val="tx2"/>
                </a:solidFill>
              </a:rPr>
              <a:t>Tatarlarla, </a:t>
            </a:r>
            <a:r>
              <a:rPr lang="tr-TR" sz="1700" dirty="0" err="1">
                <a:solidFill>
                  <a:schemeClr val="tx2"/>
                </a:solidFill>
              </a:rPr>
              <a:t>Çiklerle</a:t>
            </a:r>
            <a:r>
              <a:rPr lang="tr-TR" sz="1700" dirty="0">
                <a:solidFill>
                  <a:schemeClr val="tx2"/>
                </a:solidFill>
              </a:rPr>
              <a:t>, Kırgızlarla ve </a:t>
            </a:r>
            <a:r>
              <a:rPr lang="tr-TR" sz="1700" dirty="0" err="1">
                <a:solidFill>
                  <a:schemeClr val="tx2"/>
                </a:solidFill>
              </a:rPr>
              <a:t>Basmıllarla</a:t>
            </a:r>
            <a:r>
              <a:rPr lang="tr-TR" sz="1700" dirty="0">
                <a:solidFill>
                  <a:srgbClr val="FFFF00"/>
                </a:solidFill>
              </a:rPr>
              <a:t> yapılan </a:t>
            </a:r>
            <a:r>
              <a:rPr lang="tr-TR" sz="1700" dirty="0" smtClean="0">
                <a:solidFill>
                  <a:srgbClr val="FFFF00"/>
                </a:solidFill>
              </a:rPr>
              <a:t>savaşlar anlatılmıştır</a:t>
            </a:r>
            <a:r>
              <a:rPr lang="tr-TR" sz="1700" dirty="0">
                <a:solidFill>
                  <a:srgbClr val="FFFF00"/>
                </a:solidFill>
              </a:rPr>
              <a:t>. </a:t>
            </a:r>
            <a:r>
              <a:rPr lang="tr-TR" sz="1700" dirty="0" err="1">
                <a:solidFill>
                  <a:srgbClr val="FFFF00"/>
                </a:solidFill>
              </a:rPr>
              <a:t>Moyun</a:t>
            </a:r>
            <a:r>
              <a:rPr lang="tr-TR" sz="1700" dirty="0">
                <a:solidFill>
                  <a:srgbClr val="FFFF00"/>
                </a:solidFill>
              </a:rPr>
              <a:t> Çor </a:t>
            </a:r>
            <a:r>
              <a:rPr lang="tr-TR" sz="1700" dirty="0" err="1">
                <a:solidFill>
                  <a:srgbClr val="FFFF00"/>
                </a:solidFill>
              </a:rPr>
              <a:t>bitigi</a:t>
            </a:r>
            <a:r>
              <a:rPr lang="tr-TR" sz="1700" dirty="0">
                <a:solidFill>
                  <a:srgbClr val="FFFF00"/>
                </a:solidFill>
              </a:rPr>
              <a:t> üslûp ve hikâye ediş bakımından Köktürk </a:t>
            </a:r>
            <a:r>
              <a:rPr lang="tr-TR" sz="1700" dirty="0" smtClean="0">
                <a:solidFill>
                  <a:srgbClr val="FFFF00"/>
                </a:solidFill>
              </a:rPr>
              <a:t>bengü taşlarına </a:t>
            </a:r>
            <a:r>
              <a:rPr lang="tr-TR" sz="1700" dirty="0">
                <a:solidFill>
                  <a:srgbClr val="FFFF00"/>
                </a:solidFill>
              </a:rPr>
              <a:t>benzer. Ancak Köl Tigin ve Bilge Kağan bengü taşlarındaki </a:t>
            </a:r>
            <a:r>
              <a:rPr lang="tr-TR" sz="1700" dirty="0" smtClean="0">
                <a:solidFill>
                  <a:srgbClr val="FFFF00"/>
                </a:solidFill>
              </a:rPr>
              <a:t>yüksek heyecan</a:t>
            </a:r>
            <a:r>
              <a:rPr lang="tr-TR" sz="1700" dirty="0">
                <a:solidFill>
                  <a:srgbClr val="FFFF00"/>
                </a:solidFill>
              </a:rPr>
              <a:t>, millî şuur ve lirizm bu anıtta yoktur. Bitigde Köktürklerden </a:t>
            </a:r>
            <a:r>
              <a:rPr lang="tr-TR" sz="1700" dirty="0" smtClean="0">
                <a:solidFill>
                  <a:schemeClr val="tx2"/>
                </a:solidFill>
              </a:rPr>
              <a:t>Türk (</a:t>
            </a:r>
            <a:r>
              <a:rPr lang="tr-TR" sz="1700" dirty="0" err="1" smtClean="0">
                <a:solidFill>
                  <a:schemeClr val="tx2"/>
                </a:solidFill>
              </a:rPr>
              <a:t>Kı</a:t>
            </a:r>
            <a:r>
              <a:rPr lang="tr-TR" sz="1700" dirty="0" smtClean="0">
                <a:solidFill>
                  <a:schemeClr val="tx2"/>
                </a:solidFill>
              </a:rPr>
              <a:t>)</a:t>
            </a:r>
            <a:r>
              <a:rPr lang="tr-TR" sz="1700" dirty="0" err="1" smtClean="0">
                <a:solidFill>
                  <a:schemeClr val="tx2"/>
                </a:solidFill>
              </a:rPr>
              <a:t>bçak</a:t>
            </a:r>
            <a:r>
              <a:rPr lang="tr-TR" sz="1700" dirty="0" smtClean="0">
                <a:solidFill>
                  <a:srgbClr val="FFFF00"/>
                </a:solidFill>
              </a:rPr>
              <a:t> </a:t>
            </a:r>
            <a:r>
              <a:rPr lang="tr-TR" sz="1700" dirty="0">
                <a:solidFill>
                  <a:srgbClr val="FFFF00"/>
                </a:solidFill>
              </a:rPr>
              <a:t>olarak bahsedilmesi </a:t>
            </a:r>
            <a:r>
              <a:rPr lang="tr-TR" sz="1700" dirty="0" smtClean="0">
                <a:solidFill>
                  <a:srgbClr val="FFFF00"/>
                </a:solidFill>
              </a:rPr>
              <a:t>Köktürk </a:t>
            </a:r>
            <a:r>
              <a:rPr lang="tr-TR" sz="1700" dirty="0">
                <a:solidFill>
                  <a:srgbClr val="FFFF00"/>
                </a:solidFill>
              </a:rPr>
              <a:t>tarihi </a:t>
            </a:r>
            <a:r>
              <a:rPr lang="tr-TR" sz="1700" dirty="0" smtClean="0">
                <a:solidFill>
                  <a:srgbClr val="FFFF00"/>
                </a:solidFill>
              </a:rPr>
              <a:t>ve Kıpçaklar </a:t>
            </a:r>
            <a:r>
              <a:rPr lang="tr-TR" sz="1700" dirty="0">
                <a:solidFill>
                  <a:srgbClr val="FFFF00"/>
                </a:solidFill>
              </a:rPr>
              <a:t>açısından çok önemlidir. </a:t>
            </a:r>
          </a:p>
        </p:txBody>
      </p:sp>
    </p:spTree>
    <p:extLst>
      <p:ext uri="{BB962C8B-B14F-4D97-AF65-F5344CB8AC3E}">
        <p14:creationId xmlns:p14="http://schemas.microsoft.com/office/powerpoint/2010/main" val="203318991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b="1" dirty="0" smtClean="0"/>
              <a:t>                                             YENİSEY </a:t>
            </a:r>
            <a:r>
              <a:rPr lang="tr-TR" sz="1800" b="1" dirty="0"/>
              <a:t>YAZITLARI</a:t>
            </a:r>
          </a:p>
          <a:p>
            <a:pPr marL="0" indent="0" algn="just">
              <a:buNone/>
            </a:pPr>
            <a:r>
              <a:rPr lang="tr-TR" sz="1800" dirty="0">
                <a:solidFill>
                  <a:srgbClr val="FFFF00"/>
                </a:solidFill>
              </a:rPr>
              <a:t>Yenisey yazıtları, Güney Sibirya'da bugünkü Hakas ve Tuva </a:t>
            </a:r>
            <a:r>
              <a:rPr lang="tr-TR" sz="1800" dirty="0" smtClean="0">
                <a:solidFill>
                  <a:srgbClr val="FFFF00"/>
                </a:solidFill>
              </a:rPr>
              <a:t>Cumhuriyetleri içinde </a:t>
            </a:r>
            <a:r>
              <a:rPr lang="tr-TR" sz="1800" dirty="0">
                <a:solidFill>
                  <a:srgbClr val="FFFF00"/>
                </a:solidFill>
              </a:rPr>
              <a:t>kalan </a:t>
            </a:r>
            <a:r>
              <a:rPr lang="tr-TR" sz="1800" dirty="0"/>
              <a:t>Yukarı Yenisey vadisinde,</a:t>
            </a:r>
            <a:r>
              <a:rPr lang="tr-TR" sz="1800" dirty="0">
                <a:solidFill>
                  <a:srgbClr val="FFFF00"/>
                </a:solidFill>
              </a:rPr>
              <a:t> bu ırmağa veya kollarına </a:t>
            </a:r>
            <a:r>
              <a:rPr lang="tr-TR" sz="1800" dirty="0" smtClean="0">
                <a:solidFill>
                  <a:srgbClr val="FFFF00"/>
                </a:solidFill>
              </a:rPr>
              <a:t>dökülen </a:t>
            </a:r>
            <a:r>
              <a:rPr lang="tr-TR" sz="1800" dirty="0" err="1" smtClean="0">
                <a:solidFill>
                  <a:srgbClr val="FFFF00"/>
                </a:solidFill>
              </a:rPr>
              <a:t>Tes</a:t>
            </a:r>
            <a:r>
              <a:rPr lang="tr-TR" sz="1800" dirty="0">
                <a:solidFill>
                  <a:srgbClr val="FFFF00"/>
                </a:solidFill>
              </a:rPr>
              <a:t>, Tuba, </a:t>
            </a:r>
            <a:r>
              <a:rPr lang="tr-TR" sz="1800" dirty="0" err="1">
                <a:solidFill>
                  <a:srgbClr val="FFFF00"/>
                </a:solidFill>
              </a:rPr>
              <a:t>Uybat</a:t>
            </a:r>
            <a:r>
              <a:rPr lang="tr-TR" sz="1800" dirty="0">
                <a:solidFill>
                  <a:srgbClr val="FFFF00"/>
                </a:solidFill>
              </a:rPr>
              <a:t>, Abakan</a:t>
            </a:r>
            <a:r>
              <a:rPr lang="tr-TR" sz="1800" dirty="0"/>
              <a:t>; Kemçik, </a:t>
            </a:r>
            <a:r>
              <a:rPr lang="tr-TR" sz="1800" dirty="0" err="1"/>
              <a:t>Çaa</a:t>
            </a:r>
            <a:r>
              <a:rPr lang="tr-TR" sz="1800" dirty="0"/>
              <a:t> Köl, Bayın Köl, </a:t>
            </a:r>
            <a:r>
              <a:rPr lang="tr-TR" sz="1800" dirty="0" err="1"/>
              <a:t>Uyuk</a:t>
            </a:r>
            <a:r>
              <a:rPr lang="tr-TR" sz="1800" dirty="0"/>
              <a:t>, Turan </a:t>
            </a:r>
            <a:r>
              <a:rPr lang="tr-TR" sz="1800" dirty="0" err="1" smtClean="0"/>
              <a:t>Elegeş</a:t>
            </a:r>
            <a:r>
              <a:rPr lang="tr-TR" sz="1800" dirty="0" smtClean="0"/>
              <a:t> </a:t>
            </a:r>
            <a:r>
              <a:rPr lang="tr-TR" sz="1800" dirty="0" smtClean="0">
                <a:solidFill>
                  <a:srgbClr val="FFFF00"/>
                </a:solidFill>
              </a:rPr>
              <a:t>gibi </a:t>
            </a:r>
            <a:r>
              <a:rPr lang="tr-TR" sz="1800" dirty="0">
                <a:solidFill>
                  <a:srgbClr val="FFFF00"/>
                </a:solidFill>
              </a:rPr>
              <a:t>akarsuların yakınlarında bulunan Köktürk harfli yazıtlardır. Üzerlerinde </a:t>
            </a:r>
            <a:r>
              <a:rPr lang="tr-TR" sz="1800" dirty="0" smtClean="0">
                <a:solidFill>
                  <a:srgbClr val="FFFF00"/>
                </a:solidFill>
              </a:rPr>
              <a:t>tarih bulunmadığı </a:t>
            </a:r>
            <a:r>
              <a:rPr lang="tr-TR" sz="1800" dirty="0">
                <a:solidFill>
                  <a:srgbClr val="FFFF00"/>
                </a:solidFill>
              </a:rPr>
              <a:t>için ne zaman yazıldıkları tartışmalıdır. V. Thomsen </a:t>
            </a:r>
            <a:r>
              <a:rPr lang="tr-TR" sz="1800" dirty="0" smtClean="0">
                <a:solidFill>
                  <a:srgbClr val="FFFF00"/>
                </a:solidFill>
              </a:rPr>
              <a:t>Yenisey yazıtlarındaki </a:t>
            </a:r>
            <a:r>
              <a:rPr lang="tr-TR" sz="1800" dirty="0">
                <a:solidFill>
                  <a:srgbClr val="FFFF00"/>
                </a:solidFill>
              </a:rPr>
              <a:t>harflerin daha ilkel olması sebebiyle, alfabenin Yenisey </a:t>
            </a:r>
            <a:r>
              <a:rPr lang="tr-TR" sz="1800" dirty="0" smtClean="0">
                <a:solidFill>
                  <a:srgbClr val="FFFF00"/>
                </a:solidFill>
              </a:rPr>
              <a:t>bölgesine Köktürk </a:t>
            </a:r>
            <a:r>
              <a:rPr lang="tr-TR" sz="1800" dirty="0">
                <a:solidFill>
                  <a:srgbClr val="FFFF00"/>
                </a:solidFill>
              </a:rPr>
              <a:t>bengü taşlarından önce, 6. veya 7. yüzyılda ulaşmış </a:t>
            </a:r>
            <a:r>
              <a:rPr lang="tr-TR" sz="1800" dirty="0" smtClean="0">
                <a:solidFill>
                  <a:srgbClr val="FFFF00"/>
                </a:solidFill>
              </a:rPr>
              <a:t>olduğu görüşündedir</a:t>
            </a:r>
            <a:r>
              <a:rPr lang="tr-TR" sz="1800" dirty="0">
                <a:solidFill>
                  <a:srgbClr val="FFFF00"/>
                </a:solidFill>
              </a:rPr>
              <a:t>. Ancak </a:t>
            </a:r>
            <a:r>
              <a:rPr lang="tr-TR" sz="1800" dirty="0">
                <a:solidFill>
                  <a:schemeClr val="tx2"/>
                </a:solidFill>
              </a:rPr>
              <a:t>Uygurlardan</a:t>
            </a:r>
            <a:r>
              <a:rPr lang="tr-TR" sz="1800" dirty="0">
                <a:solidFill>
                  <a:srgbClr val="FFFF00"/>
                </a:solidFill>
              </a:rPr>
              <a:t> (840'tan) sonra da buralarda </a:t>
            </a:r>
            <a:r>
              <a:rPr lang="tr-TR" sz="1800" dirty="0" smtClean="0">
                <a:solidFill>
                  <a:srgbClr val="FFFF00"/>
                </a:solidFill>
              </a:rPr>
              <a:t>kullanılmış olabileceğini </a:t>
            </a:r>
            <a:r>
              <a:rPr lang="tr-TR" sz="1800" dirty="0">
                <a:solidFill>
                  <a:srgbClr val="FFFF00"/>
                </a:solidFill>
              </a:rPr>
              <a:t>tahmin </a:t>
            </a:r>
            <a:r>
              <a:rPr lang="tr-TR" sz="1800" dirty="0" smtClean="0">
                <a:solidFill>
                  <a:srgbClr val="FFFF00"/>
                </a:solidFill>
              </a:rPr>
              <a:t>etmektedir. </a:t>
            </a:r>
            <a:r>
              <a:rPr lang="tr-TR" sz="1800" dirty="0">
                <a:solidFill>
                  <a:srgbClr val="FFFF00"/>
                </a:solidFill>
              </a:rPr>
              <a:t>W. Radloff a göre </a:t>
            </a:r>
            <a:r>
              <a:rPr lang="tr-TR" sz="1800" dirty="0" smtClean="0">
                <a:solidFill>
                  <a:srgbClr val="FFFF00"/>
                </a:solidFill>
              </a:rPr>
              <a:t>yazıtlar 7</a:t>
            </a:r>
            <a:r>
              <a:rPr lang="tr-TR" sz="1800" dirty="0">
                <a:solidFill>
                  <a:srgbClr val="FFFF00"/>
                </a:solidFill>
              </a:rPr>
              <a:t>. yüzyıl sonu ile 8. yüzyıl başına; P. M. </a:t>
            </a:r>
            <a:r>
              <a:rPr lang="tr-TR" sz="1800" dirty="0" err="1">
                <a:solidFill>
                  <a:srgbClr val="FFFF00"/>
                </a:solidFill>
              </a:rPr>
              <a:t>Melioranski'ye</a:t>
            </a:r>
            <a:r>
              <a:rPr lang="tr-TR" sz="1800" dirty="0">
                <a:solidFill>
                  <a:srgbClr val="FFFF00"/>
                </a:solidFill>
              </a:rPr>
              <a:t> göre ise 5-7. </a:t>
            </a:r>
            <a:r>
              <a:rPr lang="tr-TR" sz="1800" dirty="0" smtClean="0">
                <a:solidFill>
                  <a:srgbClr val="FFFF00"/>
                </a:solidFill>
              </a:rPr>
              <a:t>yüzyıllara aittir . Ancak L. </a:t>
            </a:r>
            <a:r>
              <a:rPr lang="tr-TR" sz="1800" dirty="0" err="1" smtClean="0">
                <a:solidFill>
                  <a:srgbClr val="FFFF00"/>
                </a:solidFill>
              </a:rPr>
              <a:t>Bazin'in</a:t>
            </a:r>
            <a:r>
              <a:rPr lang="tr-TR" sz="1800" dirty="0" smtClean="0">
                <a:solidFill>
                  <a:srgbClr val="FFFF00"/>
                </a:solidFill>
              </a:rPr>
              <a:t> </a:t>
            </a:r>
            <a:r>
              <a:rPr lang="tr-TR" sz="1800" dirty="0">
                <a:solidFill>
                  <a:srgbClr val="FFFF00"/>
                </a:solidFill>
              </a:rPr>
              <a:t>tarihlendirme çalışmalarından </a:t>
            </a:r>
            <a:r>
              <a:rPr lang="tr-TR" sz="1800" dirty="0" smtClean="0">
                <a:solidFill>
                  <a:srgbClr val="FFFF00"/>
                </a:solidFill>
              </a:rPr>
              <a:t>sonra </a:t>
            </a:r>
            <a:r>
              <a:rPr lang="tr-TR" sz="1800" dirty="0">
                <a:solidFill>
                  <a:srgbClr val="FFFF00"/>
                </a:solidFill>
              </a:rPr>
              <a:t>Yenisey </a:t>
            </a:r>
            <a:r>
              <a:rPr lang="tr-TR" sz="1800" dirty="0" smtClean="0">
                <a:solidFill>
                  <a:srgbClr val="FFFF00"/>
                </a:solidFill>
              </a:rPr>
              <a:t>yazıtlarını 9-10</a:t>
            </a:r>
            <a:r>
              <a:rPr lang="tr-TR" sz="1800" dirty="0">
                <a:solidFill>
                  <a:srgbClr val="FFFF00"/>
                </a:solidFill>
              </a:rPr>
              <a:t>. yüzyıl ürünü kabul eden görüş </a:t>
            </a:r>
            <a:r>
              <a:rPr lang="tr-TR" sz="1800" dirty="0" smtClean="0">
                <a:solidFill>
                  <a:srgbClr val="FFFF00"/>
                </a:solidFill>
              </a:rPr>
              <a:t>yaygınlaşmıştır.</a:t>
            </a:r>
            <a:r>
              <a:rPr lang="tr-TR" sz="1800" dirty="0" smtClean="0">
                <a:solidFill>
                  <a:schemeClr val="tx2"/>
                </a:solidFill>
              </a:rPr>
              <a:t>Yenisey </a:t>
            </a:r>
            <a:r>
              <a:rPr lang="tr-TR" sz="1800" dirty="0">
                <a:solidFill>
                  <a:schemeClr val="tx2"/>
                </a:solidFill>
              </a:rPr>
              <a:t>yazıtları </a:t>
            </a:r>
            <a:r>
              <a:rPr lang="tr-TR" sz="1800" dirty="0">
                <a:solidFill>
                  <a:srgbClr val="FFFF00"/>
                </a:solidFill>
              </a:rPr>
              <a:t>çoğunlukla </a:t>
            </a:r>
            <a:r>
              <a:rPr lang="tr-TR" sz="1800" dirty="0" smtClean="0">
                <a:solidFill>
                  <a:schemeClr val="tx2"/>
                </a:solidFill>
              </a:rPr>
              <a:t>KIRGIZLARA</a:t>
            </a:r>
            <a:r>
              <a:rPr lang="tr-TR" sz="1800" dirty="0" smtClean="0">
                <a:solidFill>
                  <a:srgbClr val="FFFF00"/>
                </a:solidFill>
              </a:rPr>
              <a:t> </a:t>
            </a:r>
            <a:r>
              <a:rPr lang="tr-TR" sz="1800" dirty="0">
                <a:solidFill>
                  <a:srgbClr val="FFFF00"/>
                </a:solidFill>
              </a:rPr>
              <a:t>ait kabul edilir. Bunun </a:t>
            </a:r>
            <a:r>
              <a:rPr lang="tr-TR" sz="1800" dirty="0" smtClean="0">
                <a:solidFill>
                  <a:srgbClr val="FFFF00"/>
                </a:solidFill>
              </a:rPr>
              <a:t>sebebi, eski </a:t>
            </a:r>
            <a:r>
              <a:rPr lang="tr-TR" sz="1800" dirty="0">
                <a:solidFill>
                  <a:srgbClr val="FFFF00"/>
                </a:solidFill>
              </a:rPr>
              <a:t>Kırgızların bu bölgede yaşamış olmasıdır. Ancak bütün Yenisey </a:t>
            </a:r>
            <a:r>
              <a:rPr lang="tr-TR" sz="1800" dirty="0" smtClean="0">
                <a:solidFill>
                  <a:srgbClr val="FFFF00"/>
                </a:solidFill>
              </a:rPr>
              <a:t>yazıtlarının Kırgızlara </a:t>
            </a:r>
            <a:r>
              <a:rPr lang="tr-TR" sz="1800" dirty="0">
                <a:solidFill>
                  <a:srgbClr val="FFFF00"/>
                </a:solidFill>
              </a:rPr>
              <a:t>ait olduğu konusunda kesin kayıtlar yoktur. Yazıtların </a:t>
            </a:r>
            <a:r>
              <a:rPr lang="tr-TR" sz="1800" dirty="0" smtClean="0">
                <a:solidFill>
                  <a:srgbClr val="FFFF00"/>
                </a:solidFill>
              </a:rPr>
              <a:t>hiçbirinde Kırgızlara </a:t>
            </a:r>
            <a:r>
              <a:rPr lang="tr-TR" sz="1800" dirty="0">
                <a:solidFill>
                  <a:srgbClr val="FFFF00"/>
                </a:solidFill>
              </a:rPr>
              <a:t>aidiyeti belirten bir ifade bulunmamaktadır. Aksine diğer </a:t>
            </a:r>
            <a:r>
              <a:rPr lang="tr-TR" sz="1800" dirty="0" smtClean="0">
                <a:solidFill>
                  <a:srgbClr val="FFFF00"/>
                </a:solidFill>
              </a:rPr>
              <a:t>Türk boylarına </a:t>
            </a:r>
            <a:r>
              <a:rPr lang="tr-TR" sz="1800" dirty="0">
                <a:solidFill>
                  <a:srgbClr val="FFFF00"/>
                </a:solidFill>
              </a:rPr>
              <a:t>ait olduğu anlaşılan yazıtlar vardır. Tuba yazıtlarında "</a:t>
            </a:r>
            <a:r>
              <a:rPr lang="tr-TR" sz="1800" dirty="0">
                <a:solidFill>
                  <a:schemeClr val="tx2"/>
                </a:solidFill>
              </a:rPr>
              <a:t>Türgiş</a:t>
            </a:r>
            <a:r>
              <a:rPr lang="tr-TR" sz="1800" dirty="0">
                <a:solidFill>
                  <a:srgbClr val="FFFF00"/>
                </a:solidFill>
              </a:rPr>
              <a:t> </a:t>
            </a:r>
            <a:r>
              <a:rPr lang="tr-TR" sz="1800" dirty="0" smtClean="0">
                <a:solidFill>
                  <a:srgbClr val="FFFF00"/>
                </a:solidFill>
              </a:rPr>
              <a:t>kavminin içinde </a:t>
            </a:r>
            <a:r>
              <a:rPr lang="tr-TR" sz="1800" dirty="0">
                <a:solidFill>
                  <a:srgbClr val="FFFF00"/>
                </a:solidFill>
              </a:rPr>
              <a:t>ben </a:t>
            </a:r>
            <a:r>
              <a:rPr lang="tr-TR" sz="1800" dirty="0" err="1">
                <a:solidFill>
                  <a:srgbClr val="FFFF00"/>
                </a:solidFill>
              </a:rPr>
              <a:t>beğ</a:t>
            </a:r>
            <a:r>
              <a:rPr lang="tr-TR" sz="1800" dirty="0">
                <a:solidFill>
                  <a:srgbClr val="FFFF00"/>
                </a:solidFill>
              </a:rPr>
              <a:t> idim"; </a:t>
            </a:r>
            <a:r>
              <a:rPr lang="tr-TR" sz="1800" dirty="0" err="1">
                <a:solidFill>
                  <a:srgbClr val="FFFF00"/>
                </a:solidFill>
              </a:rPr>
              <a:t>Barık</a:t>
            </a:r>
            <a:r>
              <a:rPr lang="tr-TR" sz="1800" dirty="0">
                <a:solidFill>
                  <a:srgbClr val="FFFF00"/>
                </a:solidFill>
              </a:rPr>
              <a:t> yazıtlarında </a:t>
            </a:r>
            <a:r>
              <a:rPr lang="tr-TR" sz="1800" dirty="0">
                <a:solidFill>
                  <a:schemeClr val="tx2"/>
                </a:solidFill>
              </a:rPr>
              <a:t>"Altı Oğuz</a:t>
            </a:r>
            <a:r>
              <a:rPr lang="tr-TR" sz="1800" dirty="0">
                <a:solidFill>
                  <a:srgbClr val="FFFF00"/>
                </a:solidFill>
              </a:rPr>
              <a:t> kavminden on üç (</a:t>
            </a:r>
            <a:r>
              <a:rPr lang="tr-TR" sz="1800" dirty="0" smtClean="0">
                <a:solidFill>
                  <a:srgbClr val="FFFF00"/>
                </a:solidFill>
              </a:rPr>
              <a:t>yaşımda) ayrıldım</a:t>
            </a:r>
            <a:r>
              <a:rPr lang="tr-TR" sz="1800" dirty="0">
                <a:solidFill>
                  <a:srgbClr val="FFFF00"/>
                </a:solidFill>
              </a:rPr>
              <a:t>" gibi ifadeler </a:t>
            </a:r>
            <a:r>
              <a:rPr lang="tr-TR" sz="1800" dirty="0" smtClean="0">
                <a:solidFill>
                  <a:srgbClr val="FFFF00"/>
                </a:solidFill>
              </a:rPr>
              <a:t>geçmektedir. </a:t>
            </a:r>
            <a:r>
              <a:rPr lang="tr-TR" sz="1800" dirty="0">
                <a:solidFill>
                  <a:srgbClr val="FFFF00"/>
                </a:solidFill>
              </a:rPr>
              <a:t>Bunlara bakarak </a:t>
            </a:r>
            <a:r>
              <a:rPr lang="tr-TR" sz="1800" dirty="0" smtClean="0"/>
              <a:t>Yenisey yazıtlarının </a:t>
            </a:r>
            <a:r>
              <a:rPr lang="tr-TR" sz="1800" dirty="0"/>
              <a:t>çoğunlukla Kırgızlara </a:t>
            </a:r>
            <a:r>
              <a:rPr lang="tr-TR" sz="1800" dirty="0" smtClean="0"/>
              <a:t>ait olduğunu</a:t>
            </a:r>
            <a:r>
              <a:rPr lang="tr-TR" sz="1800" dirty="0"/>
              <a:t>; ancak bazılarının da Türgiş, </a:t>
            </a:r>
            <a:r>
              <a:rPr lang="tr-TR" sz="1800" dirty="0" smtClean="0"/>
              <a:t>Oğuz gibi </a:t>
            </a:r>
            <a:r>
              <a:rPr lang="tr-TR" sz="1800" dirty="0"/>
              <a:t>diğer boylara ait olabileceğini söyleyebiliriz.</a:t>
            </a:r>
          </a:p>
        </p:txBody>
      </p:sp>
    </p:spTree>
    <p:extLst>
      <p:ext uri="{BB962C8B-B14F-4D97-AF65-F5344CB8AC3E}">
        <p14:creationId xmlns:p14="http://schemas.microsoft.com/office/powerpoint/2010/main" val="21789531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6381328"/>
          </a:xfrm>
        </p:spPr>
        <p:txBody>
          <a:bodyPr/>
          <a:lstStyle/>
          <a:p>
            <a:pPr marL="0" indent="0" algn="just">
              <a:buNone/>
            </a:pPr>
            <a:r>
              <a:rPr lang="tr-TR" sz="1600" b="1" dirty="0" smtClean="0"/>
              <a:t>                                        KUZEY KAFKASYA YAZITLARI</a:t>
            </a:r>
            <a:r>
              <a:rPr lang="tr-TR" sz="1600" dirty="0" smtClean="0"/>
              <a:t>:</a:t>
            </a:r>
            <a:endParaRPr lang="tr-TR" sz="1600" dirty="0"/>
          </a:p>
          <a:p>
            <a:pPr marL="0" indent="0" algn="just">
              <a:buNone/>
            </a:pPr>
            <a:r>
              <a:rPr lang="tr-TR" sz="1600" dirty="0"/>
              <a:t>1. </a:t>
            </a:r>
            <a:r>
              <a:rPr lang="tr-TR" sz="1600" dirty="0" err="1"/>
              <a:t>Azov</a:t>
            </a:r>
            <a:r>
              <a:rPr lang="tr-TR" sz="1600" dirty="0"/>
              <a:t> Müzesi kemik mızrak ucu yazıtı: 25 civarında karakter var.</a:t>
            </a:r>
          </a:p>
          <a:p>
            <a:pPr marL="0" indent="0" algn="just">
              <a:buNone/>
            </a:pPr>
            <a:r>
              <a:rPr lang="tr-TR" sz="1600" dirty="0"/>
              <a:t>2. Hazar su testisi yazıtı: 30 civarında karakter var.</a:t>
            </a:r>
          </a:p>
          <a:p>
            <a:pPr marL="0" indent="0" algn="just">
              <a:buNone/>
            </a:pPr>
            <a:r>
              <a:rPr lang="tr-TR" sz="1600" dirty="0"/>
              <a:t>3. Humara kalesi yazıtları: Hâlen </a:t>
            </a:r>
            <a:r>
              <a:rPr lang="tr-TR" sz="1600" dirty="0" err="1"/>
              <a:t>Çerkesk</a:t>
            </a:r>
            <a:r>
              <a:rPr lang="tr-TR" sz="1600" dirty="0"/>
              <a:t> Müzesinde.</a:t>
            </a:r>
          </a:p>
          <a:p>
            <a:pPr marL="0" indent="0" algn="just">
              <a:buNone/>
            </a:pPr>
            <a:r>
              <a:rPr lang="tr-TR" sz="1600" dirty="0"/>
              <a:t>4. İnal Deresi kayı yazıtları</a:t>
            </a:r>
          </a:p>
          <a:p>
            <a:pPr marL="0" indent="0" algn="just">
              <a:buNone/>
            </a:pPr>
            <a:r>
              <a:rPr lang="tr-TR" sz="1600" dirty="0"/>
              <a:t>5. </a:t>
            </a:r>
            <a:r>
              <a:rPr lang="tr-TR" sz="1600" dirty="0" err="1"/>
              <a:t>Kalej</a:t>
            </a:r>
            <a:r>
              <a:rPr lang="tr-TR" sz="1600" dirty="0"/>
              <a:t> yazıtı</a:t>
            </a:r>
          </a:p>
          <a:p>
            <a:pPr marL="0" indent="0" algn="just">
              <a:buNone/>
            </a:pPr>
            <a:r>
              <a:rPr lang="tr-TR" sz="1600" dirty="0"/>
              <a:t>6. </a:t>
            </a:r>
            <a:r>
              <a:rPr lang="tr-TR" sz="1600" dirty="0" err="1"/>
              <a:t>Karakent</a:t>
            </a:r>
            <a:r>
              <a:rPr lang="tr-TR" sz="1600" dirty="0"/>
              <a:t> taş yazıtları</a:t>
            </a:r>
          </a:p>
          <a:p>
            <a:pPr marL="0" indent="0" algn="just">
              <a:buNone/>
            </a:pPr>
            <a:r>
              <a:rPr lang="tr-TR" sz="1600" dirty="0"/>
              <a:t>7. </a:t>
            </a:r>
            <a:r>
              <a:rPr lang="tr-TR" sz="1600" dirty="0" err="1"/>
              <a:t>Sarkel</a:t>
            </a:r>
            <a:r>
              <a:rPr lang="tr-TR" sz="1600" dirty="0"/>
              <a:t> 1 numaralı su kabı yazıtı</a:t>
            </a:r>
          </a:p>
          <a:p>
            <a:pPr marL="0" indent="0" algn="just">
              <a:buNone/>
            </a:pPr>
            <a:r>
              <a:rPr lang="tr-TR" sz="1600" dirty="0" smtClean="0"/>
              <a:t>8</a:t>
            </a:r>
            <a:r>
              <a:rPr lang="tr-TR" sz="1600" dirty="0"/>
              <a:t>. </a:t>
            </a:r>
            <a:r>
              <a:rPr lang="tr-TR" sz="1600" dirty="0" err="1" smtClean="0"/>
              <a:t>Sarkel</a:t>
            </a:r>
            <a:r>
              <a:rPr lang="tr-TR" sz="1600" dirty="0" smtClean="0"/>
              <a:t> </a:t>
            </a:r>
            <a:r>
              <a:rPr lang="tr-TR" sz="1600" dirty="0"/>
              <a:t>su kabı yazıtı: </a:t>
            </a:r>
            <a:r>
              <a:rPr lang="tr-TR" sz="1600" dirty="0" err="1"/>
              <a:t>Sarkel</a:t>
            </a:r>
            <a:r>
              <a:rPr lang="tr-TR" sz="1600" dirty="0"/>
              <a:t>, Hazarların </a:t>
            </a:r>
            <a:r>
              <a:rPr lang="tr-TR" sz="1600" dirty="0" smtClean="0"/>
              <a:t>başkentidir. 1930-1950 </a:t>
            </a:r>
            <a:r>
              <a:rPr lang="tr-TR" sz="1600" dirty="0"/>
              <a:t>yılları arasında arkeolojik kazıların yapıldığı şehir 1952'de </a:t>
            </a:r>
            <a:r>
              <a:rPr lang="tr-TR" sz="1600" dirty="0" smtClean="0"/>
              <a:t>Don-Volga </a:t>
            </a:r>
            <a:r>
              <a:rPr lang="tr-TR" sz="1600" dirty="0"/>
              <a:t>kanalı inşa edilince sular altına gömülmüştür. Hazarlardan </a:t>
            </a:r>
            <a:r>
              <a:rPr lang="tr-TR" sz="1600" dirty="0" smtClean="0"/>
              <a:t>kalmış olan </a:t>
            </a:r>
            <a:r>
              <a:rPr lang="tr-TR" sz="1600" dirty="0"/>
              <a:t>su kaplan ve su testisi hâlen </a:t>
            </a:r>
            <a:r>
              <a:rPr lang="tr-TR" sz="1600" dirty="0" err="1"/>
              <a:t>Novoçerkask</a:t>
            </a:r>
            <a:r>
              <a:rPr lang="tr-TR" sz="1600" dirty="0"/>
              <a:t> Müzesindedir.</a:t>
            </a:r>
          </a:p>
          <a:p>
            <a:pPr marL="0" indent="0" algn="just">
              <a:buNone/>
            </a:pPr>
            <a:r>
              <a:rPr lang="tr-TR" sz="1600" dirty="0"/>
              <a:t>9. </a:t>
            </a:r>
            <a:r>
              <a:rPr lang="tr-TR" sz="1600" dirty="0" err="1"/>
              <a:t>Sıntıtepe</a:t>
            </a:r>
            <a:r>
              <a:rPr lang="tr-TR" sz="1600" dirty="0"/>
              <a:t> mağara yazıtları</a:t>
            </a:r>
          </a:p>
          <a:p>
            <a:pPr marL="0" indent="0" algn="just">
              <a:buNone/>
            </a:pPr>
            <a:r>
              <a:rPr lang="tr-TR" sz="1600" dirty="0" err="1"/>
              <a:t>lO.Teşikler</a:t>
            </a:r>
            <a:r>
              <a:rPr lang="tr-TR" sz="1600" dirty="0"/>
              <a:t> mağara yazıtları</a:t>
            </a:r>
          </a:p>
          <a:p>
            <a:pPr marL="0" indent="0" algn="just">
              <a:buNone/>
            </a:pPr>
            <a:r>
              <a:rPr lang="tr-TR" sz="1600" dirty="0" smtClean="0"/>
              <a:t>11.Zelençük-Başkır </a:t>
            </a:r>
            <a:r>
              <a:rPr lang="tr-TR" sz="1600" dirty="0"/>
              <a:t>kaya yazıtları</a:t>
            </a:r>
          </a:p>
          <a:p>
            <a:pPr marL="0" indent="0" algn="just">
              <a:buNone/>
            </a:pPr>
            <a:r>
              <a:rPr lang="tr-TR" sz="1600" dirty="0" smtClean="0"/>
              <a:t>12.Zelençük-Kray </a:t>
            </a:r>
            <a:r>
              <a:rPr lang="tr-TR" sz="1600" dirty="0"/>
              <a:t>kaya mezarları yazıtları.</a:t>
            </a:r>
          </a:p>
          <a:p>
            <a:pPr marL="0" indent="0" algn="just">
              <a:buNone/>
            </a:pPr>
            <a:r>
              <a:rPr lang="tr-TR" sz="1600" dirty="0">
                <a:solidFill>
                  <a:srgbClr val="FFFF00"/>
                </a:solidFill>
              </a:rPr>
              <a:t>Özellikle mızrak ucu yazıtı ile Hazarlardan kalan kaplar üzerinde </a:t>
            </a:r>
            <a:r>
              <a:rPr lang="tr-TR" sz="1600" dirty="0" smtClean="0">
                <a:solidFill>
                  <a:srgbClr val="FFFF00"/>
                </a:solidFill>
              </a:rPr>
              <a:t>birçok okuma </a:t>
            </a:r>
            <a:r>
              <a:rPr lang="tr-TR" sz="1600" dirty="0">
                <a:solidFill>
                  <a:srgbClr val="FFFF00"/>
                </a:solidFill>
              </a:rPr>
              <a:t>denemesi yapılmış; fakat henüz bilginlerce uzlaşılan sonuçlara </a:t>
            </a:r>
            <a:r>
              <a:rPr lang="tr-TR" sz="1600" dirty="0" smtClean="0">
                <a:solidFill>
                  <a:srgbClr val="FFFF00"/>
                </a:solidFill>
              </a:rPr>
              <a:t>ulaşılamamıştır. Kafkasya'nın </a:t>
            </a:r>
            <a:r>
              <a:rPr lang="tr-TR" sz="1600" dirty="0">
                <a:solidFill>
                  <a:srgbClr val="FFFF00"/>
                </a:solidFill>
              </a:rPr>
              <a:t>güneyinde, Azerbaycan'ın </a:t>
            </a:r>
            <a:r>
              <a:rPr lang="tr-TR" sz="1600" dirty="0" err="1">
                <a:solidFill>
                  <a:srgbClr val="FFFF00"/>
                </a:solidFill>
              </a:rPr>
              <a:t>Mingeçevir</a:t>
            </a:r>
            <a:r>
              <a:rPr lang="tr-TR" sz="1600" dirty="0">
                <a:solidFill>
                  <a:srgbClr val="FFFF00"/>
                </a:solidFill>
              </a:rPr>
              <a:t> bölgesinde </a:t>
            </a:r>
            <a:r>
              <a:rPr lang="tr-TR" sz="1600" dirty="0" smtClean="0">
                <a:solidFill>
                  <a:srgbClr val="FFFF00"/>
                </a:solidFill>
              </a:rPr>
              <a:t>bulunan sütun </a:t>
            </a:r>
            <a:r>
              <a:rPr lang="tr-TR" sz="1600" dirty="0">
                <a:solidFill>
                  <a:srgbClr val="FFFF00"/>
                </a:solidFill>
              </a:rPr>
              <a:t>yazıtları ile seramik yazıtlar ve </a:t>
            </a:r>
            <a:r>
              <a:rPr lang="tr-TR" sz="1600" dirty="0" err="1">
                <a:solidFill>
                  <a:srgbClr val="FFFF00"/>
                </a:solidFill>
              </a:rPr>
              <a:t>İsmayıllı'da</a:t>
            </a:r>
            <a:r>
              <a:rPr lang="tr-TR" sz="1600" dirty="0">
                <a:solidFill>
                  <a:srgbClr val="FFFF00"/>
                </a:solidFill>
              </a:rPr>
              <a:t> Ali İsa </a:t>
            </a:r>
            <a:r>
              <a:rPr lang="tr-TR" sz="1600" dirty="0" err="1">
                <a:solidFill>
                  <a:srgbClr val="FFFF00"/>
                </a:solidFill>
              </a:rPr>
              <a:t>Şükürlü</a:t>
            </a:r>
            <a:r>
              <a:rPr lang="tr-TR" sz="1600" dirty="0">
                <a:solidFill>
                  <a:srgbClr val="FFFF00"/>
                </a:solidFill>
              </a:rPr>
              <a:t> </a:t>
            </a:r>
            <a:r>
              <a:rPr lang="tr-TR" sz="1600" dirty="0" smtClean="0">
                <a:solidFill>
                  <a:srgbClr val="FFFF00"/>
                </a:solidFill>
              </a:rPr>
              <a:t>tarafından bulunan </a:t>
            </a:r>
            <a:r>
              <a:rPr lang="tr-TR" sz="1600" dirty="0">
                <a:solidFill>
                  <a:srgbClr val="FFFF00"/>
                </a:solidFill>
              </a:rPr>
              <a:t>ağırşak yazıtı okunabilirse, Köktürk harfli yazıtların yayılma alanı </a:t>
            </a:r>
            <a:r>
              <a:rPr lang="tr-TR" sz="1600" dirty="0" smtClean="0">
                <a:solidFill>
                  <a:srgbClr val="FFFF00"/>
                </a:solidFill>
              </a:rPr>
              <a:t>bu bölgelere </a:t>
            </a:r>
            <a:r>
              <a:rPr lang="tr-TR" sz="1600" dirty="0">
                <a:solidFill>
                  <a:srgbClr val="FFFF00"/>
                </a:solidFill>
              </a:rPr>
              <a:t>kadar genişletilmiş olacaktır</a:t>
            </a:r>
            <a:r>
              <a:rPr lang="tr-TR" sz="1600" dirty="0" smtClean="0">
                <a:solidFill>
                  <a:srgbClr val="FFFF00"/>
                </a:solidFill>
              </a:rPr>
              <a:t>.</a:t>
            </a:r>
            <a:endParaRPr lang="tr-TR" sz="1600" dirty="0">
              <a:solidFill>
                <a:srgbClr val="FFFF00"/>
              </a:solidFill>
            </a:endParaRPr>
          </a:p>
        </p:txBody>
      </p:sp>
    </p:spTree>
    <p:extLst>
      <p:ext uri="{BB962C8B-B14F-4D97-AF65-F5344CB8AC3E}">
        <p14:creationId xmlns:p14="http://schemas.microsoft.com/office/powerpoint/2010/main" val="1701111824"/>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136904" cy="6309320"/>
          </a:xfrm>
        </p:spPr>
        <p:txBody>
          <a:bodyPr/>
          <a:lstStyle/>
          <a:p>
            <a:pPr marL="0" indent="0" algn="just">
              <a:buNone/>
            </a:pPr>
            <a:r>
              <a:rPr lang="tr-TR" sz="1700" dirty="0">
                <a:solidFill>
                  <a:schemeClr val="tx2"/>
                </a:solidFill>
              </a:rPr>
              <a:t> </a:t>
            </a:r>
            <a:r>
              <a:rPr lang="tr-TR" sz="1700" dirty="0" smtClean="0">
                <a:solidFill>
                  <a:schemeClr val="tx2"/>
                </a:solidFill>
              </a:rPr>
              <a:t>                     </a:t>
            </a:r>
            <a:r>
              <a:rPr lang="tr-TR" sz="1700" b="1" dirty="0" smtClean="0">
                <a:solidFill>
                  <a:schemeClr val="tx2"/>
                </a:solidFill>
              </a:rPr>
              <a:t>KIRIM, BALKANLAR VE MACARİSTAN'DA BULUNAN YAZITLAR</a:t>
            </a:r>
          </a:p>
          <a:p>
            <a:pPr marL="0" indent="0" algn="just">
              <a:buNone/>
            </a:pPr>
            <a:r>
              <a:rPr lang="tr-TR" sz="1700" dirty="0" smtClean="0">
                <a:solidFill>
                  <a:srgbClr val="FFFF00"/>
                </a:solidFill>
              </a:rPr>
              <a:t>Romanya‘daki </a:t>
            </a:r>
            <a:r>
              <a:rPr lang="tr-TR" sz="1700" dirty="0">
                <a:solidFill>
                  <a:srgbClr val="FFFF00"/>
                </a:solidFill>
              </a:rPr>
              <a:t>en önemli </a:t>
            </a:r>
            <a:r>
              <a:rPr lang="tr-TR" sz="1700" dirty="0" smtClean="0">
                <a:solidFill>
                  <a:srgbClr val="FFFF00"/>
                </a:solidFill>
              </a:rPr>
              <a:t>buluntular </a:t>
            </a:r>
            <a:r>
              <a:rPr lang="tr-TR" sz="1700" dirty="0" err="1">
                <a:solidFill>
                  <a:schemeClr val="tx2"/>
                </a:solidFill>
              </a:rPr>
              <a:t>Murfatlar</a:t>
            </a:r>
            <a:r>
              <a:rPr lang="tr-TR" sz="1700" dirty="0" err="1">
                <a:solidFill>
                  <a:srgbClr val="FFFF00"/>
                </a:solidFill>
              </a:rPr>
              <a:t>'dadır</a:t>
            </a:r>
            <a:r>
              <a:rPr lang="tr-TR" sz="1700" dirty="0">
                <a:solidFill>
                  <a:srgbClr val="FFFF00"/>
                </a:solidFill>
              </a:rPr>
              <a:t>. 1957'de, Köstence'ye bağlı </a:t>
            </a:r>
            <a:r>
              <a:rPr lang="tr-TR" sz="1700" dirty="0" err="1">
                <a:solidFill>
                  <a:srgbClr val="FFFF00"/>
                </a:solidFill>
              </a:rPr>
              <a:t>Murfatlar</a:t>
            </a:r>
            <a:r>
              <a:rPr lang="tr-TR" sz="1700" dirty="0">
                <a:solidFill>
                  <a:srgbClr val="FFFF00"/>
                </a:solidFill>
              </a:rPr>
              <a:t> köyünde 4 galeriden oluşan bir yer </a:t>
            </a:r>
            <a:r>
              <a:rPr lang="tr-TR" sz="1700" dirty="0" smtClean="0">
                <a:solidFill>
                  <a:srgbClr val="FFFF00"/>
                </a:solidFill>
              </a:rPr>
              <a:t>altı kilisesi </a:t>
            </a:r>
            <a:r>
              <a:rPr lang="tr-TR" sz="1700" dirty="0">
                <a:solidFill>
                  <a:srgbClr val="FFFF00"/>
                </a:solidFill>
              </a:rPr>
              <a:t>bulunmuştur. Grek ve Kiril harfli yazıların da yer aldığı </a:t>
            </a:r>
            <a:r>
              <a:rPr lang="tr-TR" sz="1700" dirty="0" err="1">
                <a:solidFill>
                  <a:srgbClr val="FFFF00"/>
                </a:solidFill>
              </a:rPr>
              <a:t>Murfatlar</a:t>
            </a:r>
            <a:r>
              <a:rPr lang="tr-TR" sz="1700" dirty="0">
                <a:solidFill>
                  <a:srgbClr val="FFFF00"/>
                </a:solidFill>
              </a:rPr>
              <a:t> </a:t>
            </a:r>
            <a:r>
              <a:rPr lang="tr-TR" sz="1700" dirty="0" smtClean="0">
                <a:solidFill>
                  <a:srgbClr val="FFFF00"/>
                </a:solidFill>
              </a:rPr>
              <a:t>köyü yazıtlarının </a:t>
            </a:r>
            <a:r>
              <a:rPr lang="tr-TR" sz="1700" dirty="0">
                <a:solidFill>
                  <a:srgbClr val="FFFF00"/>
                </a:solidFill>
              </a:rPr>
              <a:t>9-10. yüzyıllardan kalmış olabileceği tahmin </a:t>
            </a:r>
            <a:r>
              <a:rPr lang="tr-TR" sz="1700" dirty="0" smtClean="0">
                <a:solidFill>
                  <a:srgbClr val="FFFF00"/>
                </a:solidFill>
              </a:rPr>
              <a:t>edilmektedir. </a:t>
            </a:r>
            <a:r>
              <a:rPr lang="tr-TR" sz="1700" dirty="0" err="1" smtClean="0">
                <a:solidFill>
                  <a:schemeClr val="tx2"/>
                </a:solidFill>
              </a:rPr>
              <a:t>Transilvanya'nın</a:t>
            </a:r>
            <a:r>
              <a:rPr lang="tr-TR" sz="1700" dirty="0" smtClean="0">
                <a:solidFill>
                  <a:schemeClr val="tx2"/>
                </a:solidFill>
              </a:rPr>
              <a:t> </a:t>
            </a:r>
            <a:r>
              <a:rPr lang="tr-TR" sz="1700" dirty="0" err="1">
                <a:solidFill>
                  <a:schemeClr val="tx2"/>
                </a:solidFill>
              </a:rPr>
              <a:t>Torontal</a:t>
            </a:r>
            <a:r>
              <a:rPr lang="tr-TR" sz="1700" dirty="0">
                <a:solidFill>
                  <a:schemeClr val="tx2"/>
                </a:solidFill>
              </a:rPr>
              <a:t> </a:t>
            </a:r>
            <a:r>
              <a:rPr lang="tr-TR" sz="1700" dirty="0">
                <a:solidFill>
                  <a:srgbClr val="FFFF00"/>
                </a:solidFill>
              </a:rPr>
              <a:t>vilâyetinde, </a:t>
            </a:r>
            <a:r>
              <a:rPr lang="tr-TR" sz="1700" dirty="0" err="1">
                <a:solidFill>
                  <a:srgbClr val="FFFF00"/>
                </a:solidFill>
              </a:rPr>
              <a:t>Nagy</a:t>
            </a:r>
            <a:r>
              <a:rPr lang="tr-TR" sz="1700" dirty="0">
                <a:solidFill>
                  <a:srgbClr val="FFFF00"/>
                </a:solidFill>
              </a:rPr>
              <a:t> </a:t>
            </a:r>
            <a:r>
              <a:rPr lang="tr-TR" sz="1700" dirty="0" err="1">
                <a:solidFill>
                  <a:srgbClr val="FFFF00"/>
                </a:solidFill>
              </a:rPr>
              <a:t>Szent-Miklos</a:t>
            </a:r>
            <a:r>
              <a:rPr lang="tr-TR" sz="1700" dirty="0">
                <a:solidFill>
                  <a:srgbClr val="FFFF00"/>
                </a:solidFill>
              </a:rPr>
              <a:t> </a:t>
            </a:r>
            <a:r>
              <a:rPr lang="tr-TR" sz="1700" dirty="0" smtClean="0">
                <a:solidFill>
                  <a:srgbClr val="FFFF00"/>
                </a:solidFill>
              </a:rPr>
              <a:t>mevkiinde bir </a:t>
            </a:r>
            <a:r>
              <a:rPr lang="tr-TR" sz="1700" dirty="0">
                <a:solidFill>
                  <a:srgbClr val="FFFF00"/>
                </a:solidFill>
              </a:rPr>
              <a:t>evin bahçesinde 1799'da bulunan 23 parça altın eşya önceleri "</a:t>
            </a:r>
            <a:r>
              <a:rPr lang="tr-TR" sz="1700" dirty="0" smtClean="0">
                <a:solidFill>
                  <a:srgbClr val="FFFF00"/>
                </a:solidFill>
              </a:rPr>
              <a:t>Attila'nın definesi</a:t>
            </a:r>
            <a:r>
              <a:rPr lang="tr-TR" sz="1700" dirty="0">
                <a:solidFill>
                  <a:srgbClr val="FFFF00"/>
                </a:solidFill>
              </a:rPr>
              <a:t>" olarak tanınmışsa da bugün bilim dünyasında "</a:t>
            </a:r>
            <a:r>
              <a:rPr lang="tr-TR" sz="1700" dirty="0" err="1"/>
              <a:t>Nagy</a:t>
            </a:r>
            <a:r>
              <a:rPr lang="tr-TR" sz="1700" dirty="0"/>
              <a:t> </a:t>
            </a:r>
            <a:r>
              <a:rPr lang="tr-TR" sz="1700" dirty="0" err="1" smtClean="0"/>
              <a:t>Szent-Miklos</a:t>
            </a:r>
            <a:r>
              <a:rPr lang="tr-TR" sz="1700" dirty="0" smtClean="0"/>
              <a:t> </a:t>
            </a:r>
            <a:r>
              <a:rPr lang="tr-TR" sz="1700" dirty="0" smtClean="0">
                <a:solidFill>
                  <a:srgbClr val="FFFF00"/>
                </a:solidFill>
              </a:rPr>
              <a:t>definesi</a:t>
            </a:r>
            <a:r>
              <a:rPr lang="tr-TR" sz="1700" dirty="0">
                <a:solidFill>
                  <a:srgbClr val="FFFF00"/>
                </a:solidFill>
              </a:rPr>
              <a:t>" olarak bilinmektedir. Altın sürahi, kadeh, tas ve tabaklardan </a:t>
            </a:r>
            <a:r>
              <a:rPr lang="tr-TR" sz="1700" dirty="0" smtClean="0">
                <a:solidFill>
                  <a:srgbClr val="FFFF00"/>
                </a:solidFill>
              </a:rPr>
              <a:t>oluşan hazine </a:t>
            </a:r>
            <a:r>
              <a:rPr lang="tr-TR" sz="1700" dirty="0">
                <a:solidFill>
                  <a:srgbClr val="FFFF00"/>
                </a:solidFill>
              </a:rPr>
              <a:t>bugün </a:t>
            </a:r>
            <a:r>
              <a:rPr lang="tr-TR" sz="1700" dirty="0"/>
              <a:t>Viyana Sanat Tarihi Müzesindedir</a:t>
            </a:r>
            <a:r>
              <a:rPr lang="tr-TR" sz="1700" dirty="0">
                <a:solidFill>
                  <a:srgbClr val="FFFF00"/>
                </a:solidFill>
              </a:rPr>
              <a:t>. Altın eşyanın bir kısmı </a:t>
            </a:r>
            <a:r>
              <a:rPr lang="tr-TR" sz="1700" dirty="0" smtClean="0">
                <a:solidFill>
                  <a:srgbClr val="FFFF00"/>
                </a:solidFill>
              </a:rPr>
              <a:t>üzerinde çeşitli </a:t>
            </a:r>
            <a:r>
              <a:rPr lang="tr-TR" sz="1700" dirty="0">
                <a:solidFill>
                  <a:srgbClr val="FFFF00"/>
                </a:solidFill>
              </a:rPr>
              <a:t>yazılar vardır. Bunlardan biri </a:t>
            </a:r>
            <a:r>
              <a:rPr lang="tr-TR" sz="1700" dirty="0"/>
              <a:t>Grek</a:t>
            </a:r>
            <a:r>
              <a:rPr lang="tr-TR" sz="1700" dirty="0">
                <a:solidFill>
                  <a:srgbClr val="FFFF00"/>
                </a:solidFill>
              </a:rPr>
              <a:t> harfleriyle Türkçedir. Köktürk </a:t>
            </a:r>
            <a:r>
              <a:rPr lang="tr-TR" sz="1700" dirty="0" smtClean="0">
                <a:solidFill>
                  <a:srgbClr val="FFFF00"/>
                </a:solidFill>
              </a:rPr>
              <a:t>harfli Türkçe </a:t>
            </a:r>
            <a:r>
              <a:rPr lang="tr-TR" sz="1700" dirty="0">
                <a:solidFill>
                  <a:srgbClr val="FFFF00"/>
                </a:solidFill>
              </a:rPr>
              <a:t>yazıt adedi ise 18'dir. Hepsi de birkaç kelimelik </a:t>
            </a:r>
            <a:r>
              <a:rPr lang="tr-TR" sz="1700" dirty="0" smtClean="0">
                <a:solidFill>
                  <a:srgbClr val="FFFF00"/>
                </a:solidFill>
              </a:rPr>
              <a:t>yazıtlardır. </a:t>
            </a:r>
            <a:r>
              <a:rPr lang="tr-TR" sz="1700" dirty="0" err="1" smtClean="0"/>
              <a:t>Nemeth'e</a:t>
            </a:r>
            <a:r>
              <a:rPr lang="tr-TR" sz="1700" dirty="0" smtClean="0">
                <a:solidFill>
                  <a:srgbClr val="FFFF00"/>
                </a:solidFill>
              </a:rPr>
              <a:t> </a:t>
            </a:r>
            <a:r>
              <a:rPr lang="tr-TR" sz="1700" dirty="0">
                <a:solidFill>
                  <a:srgbClr val="FFFF00"/>
                </a:solidFill>
              </a:rPr>
              <a:t>göre </a:t>
            </a:r>
            <a:r>
              <a:rPr lang="tr-TR" sz="1700" dirty="0" err="1">
                <a:solidFill>
                  <a:srgbClr val="FFFF00"/>
                </a:solidFill>
              </a:rPr>
              <a:t>Nagy</a:t>
            </a:r>
            <a:r>
              <a:rPr lang="tr-TR" sz="1700" dirty="0">
                <a:solidFill>
                  <a:srgbClr val="FFFF00"/>
                </a:solidFill>
              </a:rPr>
              <a:t> </a:t>
            </a:r>
            <a:r>
              <a:rPr lang="tr-TR" sz="1700" dirty="0" err="1">
                <a:solidFill>
                  <a:srgbClr val="FFFF00"/>
                </a:solidFill>
              </a:rPr>
              <a:t>Szent-Miklos</a:t>
            </a:r>
            <a:r>
              <a:rPr lang="tr-TR" sz="1700" dirty="0">
                <a:solidFill>
                  <a:srgbClr val="FFFF00"/>
                </a:solidFill>
              </a:rPr>
              <a:t> definesi Peçeneklere aittir; </a:t>
            </a:r>
            <a:r>
              <a:rPr lang="tr-TR" sz="1700" dirty="0" smtClean="0">
                <a:solidFill>
                  <a:srgbClr val="FFFF00"/>
                </a:solidFill>
              </a:rPr>
              <a:t>çünkü define</a:t>
            </a:r>
            <a:r>
              <a:rPr lang="tr-TR" sz="1700" dirty="0" smtClean="0">
                <a:solidFill>
                  <a:schemeClr val="tx2"/>
                </a:solidFill>
              </a:rPr>
              <a:t> </a:t>
            </a:r>
            <a:r>
              <a:rPr lang="tr-TR" sz="1700" dirty="0">
                <a:solidFill>
                  <a:schemeClr val="tx2"/>
                </a:solidFill>
              </a:rPr>
              <a:t>Peçeneklerin </a:t>
            </a:r>
            <a:r>
              <a:rPr lang="tr-TR" sz="1700" dirty="0">
                <a:solidFill>
                  <a:srgbClr val="FFFF00"/>
                </a:solidFill>
              </a:rPr>
              <a:t>yaşadığı bölgede bulunmuştur. </a:t>
            </a:r>
            <a:r>
              <a:rPr lang="tr-TR" sz="1700" dirty="0" smtClean="0">
                <a:solidFill>
                  <a:schemeClr val="tx2"/>
                </a:solidFill>
              </a:rPr>
              <a:t>Macaristan'ın </a:t>
            </a:r>
            <a:r>
              <a:rPr lang="tr-TR" sz="1700" dirty="0" err="1">
                <a:solidFill>
                  <a:schemeClr val="tx2"/>
                </a:solidFill>
              </a:rPr>
              <a:t>Kecskemet</a:t>
            </a:r>
            <a:r>
              <a:rPr lang="tr-TR" sz="1700" dirty="0">
                <a:solidFill>
                  <a:schemeClr val="tx2"/>
                </a:solidFill>
              </a:rPr>
              <a:t> </a:t>
            </a:r>
            <a:r>
              <a:rPr lang="tr-TR" sz="1700" dirty="0">
                <a:solidFill>
                  <a:srgbClr val="FFFF00"/>
                </a:solidFill>
              </a:rPr>
              <a:t>vilâyetinde 1932'de bulunan iki gümüş </a:t>
            </a:r>
            <a:r>
              <a:rPr lang="tr-TR" sz="1700" dirty="0" smtClean="0">
                <a:solidFill>
                  <a:srgbClr val="FFFF00"/>
                </a:solidFill>
              </a:rPr>
              <a:t>yüzükte de </a:t>
            </a:r>
            <a:r>
              <a:rPr lang="tr-TR" sz="1700" dirty="0">
                <a:solidFill>
                  <a:srgbClr val="FFFF00"/>
                </a:solidFill>
              </a:rPr>
              <a:t>Köktürk harfleri vardır. Bir kadın mezarından çıkarılan </a:t>
            </a:r>
            <a:r>
              <a:rPr lang="tr-TR" sz="1700" dirty="0" smtClean="0">
                <a:solidFill>
                  <a:srgbClr val="FFFF00"/>
                </a:solidFill>
              </a:rPr>
              <a:t>yüzüklerin </a:t>
            </a:r>
            <a:r>
              <a:rPr lang="tr-TR" sz="1700" dirty="0" smtClean="0">
                <a:solidFill>
                  <a:schemeClr val="tx2"/>
                </a:solidFill>
              </a:rPr>
              <a:t>Kumanlardan</a:t>
            </a:r>
            <a:r>
              <a:rPr lang="tr-TR" sz="1700" dirty="0" smtClean="0">
                <a:solidFill>
                  <a:srgbClr val="FFFF00"/>
                </a:solidFill>
              </a:rPr>
              <a:t> </a:t>
            </a:r>
            <a:r>
              <a:rPr lang="tr-TR" sz="1700" dirty="0">
                <a:solidFill>
                  <a:srgbClr val="FFFF00"/>
                </a:solidFill>
              </a:rPr>
              <a:t>kaldığı ve dolayısıyla 13. yüzyıla ait olduğu kabul edilmektedir. </a:t>
            </a:r>
            <a:endParaRPr lang="tr-TR" sz="1700" dirty="0" smtClean="0">
              <a:solidFill>
                <a:srgbClr val="FFFF00"/>
              </a:solidFill>
            </a:endParaRPr>
          </a:p>
          <a:p>
            <a:pPr marL="0" indent="0" algn="just">
              <a:buNone/>
            </a:pPr>
            <a:r>
              <a:rPr lang="tr-TR" sz="1700" b="1" dirty="0">
                <a:solidFill>
                  <a:srgbClr val="FFFF00"/>
                </a:solidFill>
              </a:rPr>
              <a:t> </a:t>
            </a:r>
            <a:r>
              <a:rPr lang="tr-TR" sz="1700" b="1" dirty="0" smtClean="0">
                <a:solidFill>
                  <a:srgbClr val="FFFF00"/>
                </a:solidFill>
              </a:rPr>
              <a:t>                                                         </a:t>
            </a:r>
            <a:r>
              <a:rPr lang="tr-TR" sz="1700" b="1" dirty="0" smtClean="0">
                <a:solidFill>
                  <a:schemeClr val="tx2"/>
                </a:solidFill>
              </a:rPr>
              <a:t>SEKEL YAZITLARI</a:t>
            </a:r>
          </a:p>
          <a:p>
            <a:pPr marL="0" indent="0" algn="just">
              <a:buNone/>
            </a:pPr>
            <a:r>
              <a:rPr lang="tr-TR" sz="1700" dirty="0" smtClean="0">
                <a:solidFill>
                  <a:srgbClr val="FFFF00"/>
                </a:solidFill>
              </a:rPr>
              <a:t>Köktürk </a:t>
            </a:r>
            <a:r>
              <a:rPr lang="tr-TR" sz="1700" dirty="0">
                <a:solidFill>
                  <a:srgbClr val="FFFF00"/>
                </a:solidFill>
              </a:rPr>
              <a:t>yazısından alınmış bir yazı </a:t>
            </a:r>
            <a:r>
              <a:rPr lang="tr-TR" sz="1700" dirty="0" err="1" smtClean="0">
                <a:solidFill>
                  <a:srgbClr val="FFFF00"/>
                </a:solidFill>
              </a:rPr>
              <a:t>Szekeller</a:t>
            </a:r>
            <a:r>
              <a:rPr lang="tr-TR" sz="1700" dirty="0" smtClean="0">
                <a:solidFill>
                  <a:srgbClr val="FFFF00"/>
                </a:solidFill>
              </a:rPr>
              <a:t> </a:t>
            </a:r>
            <a:r>
              <a:rPr lang="tr-TR" sz="1700" dirty="0">
                <a:solidFill>
                  <a:srgbClr val="FFFF00"/>
                </a:solidFill>
              </a:rPr>
              <a:t>tarafından 17. yüzyıla </a:t>
            </a:r>
            <a:r>
              <a:rPr lang="tr-TR" sz="1700" dirty="0" smtClean="0">
                <a:solidFill>
                  <a:srgbClr val="FFFF00"/>
                </a:solidFill>
              </a:rPr>
              <a:t>kadar Macarca </a:t>
            </a:r>
            <a:r>
              <a:rPr lang="tr-TR" sz="1700" dirty="0">
                <a:solidFill>
                  <a:srgbClr val="FFFF00"/>
                </a:solidFill>
              </a:rPr>
              <a:t>için de kullanılmıştır. </a:t>
            </a:r>
            <a:r>
              <a:rPr lang="tr-TR" sz="1700" dirty="0">
                <a:solidFill>
                  <a:schemeClr val="tx2"/>
                </a:solidFill>
              </a:rPr>
              <a:t>Sekeller, Romanya'nın Erdel (</a:t>
            </a:r>
            <a:r>
              <a:rPr lang="tr-TR" sz="1700" dirty="0" smtClean="0">
                <a:solidFill>
                  <a:schemeClr val="tx2"/>
                </a:solidFill>
              </a:rPr>
              <a:t>Transilvanya) bölgesinde </a:t>
            </a:r>
            <a:r>
              <a:rPr lang="tr-TR" sz="1700" dirty="0">
                <a:solidFill>
                  <a:schemeClr val="tx2"/>
                </a:solidFill>
              </a:rPr>
              <a:t>oturan Macarlaşmış </a:t>
            </a:r>
            <a:r>
              <a:rPr lang="tr-TR" sz="1700" dirty="0" smtClean="0">
                <a:solidFill>
                  <a:schemeClr val="tx2"/>
                </a:solidFill>
              </a:rPr>
              <a:t>Avar </a:t>
            </a:r>
            <a:r>
              <a:rPr lang="tr-TR" sz="1700" dirty="0">
                <a:solidFill>
                  <a:schemeClr val="tx2"/>
                </a:solidFill>
              </a:rPr>
              <a:t>Türkleridir. </a:t>
            </a:r>
            <a:r>
              <a:rPr lang="tr-TR" sz="1700" dirty="0">
                <a:solidFill>
                  <a:srgbClr val="FFFF00"/>
                </a:solidFill>
              </a:rPr>
              <a:t>Eski kaynaklarda </a:t>
            </a:r>
            <a:r>
              <a:rPr lang="tr-TR" sz="1700" dirty="0" smtClean="0">
                <a:solidFill>
                  <a:srgbClr val="FFFF00"/>
                </a:solidFill>
              </a:rPr>
              <a:t>Attila Hunlarından </a:t>
            </a:r>
            <a:r>
              <a:rPr lang="tr-TR" sz="1700" dirty="0">
                <a:solidFill>
                  <a:srgbClr val="FFFF00"/>
                </a:solidFill>
              </a:rPr>
              <a:t>inmiş kabul </a:t>
            </a:r>
            <a:r>
              <a:rPr lang="tr-TR" sz="1700" dirty="0" smtClean="0">
                <a:solidFill>
                  <a:srgbClr val="FFFF00"/>
                </a:solidFill>
              </a:rPr>
              <a:t>edilirler. Sekellerin </a:t>
            </a:r>
            <a:r>
              <a:rPr lang="tr-TR" sz="1700" dirty="0">
                <a:solidFill>
                  <a:srgbClr val="FFFF00"/>
                </a:solidFill>
              </a:rPr>
              <a:t>ayrı bir yazısı olduğu 13. yüzyıldan beri kayraklarda </a:t>
            </a:r>
            <a:r>
              <a:rPr lang="tr-TR" sz="1700" dirty="0" smtClean="0">
                <a:solidFill>
                  <a:srgbClr val="FFFF00"/>
                </a:solidFill>
              </a:rPr>
              <a:t>zikredilmektedir. 15</a:t>
            </a:r>
            <a:r>
              <a:rPr lang="tr-TR" sz="1700" dirty="0">
                <a:solidFill>
                  <a:srgbClr val="FFFF00"/>
                </a:solidFill>
              </a:rPr>
              <a:t>. yüzyıl </a:t>
            </a:r>
            <a:r>
              <a:rPr lang="tr-TR" sz="1700" dirty="0" smtClean="0">
                <a:solidFill>
                  <a:srgbClr val="FFFF00"/>
                </a:solidFill>
              </a:rPr>
              <a:t>kaynaklarında </a:t>
            </a:r>
            <a:r>
              <a:rPr lang="tr-TR" sz="1700" dirty="0">
                <a:solidFill>
                  <a:srgbClr val="FFFF00"/>
                </a:solidFill>
              </a:rPr>
              <a:t>Sekel yazısından "İskit harfleri", 16. </a:t>
            </a:r>
            <a:r>
              <a:rPr lang="tr-TR" sz="1700" dirty="0" smtClean="0">
                <a:solidFill>
                  <a:srgbClr val="FFFF00"/>
                </a:solidFill>
              </a:rPr>
              <a:t>yüzyıl </a:t>
            </a:r>
            <a:r>
              <a:rPr lang="tr-TR" sz="1700" dirty="0" err="1" smtClean="0">
                <a:solidFill>
                  <a:srgbClr val="FFFF00"/>
                </a:solidFill>
              </a:rPr>
              <a:t>kaynaklarınad</a:t>
            </a:r>
            <a:r>
              <a:rPr lang="tr-TR" sz="1700" dirty="0" smtClean="0">
                <a:solidFill>
                  <a:srgbClr val="FFFF00"/>
                </a:solidFill>
              </a:rPr>
              <a:t> </a:t>
            </a:r>
            <a:r>
              <a:rPr lang="tr-TR" sz="1700" dirty="0">
                <a:solidFill>
                  <a:srgbClr val="FFFF00"/>
                </a:solidFill>
              </a:rPr>
              <a:t>ise "İskit" veya "Hun" olarak bahsedilir. Hepsinde de yazının </a:t>
            </a:r>
            <a:r>
              <a:rPr lang="tr-TR" sz="1700" dirty="0" smtClean="0">
                <a:solidFill>
                  <a:srgbClr val="FFFF00"/>
                </a:solidFill>
              </a:rPr>
              <a:t>tahta çubuklara </a:t>
            </a:r>
            <a:r>
              <a:rPr lang="tr-TR" sz="1700" dirty="0">
                <a:solidFill>
                  <a:srgbClr val="FFFF00"/>
                </a:solidFill>
              </a:rPr>
              <a:t>çentilerek yazıldığı ifade edilir. </a:t>
            </a:r>
          </a:p>
        </p:txBody>
      </p:sp>
    </p:spTree>
    <p:extLst>
      <p:ext uri="{BB962C8B-B14F-4D97-AF65-F5344CB8AC3E}">
        <p14:creationId xmlns:p14="http://schemas.microsoft.com/office/powerpoint/2010/main" val="887298789"/>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208912" cy="5904656"/>
          </a:xfrm>
        </p:spPr>
        <p:txBody>
          <a:bodyPr/>
          <a:lstStyle/>
          <a:p>
            <a:pPr marL="0" indent="0" algn="just">
              <a:buNone/>
            </a:pPr>
            <a:r>
              <a:rPr lang="tr-TR" sz="1700" dirty="0">
                <a:solidFill>
                  <a:srgbClr val="FFFF00"/>
                </a:solidFill>
              </a:rPr>
              <a:t>1598'de </a:t>
            </a:r>
            <a:r>
              <a:rPr lang="tr-TR" sz="1700" dirty="0" err="1">
                <a:solidFill>
                  <a:schemeClr val="tx2"/>
                </a:solidFill>
              </a:rPr>
              <a:t>Thelegdi</a:t>
            </a:r>
            <a:r>
              <a:rPr lang="tr-TR" sz="1700" dirty="0">
                <a:solidFill>
                  <a:schemeClr val="tx2"/>
                </a:solidFill>
              </a:rPr>
              <a:t> </a:t>
            </a:r>
            <a:r>
              <a:rPr lang="tr-TR" sz="1700" dirty="0" err="1">
                <a:solidFill>
                  <a:schemeClr val="tx2"/>
                </a:solidFill>
              </a:rPr>
              <a:t>Janos</a:t>
            </a:r>
            <a:r>
              <a:rPr lang="tr-TR" sz="1700" dirty="0">
                <a:solidFill>
                  <a:schemeClr val="tx2"/>
                </a:solidFill>
              </a:rPr>
              <a:t> </a:t>
            </a:r>
            <a:r>
              <a:rPr lang="tr-TR" sz="1700" dirty="0">
                <a:solidFill>
                  <a:srgbClr val="FFFF00"/>
                </a:solidFill>
              </a:rPr>
              <a:t>adlı bir Sekel </a:t>
            </a:r>
            <a:r>
              <a:rPr lang="tr-TR" sz="1700" dirty="0">
                <a:solidFill>
                  <a:schemeClr val="tx2"/>
                </a:solidFill>
              </a:rPr>
              <a:t>"Hun harfleri</a:t>
            </a:r>
            <a:r>
              <a:rPr lang="tr-TR" sz="1700" dirty="0">
                <a:solidFill>
                  <a:srgbClr val="FFFF00"/>
                </a:solidFill>
              </a:rPr>
              <a:t>" dediği Sekel yazısı hakkında bilgi veren altı sahifelik bir eser yazmıştır. </a:t>
            </a:r>
            <a:r>
              <a:rPr lang="tr-TR" sz="1700" dirty="0">
                <a:solidFill>
                  <a:schemeClr val="tx2"/>
                </a:solidFill>
              </a:rPr>
              <a:t>"Hunların Eski Dilinin </a:t>
            </a:r>
            <a:r>
              <a:rPr lang="tr-TR" sz="1700" dirty="0" err="1">
                <a:solidFill>
                  <a:schemeClr val="tx2"/>
                </a:solidFill>
              </a:rPr>
              <a:t>Rudimentası</a:t>
            </a:r>
            <a:r>
              <a:rPr lang="tr-TR" sz="1700" dirty="0">
                <a:solidFill>
                  <a:schemeClr val="tx2"/>
                </a:solidFill>
              </a:rPr>
              <a:t> </a:t>
            </a:r>
            <a:r>
              <a:rPr lang="tr-TR" sz="1700" dirty="0" smtClean="0">
                <a:solidFill>
                  <a:srgbClr val="FFFF00"/>
                </a:solidFill>
              </a:rPr>
              <a:t>" </a:t>
            </a:r>
            <a:r>
              <a:rPr lang="tr-TR" sz="1700" dirty="0">
                <a:solidFill>
                  <a:srgbClr val="FFFF00"/>
                </a:solidFill>
              </a:rPr>
              <a:t>adını taşıyan eserde Sekel </a:t>
            </a:r>
            <a:r>
              <a:rPr lang="tr-TR" sz="1700" dirty="0" smtClean="0">
                <a:solidFill>
                  <a:srgbClr val="FFFF00"/>
                </a:solidFill>
              </a:rPr>
              <a:t>harfleri hakkında </a:t>
            </a:r>
            <a:r>
              <a:rPr lang="tr-TR" sz="1700" dirty="0">
                <a:solidFill>
                  <a:srgbClr val="FFFF00"/>
                </a:solidFill>
              </a:rPr>
              <a:t>bilgi verilir. </a:t>
            </a:r>
            <a:r>
              <a:rPr lang="tr-TR" sz="1700" dirty="0" err="1">
                <a:solidFill>
                  <a:srgbClr val="FFFF00"/>
                </a:solidFill>
              </a:rPr>
              <a:t>Thelegdi'nin</a:t>
            </a:r>
            <a:r>
              <a:rPr lang="tr-TR" sz="1700" dirty="0">
                <a:solidFill>
                  <a:srgbClr val="FFFF00"/>
                </a:solidFill>
              </a:rPr>
              <a:t> yazdığına göre </a:t>
            </a:r>
            <a:r>
              <a:rPr lang="tr-TR" sz="1700" dirty="0">
                <a:solidFill>
                  <a:schemeClr val="tx2"/>
                </a:solidFill>
              </a:rPr>
              <a:t>Sekellerin 32 </a:t>
            </a:r>
            <a:r>
              <a:rPr lang="tr-TR" sz="1700" dirty="0">
                <a:solidFill>
                  <a:srgbClr val="FFFF00"/>
                </a:solidFill>
              </a:rPr>
              <a:t>harfi vardır. Sekel harflerini içine alan başka yazmalar da bulunduğu gibi çeşitli yazıtlar da vardır. Bunlardan biri </a:t>
            </a:r>
            <a:r>
              <a:rPr lang="tr-TR" sz="1700" b="1" dirty="0" smtClean="0">
                <a:solidFill>
                  <a:schemeClr val="tx2"/>
                </a:solidFill>
              </a:rPr>
              <a:t>İSTANBUL YAZITIDIR</a:t>
            </a:r>
            <a:r>
              <a:rPr lang="tr-TR" sz="1700" dirty="0" smtClean="0">
                <a:solidFill>
                  <a:srgbClr val="FFFF00"/>
                </a:solidFill>
              </a:rPr>
              <a:t>. </a:t>
            </a:r>
            <a:r>
              <a:rPr lang="tr-TR" sz="1700" dirty="0">
                <a:solidFill>
                  <a:srgbClr val="FFFF00"/>
                </a:solidFill>
              </a:rPr>
              <a:t>İstanbul yazıtı </a:t>
            </a:r>
            <a:r>
              <a:rPr lang="tr-TR" sz="1700" b="1" dirty="0" smtClean="0">
                <a:solidFill>
                  <a:schemeClr val="tx2"/>
                </a:solidFill>
              </a:rPr>
              <a:t>ÇEMBERLİTAŞ'TAKİ ELÇİ HANI </a:t>
            </a:r>
            <a:r>
              <a:rPr lang="tr-TR" sz="1700" dirty="0" err="1" smtClean="0">
                <a:solidFill>
                  <a:srgbClr val="FFFF00"/>
                </a:solidFill>
              </a:rPr>
              <a:t>duvannın</a:t>
            </a:r>
            <a:r>
              <a:rPr lang="tr-TR" sz="1700" dirty="0" smtClean="0">
                <a:solidFill>
                  <a:srgbClr val="FFFF00"/>
                </a:solidFill>
              </a:rPr>
              <a:t> </a:t>
            </a:r>
            <a:r>
              <a:rPr lang="tr-TR" sz="1700" dirty="0">
                <a:solidFill>
                  <a:srgbClr val="FFFF00"/>
                </a:solidFill>
              </a:rPr>
              <a:t>taşlarından biri üzerinde bulunmuştur. </a:t>
            </a:r>
            <a:r>
              <a:rPr lang="tr-TR" sz="1700" b="1" dirty="0" smtClean="0">
                <a:solidFill>
                  <a:schemeClr val="tx2"/>
                </a:solidFill>
              </a:rPr>
              <a:t>SEKEL HARFLERİYLE MACARCA </a:t>
            </a:r>
            <a:r>
              <a:rPr lang="tr-TR" sz="1700" dirty="0" smtClean="0">
                <a:solidFill>
                  <a:srgbClr val="FFFF00"/>
                </a:solidFill>
              </a:rPr>
              <a:t>olarak </a:t>
            </a:r>
            <a:r>
              <a:rPr lang="tr-TR" sz="1700" dirty="0">
                <a:solidFill>
                  <a:srgbClr val="FFFF00"/>
                </a:solidFill>
              </a:rPr>
              <a:t>yazılmış olan </a:t>
            </a:r>
            <a:r>
              <a:rPr lang="tr-TR" sz="1700" dirty="0" smtClean="0">
                <a:solidFill>
                  <a:srgbClr val="FFFF00"/>
                </a:solidFill>
              </a:rPr>
              <a:t>metnin tercümesi </a:t>
            </a:r>
            <a:r>
              <a:rPr lang="tr-TR" sz="1700" dirty="0">
                <a:solidFill>
                  <a:srgbClr val="FFFF00"/>
                </a:solidFill>
              </a:rPr>
              <a:t>şöyledir: "Bin beş yüz on beş senesinde bunu yazdılar. </a:t>
            </a:r>
            <a:r>
              <a:rPr lang="tr-TR" sz="1700" dirty="0" smtClean="0">
                <a:solidFill>
                  <a:srgbClr val="FFFF00"/>
                </a:solidFill>
              </a:rPr>
              <a:t>Kral </a:t>
            </a:r>
            <a:r>
              <a:rPr lang="tr-TR" sz="1700" dirty="0" err="1" smtClean="0">
                <a:solidFill>
                  <a:srgbClr val="FFFF00"/>
                </a:solidFill>
              </a:rPr>
              <a:t>Laslo'nun</a:t>
            </a:r>
            <a:r>
              <a:rPr lang="tr-TR" sz="1700" dirty="0" smtClean="0">
                <a:solidFill>
                  <a:srgbClr val="FFFF00"/>
                </a:solidFill>
              </a:rPr>
              <a:t> </a:t>
            </a:r>
            <a:r>
              <a:rPr lang="tr-TR" sz="1700" dirty="0">
                <a:solidFill>
                  <a:srgbClr val="FFFF00"/>
                </a:solidFill>
              </a:rPr>
              <a:t>beş sefirini burada beklettiler. </a:t>
            </a:r>
            <a:r>
              <a:rPr lang="tr-TR" sz="1700" dirty="0" err="1">
                <a:solidFill>
                  <a:srgbClr val="FFFF00"/>
                </a:solidFill>
              </a:rPr>
              <a:t>Bilayi</a:t>
            </a:r>
            <a:r>
              <a:rPr lang="tr-TR" sz="1700" dirty="0">
                <a:solidFill>
                  <a:srgbClr val="FFFF00"/>
                </a:solidFill>
              </a:rPr>
              <a:t> </a:t>
            </a:r>
            <a:r>
              <a:rPr lang="tr-TR" sz="1700" dirty="0" err="1">
                <a:solidFill>
                  <a:srgbClr val="FFFF00"/>
                </a:solidFill>
              </a:rPr>
              <a:t>Barlabaş</a:t>
            </a:r>
            <a:r>
              <a:rPr lang="tr-TR" sz="1700" dirty="0">
                <a:solidFill>
                  <a:srgbClr val="FFFF00"/>
                </a:solidFill>
              </a:rPr>
              <a:t> iki sene burada idi</a:t>
            </a:r>
            <a:r>
              <a:rPr lang="tr-TR" sz="1700" dirty="0" smtClean="0">
                <a:solidFill>
                  <a:srgbClr val="FFFF00"/>
                </a:solidFill>
              </a:rPr>
              <a:t>...Hükümdar</a:t>
            </a:r>
            <a:r>
              <a:rPr lang="tr-TR" sz="1700" dirty="0">
                <a:solidFill>
                  <a:srgbClr val="FFFF00"/>
                </a:solidFill>
              </a:rPr>
              <a:t>; </a:t>
            </a:r>
            <a:r>
              <a:rPr lang="tr-TR" sz="1700" dirty="0" err="1"/>
              <a:t>Kedeyi</a:t>
            </a:r>
            <a:r>
              <a:rPr lang="tr-TR" sz="1700" dirty="0"/>
              <a:t> Sekel </a:t>
            </a:r>
            <a:r>
              <a:rPr lang="tr-TR" sz="1700" dirty="0" err="1"/>
              <a:t>Tamaş</a:t>
            </a:r>
            <a:r>
              <a:rPr lang="tr-TR" sz="1700" dirty="0"/>
              <a:t> </a:t>
            </a:r>
            <a:r>
              <a:rPr lang="tr-TR" sz="1700" dirty="0">
                <a:solidFill>
                  <a:srgbClr val="FFFF00"/>
                </a:solidFill>
              </a:rPr>
              <a:t>bunu yazdı. </a:t>
            </a:r>
            <a:r>
              <a:rPr lang="tr-TR" sz="1700" dirty="0"/>
              <a:t>Hükümdar Selim </a:t>
            </a:r>
            <a:r>
              <a:rPr lang="tr-TR" sz="1700" dirty="0" err="1"/>
              <a:t>Beğ</a:t>
            </a:r>
            <a:r>
              <a:rPr lang="tr-TR" sz="1700" dirty="0"/>
              <a:t> </a:t>
            </a:r>
            <a:r>
              <a:rPr lang="tr-TR" sz="1700" dirty="0">
                <a:solidFill>
                  <a:srgbClr val="FFFF00"/>
                </a:solidFill>
              </a:rPr>
              <a:t>buraya </a:t>
            </a:r>
            <a:r>
              <a:rPr lang="tr-TR" sz="1700" dirty="0" smtClean="0">
                <a:solidFill>
                  <a:srgbClr val="FFFF00"/>
                </a:solidFill>
              </a:rPr>
              <a:t>yüz at </a:t>
            </a:r>
            <a:r>
              <a:rPr lang="tr-TR" sz="1700" dirty="0">
                <a:solidFill>
                  <a:srgbClr val="FFFF00"/>
                </a:solidFill>
              </a:rPr>
              <a:t>ile koydu</a:t>
            </a:r>
            <a:r>
              <a:rPr lang="tr-TR" sz="1700" dirty="0" smtClean="0">
                <a:solidFill>
                  <a:srgbClr val="FFFF00"/>
                </a:solidFill>
              </a:rPr>
              <a:t>. "</a:t>
            </a:r>
            <a:r>
              <a:rPr lang="tr-TR" sz="1700" dirty="0">
                <a:solidFill>
                  <a:srgbClr val="FFFF00"/>
                </a:solidFill>
              </a:rPr>
              <a:t>Selim </a:t>
            </a:r>
            <a:r>
              <a:rPr lang="tr-TR" sz="1700" dirty="0" err="1">
                <a:solidFill>
                  <a:srgbClr val="FFFF00"/>
                </a:solidFill>
              </a:rPr>
              <a:t>Beğ</a:t>
            </a:r>
            <a:r>
              <a:rPr lang="tr-TR" sz="1700" dirty="0">
                <a:solidFill>
                  <a:srgbClr val="FFFF00"/>
                </a:solidFill>
              </a:rPr>
              <a:t>", Yavuz Sultan Selimdir. </a:t>
            </a:r>
            <a:r>
              <a:rPr lang="tr-TR" sz="1700" dirty="0" err="1">
                <a:solidFill>
                  <a:srgbClr val="FFFF00"/>
                </a:solidFill>
              </a:rPr>
              <a:t>Bilayi</a:t>
            </a:r>
            <a:r>
              <a:rPr lang="tr-TR" sz="1700" dirty="0">
                <a:solidFill>
                  <a:srgbClr val="FFFF00"/>
                </a:solidFill>
              </a:rPr>
              <a:t> </a:t>
            </a:r>
            <a:r>
              <a:rPr lang="tr-TR" sz="1700" dirty="0" err="1">
                <a:solidFill>
                  <a:srgbClr val="FFFF00"/>
                </a:solidFill>
              </a:rPr>
              <a:t>Barlabaş</a:t>
            </a:r>
            <a:r>
              <a:rPr lang="tr-TR" sz="1700" dirty="0">
                <a:solidFill>
                  <a:srgbClr val="FFFF00"/>
                </a:solidFill>
              </a:rPr>
              <a:t> </a:t>
            </a:r>
            <a:r>
              <a:rPr lang="tr-TR" sz="1700" dirty="0" smtClean="0">
                <a:solidFill>
                  <a:srgbClr val="FFFF00"/>
                </a:solidFill>
              </a:rPr>
              <a:t>başkanlığındaki Macar </a:t>
            </a:r>
            <a:r>
              <a:rPr lang="tr-TR" sz="1700" dirty="0">
                <a:solidFill>
                  <a:srgbClr val="FFFF00"/>
                </a:solidFill>
              </a:rPr>
              <a:t>elçilik heyetini Yavuz Sultan Selim 1512'den 1518'e </a:t>
            </a:r>
            <a:r>
              <a:rPr lang="tr-TR" sz="1700" dirty="0" smtClean="0">
                <a:solidFill>
                  <a:srgbClr val="FFFF00"/>
                </a:solidFill>
              </a:rPr>
              <a:t>dek Çemberlitaş'taki </a:t>
            </a:r>
            <a:r>
              <a:rPr lang="tr-TR" sz="1700" dirty="0">
                <a:solidFill>
                  <a:srgbClr val="FFFF00"/>
                </a:solidFill>
              </a:rPr>
              <a:t>Elçi Hanı'nda bekletmiş; bu arada Çaldıran ve Mısır </a:t>
            </a:r>
            <a:r>
              <a:rPr lang="tr-TR" sz="1700" dirty="0" smtClean="0">
                <a:solidFill>
                  <a:srgbClr val="FFFF00"/>
                </a:solidFill>
              </a:rPr>
              <a:t>seferlerine götürmüş</a:t>
            </a:r>
            <a:r>
              <a:rPr lang="tr-TR" sz="1700" dirty="0">
                <a:solidFill>
                  <a:srgbClr val="FFFF00"/>
                </a:solidFill>
              </a:rPr>
              <a:t>, sonra ülkelerine göndermiştir. İşte bu bekleme sırasında, 1515'te, </a:t>
            </a:r>
            <a:r>
              <a:rPr lang="tr-TR" sz="1700" dirty="0" smtClean="0">
                <a:solidFill>
                  <a:srgbClr val="FFFF00"/>
                </a:solidFill>
              </a:rPr>
              <a:t>bir Sekel </a:t>
            </a:r>
            <a:r>
              <a:rPr lang="tr-TR" sz="1700" dirty="0">
                <a:solidFill>
                  <a:srgbClr val="FFFF00"/>
                </a:solidFill>
              </a:rPr>
              <a:t>olduğu anlaşılan </a:t>
            </a:r>
            <a:r>
              <a:rPr lang="tr-TR" sz="1700" dirty="0" err="1">
                <a:solidFill>
                  <a:srgbClr val="FFFF00"/>
                </a:solidFill>
              </a:rPr>
              <a:t>Kedeyi</a:t>
            </a:r>
            <a:r>
              <a:rPr lang="tr-TR" sz="1700" dirty="0">
                <a:solidFill>
                  <a:srgbClr val="FFFF00"/>
                </a:solidFill>
              </a:rPr>
              <a:t> Sekel </a:t>
            </a:r>
            <a:r>
              <a:rPr lang="tr-TR" sz="1700" dirty="0" err="1">
                <a:solidFill>
                  <a:srgbClr val="FFFF00"/>
                </a:solidFill>
              </a:rPr>
              <a:t>Tamaş</a:t>
            </a:r>
            <a:r>
              <a:rPr lang="tr-TR" sz="1700" dirty="0">
                <a:solidFill>
                  <a:srgbClr val="FFFF00"/>
                </a:solidFill>
              </a:rPr>
              <a:t>, taş üzerine bu yazıyı </a:t>
            </a:r>
            <a:r>
              <a:rPr lang="tr-TR" sz="1700" dirty="0" smtClean="0">
                <a:solidFill>
                  <a:srgbClr val="FFFF00"/>
                </a:solidFill>
              </a:rPr>
              <a:t>yazmıştır. Elçi </a:t>
            </a:r>
            <a:r>
              <a:rPr lang="tr-TR" sz="1700" dirty="0">
                <a:solidFill>
                  <a:srgbClr val="FFFF00"/>
                </a:solidFill>
              </a:rPr>
              <a:t>Hanı 1865 yılında yandığı için bu taş bugün maalesef yoktur. </a:t>
            </a:r>
            <a:r>
              <a:rPr lang="tr-TR" sz="1700" dirty="0" smtClean="0">
                <a:solidFill>
                  <a:srgbClr val="FFFF00"/>
                </a:solidFill>
              </a:rPr>
              <a:t>Ancak Köktürk </a:t>
            </a:r>
            <a:r>
              <a:rPr lang="tr-TR" sz="1700" dirty="0">
                <a:solidFill>
                  <a:srgbClr val="FFFF00"/>
                </a:solidFill>
              </a:rPr>
              <a:t>yazısından çıkmış Sekel yazılı bir taşın 1515-1865 arasında 350 </a:t>
            </a:r>
            <a:r>
              <a:rPr lang="tr-TR" sz="1700" dirty="0" smtClean="0">
                <a:solidFill>
                  <a:srgbClr val="FFFF00"/>
                </a:solidFill>
              </a:rPr>
              <a:t>yıl Çemberlitaş'taki </a:t>
            </a:r>
            <a:r>
              <a:rPr lang="tr-TR" sz="1700" dirty="0">
                <a:solidFill>
                  <a:srgbClr val="FFFF00"/>
                </a:solidFill>
              </a:rPr>
              <a:t>Elçi Hanı'nda bulunduğu kesindir. Bir başka Macar </a:t>
            </a:r>
            <a:r>
              <a:rPr lang="tr-TR" sz="1700" dirty="0" smtClean="0">
                <a:solidFill>
                  <a:srgbClr val="FFFF00"/>
                </a:solidFill>
              </a:rPr>
              <a:t>elçilik heyeti </a:t>
            </a:r>
            <a:r>
              <a:rPr lang="tr-TR" sz="1700" dirty="0">
                <a:solidFill>
                  <a:schemeClr val="tx2"/>
                </a:solidFill>
              </a:rPr>
              <a:t>1553'te Kanunî Sultan Süleyman </a:t>
            </a:r>
            <a:r>
              <a:rPr lang="tr-TR" sz="1700" dirty="0" smtClean="0">
                <a:solidFill>
                  <a:srgbClr val="FFFF00"/>
                </a:solidFill>
              </a:rPr>
              <a:t>huzuruna gelmiş</a:t>
            </a:r>
            <a:r>
              <a:rPr lang="tr-TR" sz="1700" dirty="0">
                <a:solidFill>
                  <a:srgbClr val="FFFF00"/>
                </a:solidFill>
              </a:rPr>
              <a:t>, aynı handa kalmış ve </a:t>
            </a:r>
            <a:r>
              <a:rPr lang="tr-TR" sz="1700" dirty="0" smtClean="0">
                <a:solidFill>
                  <a:srgbClr val="FFFF00"/>
                </a:solidFill>
              </a:rPr>
              <a:t>bu heyet </a:t>
            </a:r>
            <a:r>
              <a:rPr lang="tr-TR" sz="1700" dirty="0">
                <a:solidFill>
                  <a:srgbClr val="FFFF00"/>
                </a:solidFill>
              </a:rPr>
              <a:t>içinde bulunan </a:t>
            </a:r>
            <a:r>
              <a:rPr lang="tr-TR" sz="1700" dirty="0" err="1">
                <a:solidFill>
                  <a:srgbClr val="FFFF00"/>
                </a:solidFill>
              </a:rPr>
              <a:t>Deraschwam</a:t>
            </a:r>
            <a:r>
              <a:rPr lang="tr-TR" sz="1700" dirty="0">
                <a:solidFill>
                  <a:srgbClr val="FFFF00"/>
                </a:solidFill>
              </a:rPr>
              <a:t>, Sekel yazılı taşı görerek kaydetmiştir. </a:t>
            </a:r>
            <a:r>
              <a:rPr lang="tr-TR" sz="1700" dirty="0" smtClean="0">
                <a:solidFill>
                  <a:srgbClr val="FFFF00"/>
                </a:solidFill>
              </a:rPr>
              <a:t>1563 yılında </a:t>
            </a:r>
            <a:r>
              <a:rPr lang="tr-TR" sz="1700" dirty="0">
                <a:solidFill>
                  <a:srgbClr val="FFFF00"/>
                </a:solidFill>
              </a:rPr>
              <a:t>yazdığı bir esere İstanbul yazıtının kopyasını da koyan </a:t>
            </a:r>
            <a:r>
              <a:rPr lang="tr-TR" sz="1700" dirty="0" err="1">
                <a:solidFill>
                  <a:srgbClr val="FFFF00"/>
                </a:solidFill>
              </a:rPr>
              <a:t>Dernschwam'ın</a:t>
            </a:r>
            <a:r>
              <a:rPr lang="tr-TR" sz="1700" dirty="0">
                <a:solidFill>
                  <a:srgbClr val="FFFF00"/>
                </a:solidFill>
              </a:rPr>
              <a:t> </a:t>
            </a:r>
            <a:r>
              <a:rPr lang="tr-TR" sz="1700" dirty="0" smtClean="0">
                <a:solidFill>
                  <a:srgbClr val="FFFF00"/>
                </a:solidFill>
              </a:rPr>
              <a:t>bu kaydı </a:t>
            </a:r>
            <a:r>
              <a:rPr lang="tr-TR" sz="1700" dirty="0">
                <a:solidFill>
                  <a:srgbClr val="FFFF00"/>
                </a:solidFill>
              </a:rPr>
              <a:t>Alman bilgini </a:t>
            </a:r>
            <a:r>
              <a:rPr lang="tr-TR" sz="1700" dirty="0" err="1">
                <a:solidFill>
                  <a:schemeClr val="tx2"/>
                </a:solidFill>
              </a:rPr>
              <a:t>Babinger'in</a:t>
            </a:r>
            <a:r>
              <a:rPr lang="tr-TR" sz="1700" dirty="0">
                <a:solidFill>
                  <a:srgbClr val="FFFF00"/>
                </a:solidFill>
              </a:rPr>
              <a:t> dikkatini çekmiş ve böylece 1910'larda </a:t>
            </a:r>
            <a:r>
              <a:rPr lang="tr-TR" sz="1700" dirty="0" smtClean="0">
                <a:solidFill>
                  <a:srgbClr val="FFFF00"/>
                </a:solidFill>
              </a:rPr>
              <a:t>bilim dünyası </a:t>
            </a:r>
            <a:r>
              <a:rPr lang="tr-TR" sz="1700" dirty="0">
                <a:solidFill>
                  <a:srgbClr val="FFFF00"/>
                </a:solidFill>
              </a:rPr>
              <a:t>İstanbul yazıtından haberdar olmuştur. </a:t>
            </a:r>
            <a:r>
              <a:rPr lang="tr-TR" sz="1600" b="1" dirty="0" smtClean="0">
                <a:solidFill>
                  <a:schemeClr val="tx2"/>
                </a:solidFill>
              </a:rPr>
              <a:t>BU YAZITIN ÖNEMİ, MACARCA İÇİN KULLANILMIŞ OLSA DA KÖKTÜRK YAZISINDAN ALINMIŞ BİR YAZININ İSTANBUL'A KADAR ULAŞTIĞINI GÖSTERMESİDİR.</a:t>
            </a:r>
            <a:endParaRPr lang="tr-TR" sz="1600" b="1" dirty="0">
              <a:solidFill>
                <a:schemeClr val="tx2"/>
              </a:solidFill>
            </a:endParaRPr>
          </a:p>
        </p:txBody>
      </p:sp>
    </p:spTree>
    <p:extLst>
      <p:ext uri="{BB962C8B-B14F-4D97-AF65-F5344CB8AC3E}">
        <p14:creationId xmlns:p14="http://schemas.microsoft.com/office/powerpoint/2010/main" val="17254822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476672"/>
            <a:ext cx="8352928" cy="6192688"/>
          </a:xfrm>
        </p:spPr>
        <p:txBody>
          <a:bodyPr/>
          <a:lstStyle/>
          <a:p>
            <a:pPr algn="l"/>
            <a:r>
              <a:rPr lang="tr-TR" sz="1700" dirty="0"/>
              <a:t>1. Fin-Uygur (Ugor yerine kullanılmıştır.): Macar, Fin, </a:t>
            </a:r>
            <a:r>
              <a:rPr lang="tr-TR" sz="1700" dirty="0" err="1" smtClean="0"/>
              <a:t>Vogul</a:t>
            </a:r>
            <a:r>
              <a:rPr lang="tr-TR" sz="1700" dirty="0" smtClean="0"/>
              <a:t>, </a:t>
            </a:r>
            <a:r>
              <a:rPr lang="tr-TR" sz="1700" dirty="0" err="1" smtClean="0"/>
              <a:t>Çeremis</a:t>
            </a:r>
            <a:r>
              <a:rPr lang="tr-TR" sz="1700" dirty="0"/>
              <a:t>, </a:t>
            </a:r>
            <a:r>
              <a:rPr lang="tr-TR" sz="1700" dirty="0" err="1"/>
              <a:t>Permyak</a:t>
            </a:r>
            <a:r>
              <a:rPr lang="tr-TR" sz="1700" dirty="0"/>
              <a:t>, </a:t>
            </a:r>
            <a:r>
              <a:rPr lang="tr-TR" sz="1700" dirty="0" err="1"/>
              <a:t>Votyak</a:t>
            </a:r>
            <a:r>
              <a:rPr lang="tr-TR" sz="1700" dirty="0"/>
              <a:t>, </a:t>
            </a:r>
            <a:r>
              <a:rPr lang="tr-TR" sz="1700" dirty="0" err="1" smtClean="0"/>
              <a:t>Ostyak</a:t>
            </a:r>
            <a:r>
              <a:rPr lang="tr-TR" sz="1700" dirty="0" smtClean="0"/>
              <a:t>. 2</a:t>
            </a:r>
            <a:r>
              <a:rPr lang="tr-TR" sz="1700" dirty="0"/>
              <a:t>. Türk-Tatar: Tatar, Yakut, </a:t>
            </a:r>
            <a:r>
              <a:rPr lang="tr-TR" sz="1700" dirty="0" smtClean="0"/>
              <a:t>Çuvaş. 3</a:t>
            </a:r>
            <a:r>
              <a:rPr lang="tr-TR" sz="1700" dirty="0"/>
              <a:t>. </a:t>
            </a:r>
            <a:r>
              <a:rPr lang="tr-TR" sz="1700" dirty="0" err="1" smtClean="0"/>
              <a:t>Samoyed</a:t>
            </a:r>
            <a:r>
              <a:rPr lang="tr-TR" sz="1700" dirty="0" smtClean="0"/>
              <a:t> 4</a:t>
            </a:r>
            <a:r>
              <a:rPr lang="tr-TR" sz="1700" dirty="0"/>
              <a:t>. Moğol-Mançu: </a:t>
            </a:r>
            <a:r>
              <a:rPr lang="tr-TR" sz="1700" dirty="0" err="1"/>
              <a:t>Kalmuk</a:t>
            </a:r>
            <a:r>
              <a:rPr lang="tr-TR" sz="1700" dirty="0"/>
              <a:t>, </a:t>
            </a:r>
            <a:r>
              <a:rPr lang="tr-TR" sz="1700" dirty="0" err="1"/>
              <a:t>Mançur</a:t>
            </a:r>
            <a:r>
              <a:rPr lang="tr-TR" sz="1700" dirty="0"/>
              <a:t>, </a:t>
            </a:r>
            <a:r>
              <a:rPr lang="tr-TR" sz="1700" dirty="0" err="1" smtClean="0"/>
              <a:t>Tangut</a:t>
            </a:r>
            <a:r>
              <a:rPr lang="tr-TR" sz="1700" dirty="0" smtClean="0"/>
              <a:t>. 5</a:t>
            </a:r>
            <a:r>
              <a:rPr lang="tr-TR" sz="1700" dirty="0"/>
              <a:t>. Tunguz: </a:t>
            </a:r>
            <a:r>
              <a:rPr lang="tr-TR" sz="1700" dirty="0" err="1"/>
              <a:t>Tungus</a:t>
            </a:r>
            <a:r>
              <a:rPr lang="tr-TR" sz="1700" dirty="0"/>
              <a:t>, </a:t>
            </a:r>
            <a:r>
              <a:rPr lang="tr-TR" sz="1700" dirty="0" err="1"/>
              <a:t>Kamasin</a:t>
            </a:r>
            <a:r>
              <a:rPr lang="tr-TR" sz="1700" dirty="0"/>
              <a:t>, Arin, </a:t>
            </a:r>
            <a:r>
              <a:rPr lang="tr-TR" sz="1700" dirty="0" err="1"/>
              <a:t>Koryak</a:t>
            </a:r>
            <a:r>
              <a:rPr lang="tr-TR" sz="1700" dirty="0"/>
              <a:t>, </a:t>
            </a:r>
            <a:r>
              <a:rPr lang="tr-TR" sz="1700" dirty="0" err="1" smtClean="0"/>
              <a:t>Kuril</a:t>
            </a:r>
            <a:r>
              <a:rPr lang="tr-TR" sz="1700" dirty="0" smtClean="0"/>
              <a:t>. 6</a:t>
            </a:r>
            <a:r>
              <a:rPr lang="tr-TR" sz="1700" dirty="0"/>
              <a:t>. Karadeniz'le Hazar Denizi arasındaki halklar. </a:t>
            </a:r>
          </a:p>
          <a:p>
            <a:pPr algn="l"/>
            <a:r>
              <a:rPr lang="tr-TR" sz="1700" dirty="0">
                <a:solidFill>
                  <a:srgbClr val="FFFF00"/>
                </a:solidFill>
              </a:rPr>
              <a:t>Bugünkü sınıflandırmalara göre birçok hataları olan bu şema, </a:t>
            </a:r>
            <a:r>
              <a:rPr lang="tr-TR" sz="1700" dirty="0" smtClean="0">
                <a:solidFill>
                  <a:srgbClr val="FFFF00"/>
                </a:solidFill>
              </a:rPr>
              <a:t>şüphesiz konuya </a:t>
            </a:r>
            <a:r>
              <a:rPr lang="tr-TR" sz="1700" dirty="0">
                <a:solidFill>
                  <a:srgbClr val="FFFF00"/>
                </a:solidFill>
              </a:rPr>
              <a:t>ilk dikkat çeken araştırma olarak tarihî bir değere </a:t>
            </a:r>
            <a:r>
              <a:rPr lang="tr-TR" sz="1700" dirty="0" smtClean="0">
                <a:solidFill>
                  <a:srgbClr val="FFFF00"/>
                </a:solidFill>
              </a:rPr>
              <a:t>sahiptir. Macar </a:t>
            </a:r>
            <a:r>
              <a:rPr lang="tr-TR" sz="1700" dirty="0">
                <a:solidFill>
                  <a:srgbClr val="FFFF00"/>
                </a:solidFill>
              </a:rPr>
              <a:t>bilgini </a:t>
            </a:r>
            <a:r>
              <a:rPr lang="tr-TR" sz="1700" dirty="0" smtClean="0"/>
              <a:t>GYARMATHİ, </a:t>
            </a:r>
            <a:r>
              <a:rPr lang="tr-TR" sz="1700" dirty="0" smtClean="0">
                <a:solidFill>
                  <a:srgbClr val="FFFF00"/>
                </a:solidFill>
              </a:rPr>
              <a:t>araştırmalarını </a:t>
            </a:r>
            <a:r>
              <a:rPr lang="tr-TR" sz="1700" dirty="0">
                <a:solidFill>
                  <a:srgbClr val="FFFF00"/>
                </a:solidFill>
              </a:rPr>
              <a:t>Ural diline hasreder </a:t>
            </a:r>
            <a:r>
              <a:rPr lang="tr-TR" sz="1700" dirty="0" smtClean="0">
                <a:solidFill>
                  <a:srgbClr val="FFFF00"/>
                </a:solidFill>
              </a:rPr>
              <a:t>ve 1799'daki </a:t>
            </a:r>
            <a:r>
              <a:rPr lang="tr-TR" sz="1700" dirty="0">
                <a:solidFill>
                  <a:srgbClr val="FFFF00"/>
                </a:solidFill>
              </a:rPr>
              <a:t>eseriyle </a:t>
            </a:r>
            <a:r>
              <a:rPr lang="tr-TR" sz="1700" dirty="0"/>
              <a:t>Fin-Ugor (Ural) </a:t>
            </a:r>
            <a:r>
              <a:rPr lang="tr-TR" sz="1700" dirty="0">
                <a:solidFill>
                  <a:srgbClr val="FFFF00"/>
                </a:solidFill>
              </a:rPr>
              <a:t>dillerinin ilişkilerini </a:t>
            </a:r>
            <a:r>
              <a:rPr lang="tr-TR" sz="1700" dirty="0" err="1">
                <a:solidFill>
                  <a:srgbClr val="FFFF00"/>
                </a:solidFill>
              </a:rPr>
              <a:t>tesbit</a:t>
            </a:r>
            <a:r>
              <a:rPr lang="tr-TR" sz="1700" dirty="0">
                <a:solidFill>
                  <a:srgbClr val="FFFF00"/>
                </a:solidFill>
              </a:rPr>
              <a:t> eder. 19. yüzyılın </a:t>
            </a:r>
            <a:r>
              <a:rPr lang="tr-TR" sz="1700" dirty="0" smtClean="0">
                <a:solidFill>
                  <a:srgbClr val="FFFF00"/>
                </a:solidFill>
              </a:rPr>
              <a:t>ilk yarısında </a:t>
            </a:r>
            <a:r>
              <a:rPr lang="tr-TR" sz="1700" dirty="0">
                <a:solidFill>
                  <a:srgbClr val="FFFF00"/>
                </a:solidFill>
              </a:rPr>
              <a:t>araştırmalarını sürdüren Danimarkalı bilgin </a:t>
            </a:r>
            <a:r>
              <a:rPr lang="tr-TR" sz="1700" dirty="0" smtClean="0"/>
              <a:t>RASMUS RASK</a:t>
            </a:r>
            <a:r>
              <a:rPr lang="tr-TR" sz="1700" dirty="0" smtClean="0">
                <a:solidFill>
                  <a:srgbClr val="FFFF00"/>
                </a:solidFill>
              </a:rPr>
              <a:t>, </a:t>
            </a:r>
            <a:r>
              <a:rPr lang="tr-TR" sz="1700" dirty="0">
                <a:solidFill>
                  <a:srgbClr val="FFFF00"/>
                </a:solidFill>
              </a:rPr>
              <a:t>söz </a:t>
            </a:r>
            <a:r>
              <a:rPr lang="tr-TR" sz="1700" dirty="0" smtClean="0">
                <a:solidFill>
                  <a:srgbClr val="FFFF00"/>
                </a:solidFill>
              </a:rPr>
              <a:t>konusu dillerin </a:t>
            </a:r>
            <a:r>
              <a:rPr lang="tr-TR" sz="1700" dirty="0">
                <a:solidFill>
                  <a:srgbClr val="FFFF00"/>
                </a:solidFill>
              </a:rPr>
              <a:t>sahasını çok genişletir. İskit Dilleri adını verdiği gruba, </a:t>
            </a:r>
            <a:r>
              <a:rPr lang="tr-TR" sz="1700" dirty="0" err="1" smtClean="0"/>
              <a:t>STRAHLENBERG</a:t>
            </a:r>
            <a:r>
              <a:rPr lang="tr-TR" sz="1700" dirty="0" err="1" smtClean="0">
                <a:solidFill>
                  <a:srgbClr val="FFFF00"/>
                </a:solidFill>
              </a:rPr>
              <a:t>'in</a:t>
            </a:r>
            <a:r>
              <a:rPr lang="tr-TR" sz="1700" dirty="0" smtClean="0">
                <a:solidFill>
                  <a:srgbClr val="FFFF00"/>
                </a:solidFill>
              </a:rPr>
              <a:t> karşılaştırdığı </a:t>
            </a:r>
            <a:r>
              <a:rPr lang="tr-TR" sz="1700" dirty="0">
                <a:solidFill>
                  <a:srgbClr val="FFFF00"/>
                </a:solidFill>
              </a:rPr>
              <a:t>dillere ek olarak Arî öncesi İspanya ve </a:t>
            </a:r>
            <a:r>
              <a:rPr lang="tr-TR" sz="1700" dirty="0" err="1"/>
              <a:t>Galya</a:t>
            </a:r>
            <a:r>
              <a:rPr lang="tr-TR" sz="1700" dirty="0"/>
              <a:t>, </a:t>
            </a:r>
            <a:r>
              <a:rPr lang="tr-TR" sz="1700" dirty="0" err="1"/>
              <a:t>Paleoazyatik</a:t>
            </a:r>
            <a:r>
              <a:rPr lang="tr-TR" sz="1700" dirty="0"/>
              <a:t>, </a:t>
            </a:r>
            <a:r>
              <a:rPr lang="tr-TR" sz="1700" dirty="0" smtClean="0"/>
              <a:t>Kuzey Kafkasya</a:t>
            </a:r>
            <a:r>
              <a:rPr lang="tr-TR" sz="1700" dirty="0"/>
              <a:t>, Grönland ve bazı Kuzey Afrika</a:t>
            </a:r>
            <a:r>
              <a:rPr lang="tr-TR" sz="1700" dirty="0">
                <a:solidFill>
                  <a:srgbClr val="FFFF00"/>
                </a:solidFill>
              </a:rPr>
              <a:t> dillerini de katar. Grubu </a:t>
            </a:r>
            <a:r>
              <a:rPr lang="tr-TR" sz="1700" dirty="0" smtClean="0">
                <a:solidFill>
                  <a:srgbClr val="FFFF00"/>
                </a:solidFill>
              </a:rPr>
              <a:t>geniş tutanlardan </a:t>
            </a:r>
            <a:r>
              <a:rPr lang="tr-TR" sz="1700" dirty="0">
                <a:solidFill>
                  <a:srgbClr val="FFFF00"/>
                </a:solidFill>
              </a:rPr>
              <a:t>biri de </a:t>
            </a:r>
            <a:r>
              <a:rPr lang="tr-TR" sz="1700" dirty="0" smtClean="0"/>
              <a:t>MAX </a:t>
            </a:r>
            <a:r>
              <a:rPr lang="tr-TR" sz="1700" dirty="0" err="1" smtClean="0"/>
              <a:t>MÜLLER'dir</a:t>
            </a:r>
            <a:r>
              <a:rPr lang="tr-TR" sz="1700" dirty="0">
                <a:solidFill>
                  <a:srgbClr val="FFFF00"/>
                </a:solidFill>
              </a:rPr>
              <a:t>. O da </a:t>
            </a:r>
            <a:r>
              <a:rPr lang="tr-TR" sz="1700" dirty="0"/>
              <a:t>Siyam, Güney Hindistan ve </a:t>
            </a:r>
            <a:r>
              <a:rPr lang="tr-TR" sz="1700" dirty="0" smtClean="0"/>
              <a:t>Tibet dillerini </a:t>
            </a:r>
            <a:r>
              <a:rPr lang="tr-TR" sz="1700" dirty="0"/>
              <a:t>Ural-Altay dilleri arasına katarak Turanî diller</a:t>
            </a:r>
            <a:r>
              <a:rPr lang="tr-TR" sz="1700" dirty="0">
                <a:solidFill>
                  <a:srgbClr val="FFFF00"/>
                </a:solidFill>
              </a:rPr>
              <a:t> terimini </a:t>
            </a:r>
            <a:r>
              <a:rPr lang="tr-TR" sz="1700" dirty="0" smtClean="0">
                <a:solidFill>
                  <a:srgbClr val="FFFF00"/>
                </a:solidFill>
              </a:rPr>
              <a:t>kullanır (1838'de </a:t>
            </a:r>
            <a:r>
              <a:rPr lang="tr-TR" sz="1700" dirty="0">
                <a:solidFill>
                  <a:srgbClr val="FFFF00"/>
                </a:solidFill>
              </a:rPr>
              <a:t>Estonyalı bilgin F. </a:t>
            </a:r>
            <a:r>
              <a:rPr lang="tr-TR" sz="1700" dirty="0" smtClean="0"/>
              <a:t>WİEDEMANN</a:t>
            </a:r>
            <a:r>
              <a:rPr lang="tr-TR" sz="1700" dirty="0" smtClean="0">
                <a:solidFill>
                  <a:srgbClr val="FFFF00"/>
                </a:solidFill>
              </a:rPr>
              <a:t>, </a:t>
            </a:r>
            <a:r>
              <a:rPr lang="tr-TR" sz="1700" dirty="0">
                <a:solidFill>
                  <a:srgbClr val="FFFF00"/>
                </a:solidFill>
              </a:rPr>
              <a:t>Ural - Altay dillerini, Hint </a:t>
            </a:r>
            <a:r>
              <a:rPr lang="tr-TR" sz="1700" dirty="0" smtClean="0">
                <a:solidFill>
                  <a:srgbClr val="FFFF00"/>
                </a:solidFill>
              </a:rPr>
              <a:t>- Avrupa </a:t>
            </a:r>
            <a:r>
              <a:rPr lang="tr-TR" sz="1700" dirty="0">
                <a:solidFill>
                  <a:srgbClr val="FFFF00"/>
                </a:solidFill>
              </a:rPr>
              <a:t>dillerinden ayıran özellikleri 14 madde hâlinde </a:t>
            </a:r>
            <a:r>
              <a:rPr lang="tr-TR" sz="1700" dirty="0" err="1">
                <a:solidFill>
                  <a:srgbClr val="FFFF00"/>
                </a:solidFill>
              </a:rPr>
              <a:t>tesbit</a:t>
            </a:r>
            <a:r>
              <a:rPr lang="tr-TR" sz="1700" dirty="0">
                <a:solidFill>
                  <a:srgbClr val="FFFF00"/>
                </a:solidFill>
              </a:rPr>
              <a:t> etti. </a:t>
            </a:r>
            <a:r>
              <a:rPr lang="tr-TR" sz="1700" dirty="0" err="1" smtClean="0"/>
              <a:t>Wiedemann</a:t>
            </a:r>
            <a:r>
              <a:rPr lang="tr-TR" sz="1700" dirty="0" err="1" smtClean="0">
                <a:solidFill>
                  <a:srgbClr val="FFFF00"/>
                </a:solidFill>
              </a:rPr>
              <a:t>'ın</a:t>
            </a:r>
            <a:r>
              <a:rPr lang="tr-TR" sz="1700" dirty="0" smtClean="0">
                <a:solidFill>
                  <a:srgbClr val="FFFF00"/>
                </a:solidFill>
              </a:rPr>
              <a:t> </a:t>
            </a:r>
            <a:r>
              <a:rPr lang="tr-TR" sz="1700" dirty="0">
                <a:solidFill>
                  <a:srgbClr val="FFFF00"/>
                </a:solidFill>
              </a:rPr>
              <a:t>14 maddesi şunlardır</a:t>
            </a:r>
            <a:r>
              <a:rPr lang="tr-TR" sz="1700" dirty="0" smtClean="0">
                <a:solidFill>
                  <a:srgbClr val="FFFF00"/>
                </a:solidFill>
              </a:rPr>
              <a:t>: </a:t>
            </a:r>
          </a:p>
          <a:p>
            <a:pPr algn="l"/>
            <a:r>
              <a:rPr lang="tr-TR" sz="1700" b="1" dirty="0" smtClean="0"/>
              <a:t>1</a:t>
            </a:r>
            <a:r>
              <a:rPr lang="tr-TR" sz="1700" b="1" dirty="0">
                <a:solidFill>
                  <a:srgbClr val="FFFF00"/>
                </a:solidFill>
              </a:rPr>
              <a:t>. </a:t>
            </a:r>
            <a:r>
              <a:rPr lang="tr-TR" sz="1700" dirty="0">
                <a:solidFill>
                  <a:srgbClr val="FFFF00"/>
                </a:solidFill>
              </a:rPr>
              <a:t>Ses uyumu, bütün Ural-Altay dillerinde müşterek bir </a:t>
            </a:r>
            <a:r>
              <a:rPr lang="tr-TR" sz="1700" dirty="0" smtClean="0">
                <a:solidFill>
                  <a:srgbClr val="FFFF00"/>
                </a:solidFill>
              </a:rPr>
              <a:t>esastır. </a:t>
            </a:r>
            <a:r>
              <a:rPr lang="tr-TR" sz="1700" b="1" dirty="0" smtClean="0"/>
              <a:t>2.</a:t>
            </a:r>
            <a:r>
              <a:rPr lang="tr-TR" sz="1700" dirty="0" smtClean="0">
                <a:solidFill>
                  <a:srgbClr val="FFFF00"/>
                </a:solidFill>
              </a:rPr>
              <a:t>Bu </a:t>
            </a:r>
            <a:r>
              <a:rPr lang="tr-TR" sz="1700" dirty="0">
                <a:solidFill>
                  <a:srgbClr val="FFFF00"/>
                </a:solidFill>
              </a:rPr>
              <a:t>dillerde </a:t>
            </a:r>
            <a:r>
              <a:rPr lang="tr-TR" sz="1700" dirty="0" err="1">
                <a:solidFill>
                  <a:srgbClr val="FFFF00"/>
                </a:solidFill>
              </a:rPr>
              <a:t>gramatik</a:t>
            </a:r>
            <a:r>
              <a:rPr lang="tr-TR" sz="1700" dirty="0">
                <a:solidFill>
                  <a:srgbClr val="FFFF00"/>
                </a:solidFill>
              </a:rPr>
              <a:t> </a:t>
            </a:r>
            <a:r>
              <a:rPr lang="tr-TR" sz="1700" dirty="0" smtClean="0">
                <a:solidFill>
                  <a:srgbClr val="FFFF00"/>
                </a:solidFill>
              </a:rPr>
              <a:t>cinsiyet yoktur</a:t>
            </a:r>
            <a:r>
              <a:rPr lang="tr-TR" sz="1700" b="1" dirty="0" smtClean="0"/>
              <a:t>. 3</a:t>
            </a:r>
            <a:r>
              <a:rPr lang="tr-TR" sz="1700" dirty="0" smtClean="0">
                <a:solidFill>
                  <a:srgbClr val="FFFF00"/>
                </a:solidFill>
              </a:rPr>
              <a:t>.Artikeller bulunmaz</a:t>
            </a:r>
            <a:r>
              <a:rPr lang="tr-TR" sz="1700" b="1" dirty="0" smtClean="0"/>
              <a:t>. 4</a:t>
            </a:r>
            <a:r>
              <a:rPr lang="tr-TR" sz="1700" dirty="0" smtClean="0">
                <a:solidFill>
                  <a:srgbClr val="FFFF00"/>
                </a:solidFill>
              </a:rPr>
              <a:t>.Tasrif</a:t>
            </a:r>
            <a:r>
              <a:rPr lang="tr-TR" sz="1700" dirty="0">
                <a:solidFill>
                  <a:srgbClr val="FFFF00"/>
                </a:solidFill>
              </a:rPr>
              <a:t>, eklerle </a:t>
            </a:r>
            <a:r>
              <a:rPr lang="tr-TR" sz="1700" dirty="0" smtClean="0">
                <a:solidFill>
                  <a:srgbClr val="FFFF00"/>
                </a:solidFill>
              </a:rPr>
              <a:t>yapılır</a:t>
            </a:r>
            <a:r>
              <a:rPr lang="tr-TR" sz="1700" b="1" dirty="0" smtClean="0"/>
              <a:t>. 5.</a:t>
            </a:r>
            <a:r>
              <a:rPr lang="tr-TR" sz="1700" dirty="0" smtClean="0">
                <a:solidFill>
                  <a:srgbClr val="FFFF00"/>
                </a:solidFill>
              </a:rPr>
              <a:t>İsimlerin </a:t>
            </a:r>
            <a:r>
              <a:rPr lang="tr-TR" sz="1700" dirty="0">
                <a:solidFill>
                  <a:srgbClr val="FFFF00"/>
                </a:solidFill>
              </a:rPr>
              <a:t>çekiminde mülkiyet </a:t>
            </a:r>
            <a:r>
              <a:rPr lang="tr-TR" sz="1700" dirty="0" smtClean="0">
                <a:solidFill>
                  <a:srgbClr val="FFFF00"/>
                </a:solidFill>
              </a:rPr>
              <a:t>eki kullanılır. </a:t>
            </a:r>
            <a:r>
              <a:rPr lang="tr-TR" sz="1700" b="1" dirty="0" smtClean="0"/>
              <a:t>6</a:t>
            </a:r>
            <a:r>
              <a:rPr lang="tr-TR" sz="1700" dirty="0" smtClean="0">
                <a:solidFill>
                  <a:srgbClr val="FFFF00"/>
                </a:solidFill>
              </a:rPr>
              <a:t>.Fiil </a:t>
            </a:r>
            <a:r>
              <a:rPr lang="tr-TR" sz="1700" dirty="0">
                <a:solidFill>
                  <a:srgbClr val="FFFF00"/>
                </a:solidFill>
              </a:rPr>
              <a:t>şekilleri </a:t>
            </a:r>
            <a:r>
              <a:rPr lang="tr-TR" sz="1700" dirty="0" smtClean="0">
                <a:solidFill>
                  <a:srgbClr val="FFFF00"/>
                </a:solidFill>
              </a:rPr>
              <a:t>zengindir. </a:t>
            </a:r>
            <a:r>
              <a:rPr lang="tr-TR" sz="1700" b="1" dirty="0" smtClean="0"/>
              <a:t>7.</a:t>
            </a:r>
            <a:r>
              <a:rPr lang="tr-TR" sz="1700" dirty="0" smtClean="0">
                <a:solidFill>
                  <a:srgbClr val="FFFF00"/>
                </a:solidFill>
              </a:rPr>
              <a:t>Hint-Avrupa </a:t>
            </a:r>
            <a:r>
              <a:rPr lang="tr-TR" sz="1700" dirty="0">
                <a:solidFill>
                  <a:srgbClr val="FFFF00"/>
                </a:solidFill>
              </a:rPr>
              <a:t>dillerindeki </a:t>
            </a:r>
            <a:r>
              <a:rPr lang="tr-TR" sz="1700" dirty="0" err="1" smtClean="0"/>
              <a:t>prepozisyon</a:t>
            </a:r>
            <a:r>
              <a:rPr lang="tr-TR" sz="1700" dirty="0" smtClean="0"/>
              <a:t>(ilgeç)</a:t>
            </a:r>
            <a:r>
              <a:rPr lang="tr-TR" sz="1700" dirty="0" smtClean="0">
                <a:solidFill>
                  <a:srgbClr val="FFFF00"/>
                </a:solidFill>
              </a:rPr>
              <a:t> </a:t>
            </a:r>
            <a:r>
              <a:rPr lang="tr-TR" sz="1700" dirty="0">
                <a:solidFill>
                  <a:srgbClr val="FFFF00"/>
                </a:solidFill>
              </a:rPr>
              <a:t>yerine </a:t>
            </a:r>
            <a:r>
              <a:rPr lang="tr-TR" sz="1700" dirty="0" err="1">
                <a:solidFill>
                  <a:srgbClr val="FFFF00"/>
                </a:solidFill>
              </a:rPr>
              <a:t>postpozisyon</a:t>
            </a:r>
            <a:r>
              <a:rPr lang="tr-TR" sz="1700" dirty="0">
                <a:solidFill>
                  <a:srgbClr val="FFFF00"/>
                </a:solidFill>
              </a:rPr>
              <a:t> </a:t>
            </a:r>
            <a:r>
              <a:rPr lang="tr-TR" sz="1700" dirty="0" smtClean="0">
                <a:solidFill>
                  <a:srgbClr val="FFFF00"/>
                </a:solidFill>
              </a:rPr>
              <a:t>kullanılır. </a:t>
            </a:r>
            <a:r>
              <a:rPr lang="tr-TR" sz="1700" b="1" dirty="0" smtClean="0"/>
              <a:t>8.</a:t>
            </a:r>
            <a:r>
              <a:rPr lang="tr-TR" sz="1700" dirty="0" smtClean="0">
                <a:solidFill>
                  <a:srgbClr val="FFFF00"/>
                </a:solidFill>
              </a:rPr>
              <a:t>Sıfatlar </a:t>
            </a:r>
            <a:r>
              <a:rPr lang="tr-TR" sz="1700" dirty="0">
                <a:solidFill>
                  <a:srgbClr val="FFFF00"/>
                </a:solidFill>
              </a:rPr>
              <a:t>isimlerden önce </a:t>
            </a:r>
            <a:r>
              <a:rPr lang="tr-TR" sz="1700" dirty="0" smtClean="0">
                <a:solidFill>
                  <a:srgbClr val="FFFF00"/>
                </a:solidFill>
              </a:rPr>
              <a:t>gelir</a:t>
            </a:r>
            <a:r>
              <a:rPr lang="tr-TR" sz="1700" b="1" dirty="0" smtClean="0"/>
              <a:t>. 9.</a:t>
            </a:r>
            <a:r>
              <a:rPr lang="tr-TR" sz="1700" dirty="0" smtClean="0">
                <a:solidFill>
                  <a:srgbClr val="FFFF00"/>
                </a:solidFill>
              </a:rPr>
              <a:t>Sayı </a:t>
            </a:r>
            <a:r>
              <a:rPr lang="tr-TR" sz="1700" dirty="0">
                <a:solidFill>
                  <a:srgbClr val="FFFF00"/>
                </a:solidFill>
              </a:rPr>
              <a:t>sözlerinden sonra çokluk eki </a:t>
            </a:r>
            <a:r>
              <a:rPr lang="tr-TR" sz="1700" dirty="0" smtClean="0">
                <a:solidFill>
                  <a:srgbClr val="FFFF00"/>
                </a:solidFill>
              </a:rPr>
              <a:t>kullanılmaz. </a:t>
            </a:r>
            <a:r>
              <a:rPr lang="tr-TR" sz="1700" b="1" dirty="0" smtClean="0"/>
              <a:t>10.</a:t>
            </a:r>
            <a:r>
              <a:rPr lang="tr-TR" sz="1700" dirty="0" smtClean="0">
                <a:solidFill>
                  <a:srgbClr val="FFFF00"/>
                </a:solidFill>
              </a:rPr>
              <a:t>Mukayese</a:t>
            </a:r>
            <a:r>
              <a:rPr lang="tr-TR" sz="1700" dirty="0">
                <a:solidFill>
                  <a:srgbClr val="FFFF00"/>
                </a:solidFill>
              </a:rPr>
              <a:t>, </a:t>
            </a:r>
            <a:r>
              <a:rPr lang="tr-TR" sz="1700" dirty="0" err="1">
                <a:solidFill>
                  <a:srgbClr val="FFFF00"/>
                </a:solidFill>
              </a:rPr>
              <a:t>ablativ</a:t>
            </a:r>
            <a:r>
              <a:rPr lang="tr-TR" sz="1700" dirty="0">
                <a:solidFill>
                  <a:srgbClr val="FFFF00"/>
                </a:solidFill>
              </a:rPr>
              <a:t> (-den hâli) ile </a:t>
            </a:r>
            <a:r>
              <a:rPr lang="tr-TR" sz="1700" dirty="0" smtClean="0">
                <a:solidFill>
                  <a:srgbClr val="FFFF00"/>
                </a:solidFill>
              </a:rPr>
              <a:t>yapılır. </a:t>
            </a:r>
            <a:r>
              <a:rPr lang="tr-TR" sz="1700" b="1" dirty="0" smtClean="0"/>
              <a:t>11</a:t>
            </a:r>
            <a:r>
              <a:rPr lang="tr-TR" sz="1700" dirty="0" smtClean="0">
                <a:solidFill>
                  <a:srgbClr val="FFFF00"/>
                </a:solidFill>
              </a:rPr>
              <a:t>.Yardımcı </a:t>
            </a:r>
            <a:r>
              <a:rPr lang="tr-TR" sz="1700" dirty="0">
                <a:solidFill>
                  <a:srgbClr val="FFFF00"/>
                </a:solidFill>
              </a:rPr>
              <a:t>fiil olarak "</a:t>
            </a:r>
            <a:r>
              <a:rPr lang="tr-TR" sz="1700" dirty="0" err="1" smtClean="0">
                <a:solidFill>
                  <a:srgbClr val="FFFF00"/>
                </a:solidFill>
              </a:rPr>
              <a:t>haben</a:t>
            </a:r>
            <a:r>
              <a:rPr lang="tr-TR" sz="1700" dirty="0" smtClean="0">
                <a:solidFill>
                  <a:srgbClr val="FFFF00"/>
                </a:solidFill>
              </a:rPr>
              <a:t>" </a:t>
            </a:r>
            <a:r>
              <a:rPr lang="tr-TR" sz="1700" dirty="0">
                <a:solidFill>
                  <a:srgbClr val="FFFF00"/>
                </a:solidFill>
              </a:rPr>
              <a:t>(malik olmak) yerine "</a:t>
            </a:r>
            <a:r>
              <a:rPr lang="tr-TR" sz="1700" dirty="0" smtClean="0">
                <a:solidFill>
                  <a:srgbClr val="FFFF00"/>
                </a:solidFill>
              </a:rPr>
              <a:t>essen" </a:t>
            </a:r>
            <a:r>
              <a:rPr lang="tr-TR" sz="1700" dirty="0">
                <a:solidFill>
                  <a:srgbClr val="FFFF00"/>
                </a:solidFill>
              </a:rPr>
              <a:t>(</a:t>
            </a:r>
            <a:r>
              <a:rPr lang="tr-TR" sz="1700" dirty="0" err="1" smtClean="0">
                <a:solidFill>
                  <a:srgbClr val="FFFF00"/>
                </a:solidFill>
              </a:rPr>
              <a:t>olmak,imek</a:t>
            </a:r>
            <a:r>
              <a:rPr lang="tr-TR" sz="1700" dirty="0">
                <a:solidFill>
                  <a:srgbClr val="FFFF00"/>
                </a:solidFill>
              </a:rPr>
              <a:t>) </a:t>
            </a:r>
            <a:r>
              <a:rPr lang="tr-TR" sz="1700" dirty="0" smtClean="0">
                <a:solidFill>
                  <a:srgbClr val="FFFF00"/>
                </a:solidFill>
              </a:rPr>
              <a:t>kullanılır. </a:t>
            </a:r>
            <a:r>
              <a:rPr lang="tr-TR" sz="1700" b="1" dirty="0" smtClean="0"/>
              <a:t>12</a:t>
            </a:r>
            <a:r>
              <a:rPr lang="tr-TR" sz="1700" dirty="0" smtClean="0">
                <a:solidFill>
                  <a:srgbClr val="FFFF00"/>
                </a:solidFill>
              </a:rPr>
              <a:t>.Ural-Altay </a:t>
            </a:r>
            <a:r>
              <a:rPr lang="tr-TR" sz="1700" dirty="0">
                <a:solidFill>
                  <a:srgbClr val="FFFF00"/>
                </a:solidFill>
              </a:rPr>
              <a:t>dillerinin birçoğunda </a:t>
            </a:r>
            <a:r>
              <a:rPr lang="tr-TR" sz="1700" dirty="0" smtClean="0">
                <a:solidFill>
                  <a:srgbClr val="FFFF00"/>
                </a:solidFill>
              </a:rPr>
              <a:t>olumsuz </a:t>
            </a:r>
            <a:r>
              <a:rPr lang="tr-TR" sz="1700" dirty="0">
                <a:solidFill>
                  <a:srgbClr val="FFFF00"/>
                </a:solidFill>
              </a:rPr>
              <a:t>hareket için </a:t>
            </a:r>
            <a:r>
              <a:rPr lang="tr-TR" sz="1700" dirty="0" smtClean="0">
                <a:solidFill>
                  <a:srgbClr val="FFFF00"/>
                </a:solidFill>
              </a:rPr>
              <a:t>özel eylem vardır. </a:t>
            </a:r>
            <a:r>
              <a:rPr lang="tr-TR" sz="1700" b="1" dirty="0" smtClean="0"/>
              <a:t>13</a:t>
            </a:r>
            <a:r>
              <a:rPr lang="tr-TR" sz="1700" dirty="0" smtClean="0">
                <a:solidFill>
                  <a:srgbClr val="FFFF00"/>
                </a:solidFill>
              </a:rPr>
              <a:t>.Soru </a:t>
            </a:r>
            <a:r>
              <a:rPr lang="tr-TR" sz="1700" dirty="0">
                <a:solidFill>
                  <a:srgbClr val="FFFF00"/>
                </a:solidFill>
              </a:rPr>
              <a:t>eki </a:t>
            </a:r>
            <a:r>
              <a:rPr lang="tr-TR" sz="1700" dirty="0" smtClean="0">
                <a:solidFill>
                  <a:srgbClr val="FFFF00"/>
                </a:solidFill>
              </a:rPr>
              <a:t>mevcuttur. </a:t>
            </a:r>
            <a:r>
              <a:rPr lang="tr-TR" sz="1700" dirty="0" smtClean="0"/>
              <a:t>14</a:t>
            </a:r>
            <a:r>
              <a:rPr lang="tr-TR" sz="1700" dirty="0" smtClean="0">
                <a:solidFill>
                  <a:srgbClr val="FFFF00"/>
                </a:solidFill>
              </a:rPr>
              <a:t>.Bağlar </a:t>
            </a:r>
            <a:r>
              <a:rPr lang="tr-TR" sz="1700" dirty="0">
                <a:solidFill>
                  <a:srgbClr val="FFFF00"/>
                </a:solidFill>
              </a:rPr>
              <a:t>yerine fiil şekilleri </a:t>
            </a:r>
            <a:r>
              <a:rPr lang="tr-TR" sz="1700" dirty="0" smtClean="0">
                <a:solidFill>
                  <a:srgbClr val="FFFF00"/>
                </a:solidFill>
              </a:rPr>
              <a:t>kullanılır.</a:t>
            </a:r>
            <a:endParaRPr lang="tr-TR" sz="1700" dirty="0">
              <a:solidFill>
                <a:srgbClr val="FFFF00"/>
              </a:solidFill>
            </a:endParaRPr>
          </a:p>
          <a:p>
            <a:pPr algn="l"/>
            <a:endParaRPr lang="tr-TR" sz="1700" dirty="0">
              <a:solidFill>
                <a:srgbClr val="FFFF00"/>
              </a:solidFill>
            </a:endParaRPr>
          </a:p>
        </p:txBody>
      </p:sp>
    </p:spTree>
    <p:extLst>
      <p:ext uri="{BB962C8B-B14F-4D97-AF65-F5344CB8AC3E}">
        <p14:creationId xmlns:p14="http://schemas.microsoft.com/office/powerpoint/2010/main" val="572509987"/>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6120680"/>
          </a:xfrm>
        </p:spPr>
        <p:txBody>
          <a:bodyPr/>
          <a:lstStyle/>
          <a:p>
            <a:pPr marL="0" indent="0" algn="just">
              <a:buNone/>
            </a:pPr>
            <a:r>
              <a:rPr lang="tr-TR" sz="1400" dirty="0"/>
              <a:t> </a:t>
            </a:r>
            <a:r>
              <a:rPr lang="tr-TR" sz="1400" dirty="0" smtClean="0"/>
              <a:t>                                              </a:t>
            </a:r>
            <a:r>
              <a:rPr lang="tr-TR" sz="1800" dirty="0"/>
              <a:t>KÖKTÜRK YAZISI</a:t>
            </a:r>
          </a:p>
          <a:p>
            <a:pPr marL="0" indent="0" algn="just">
              <a:buNone/>
            </a:pPr>
            <a:r>
              <a:rPr lang="tr-TR" sz="1600" dirty="0">
                <a:solidFill>
                  <a:srgbClr val="FFFF00"/>
                </a:solidFill>
              </a:rPr>
              <a:t>Köktürk alfabesi 38 harften oluşur. Bunlardan 4'ü ünlü, 31'i ünsüz, </a:t>
            </a:r>
            <a:r>
              <a:rPr lang="tr-TR" sz="1600" dirty="0" smtClean="0">
                <a:solidFill>
                  <a:srgbClr val="FFFF00"/>
                </a:solidFill>
              </a:rPr>
              <a:t>3'ü çift </a:t>
            </a:r>
            <a:r>
              <a:rPr lang="tr-TR" sz="1600" dirty="0">
                <a:solidFill>
                  <a:srgbClr val="FFFF00"/>
                </a:solidFill>
              </a:rPr>
              <a:t>ünsüz sesler için kullanılır</a:t>
            </a:r>
            <a:r>
              <a:rPr lang="tr-TR" sz="1600" dirty="0" smtClean="0">
                <a:solidFill>
                  <a:srgbClr val="FFFF00"/>
                </a:solidFill>
              </a:rPr>
              <a:t>.</a:t>
            </a:r>
          </a:p>
          <a:p>
            <a:pPr marL="0" indent="0" algn="just">
              <a:buNone/>
            </a:pPr>
            <a:endParaRPr lang="tr-TR" sz="1600" dirty="0">
              <a:solidFill>
                <a:srgbClr val="FFFF00"/>
              </a:solidFill>
            </a:endParaRPr>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endParaRPr lang="tr-TR" sz="1400" dirty="0"/>
          </a:p>
          <a:p>
            <a:pPr marL="0" indent="0" algn="just">
              <a:buNone/>
            </a:pPr>
            <a:endParaRPr lang="tr-TR" sz="1600" dirty="0" smtClean="0">
              <a:solidFill>
                <a:srgbClr val="FFFF00"/>
              </a:solidFill>
            </a:endParaRPr>
          </a:p>
          <a:p>
            <a:pPr marL="0" indent="0" algn="just">
              <a:buNone/>
            </a:pPr>
            <a:r>
              <a:rPr lang="tr-TR" sz="1600" dirty="0" smtClean="0">
                <a:solidFill>
                  <a:srgbClr val="FFFF00"/>
                </a:solidFill>
              </a:rPr>
              <a:t>Ünlüler </a:t>
            </a:r>
            <a:r>
              <a:rPr lang="tr-TR" sz="1600" dirty="0">
                <a:solidFill>
                  <a:srgbClr val="FFFF00"/>
                </a:solidFill>
              </a:rPr>
              <a:t>için kullanılan harfler ikişer ünlüyü </a:t>
            </a:r>
            <a:r>
              <a:rPr lang="tr-TR" sz="1600" dirty="0" smtClean="0">
                <a:solidFill>
                  <a:srgbClr val="FFFF00"/>
                </a:solidFill>
              </a:rPr>
              <a:t>gösterir: Ünsüzler </a:t>
            </a:r>
            <a:r>
              <a:rPr lang="tr-TR" sz="1600" dirty="0">
                <a:solidFill>
                  <a:srgbClr val="FFFF00"/>
                </a:solidFill>
              </a:rPr>
              <a:t>için kullanılan 31 harften 4'ü çoğunlukla ünlü-ünsüz veya </a:t>
            </a:r>
            <a:r>
              <a:rPr lang="tr-TR" sz="1600" dirty="0" smtClean="0">
                <a:solidFill>
                  <a:srgbClr val="FFFF00"/>
                </a:solidFill>
              </a:rPr>
              <a:t>ünsüz-ünlü değerindedir:</a:t>
            </a:r>
          </a:p>
          <a:p>
            <a:pPr marL="0" indent="0" algn="just">
              <a:buNone/>
            </a:pPr>
            <a:endParaRPr lang="tr-TR" sz="1400" dirty="0"/>
          </a:p>
          <a:p>
            <a:pPr marL="0" indent="0" algn="just">
              <a:buNone/>
            </a:pPr>
            <a:endParaRPr lang="tr-TR" sz="1400" dirty="0" smtClean="0"/>
          </a:p>
          <a:p>
            <a:pPr marL="0" indent="0" algn="just">
              <a:buNone/>
            </a:pPr>
            <a:r>
              <a:rPr lang="tr-TR" sz="1400" dirty="0" smtClean="0"/>
              <a:t> </a:t>
            </a:r>
            <a:endParaRPr lang="tr-T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62" y="1124744"/>
            <a:ext cx="489654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105" y="1155254"/>
            <a:ext cx="295232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44" y="5013176"/>
            <a:ext cx="33147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417971"/>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3" y="266552"/>
            <a:ext cx="8352160" cy="6330800"/>
          </a:xfrm>
        </p:spPr>
        <p:txBody>
          <a:bodyPr/>
          <a:lstStyle/>
          <a:p>
            <a:pPr marL="0" indent="0" algn="just">
              <a:buNone/>
            </a:pPr>
            <a:r>
              <a:rPr lang="tr-TR" sz="1600" dirty="0">
                <a:solidFill>
                  <a:srgbClr val="FFFF00"/>
                </a:solidFill>
              </a:rPr>
              <a:t>Çift ünsüz için kullanılan üç harf ise şunlardır:</a:t>
            </a:r>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endParaRPr lang="tr-TR" sz="1400" dirty="0" smtClean="0"/>
          </a:p>
          <a:p>
            <a:pPr marL="0" indent="0" algn="just">
              <a:buNone/>
            </a:pPr>
            <a:endParaRPr lang="tr-TR" sz="1400" dirty="0"/>
          </a:p>
          <a:p>
            <a:pPr marL="0" indent="0" algn="just">
              <a:buNone/>
            </a:pPr>
            <a:r>
              <a:rPr lang="tr-TR" sz="1400" dirty="0" smtClean="0">
                <a:solidFill>
                  <a:srgbClr val="FFFF00"/>
                </a:solidFill>
              </a:rPr>
              <a:t>(</a:t>
            </a:r>
            <a:r>
              <a:rPr lang="tr-TR" sz="1400" dirty="0" err="1">
                <a:solidFill>
                  <a:srgbClr val="FFFF00"/>
                </a:solidFill>
              </a:rPr>
              <a:t>palatal</a:t>
            </a:r>
            <a:r>
              <a:rPr lang="tr-TR" sz="1400" dirty="0">
                <a:solidFill>
                  <a:srgbClr val="FFFF00"/>
                </a:solidFill>
              </a:rPr>
              <a:t>) olmak üzere ayıran; bu sayede kalın ve ince ünlü </a:t>
            </a:r>
            <a:r>
              <a:rPr lang="tr-TR" sz="1400" dirty="0" smtClean="0">
                <a:solidFill>
                  <a:srgbClr val="FFFF00"/>
                </a:solidFill>
              </a:rPr>
              <a:t>karışıklığını ortadan </a:t>
            </a:r>
            <a:r>
              <a:rPr lang="tr-TR" sz="1400" dirty="0">
                <a:solidFill>
                  <a:srgbClr val="FFFF00"/>
                </a:solidFill>
              </a:rPr>
              <a:t>kaldıran bir sistemin o ile u'yu ve ö </a:t>
            </a:r>
            <a:r>
              <a:rPr lang="tr-TR" sz="1500" dirty="0">
                <a:solidFill>
                  <a:srgbClr val="FFFF00"/>
                </a:solidFill>
              </a:rPr>
              <a:t>ile ü'yü birbirinden </a:t>
            </a:r>
            <a:r>
              <a:rPr lang="tr-TR" sz="1500" dirty="0" smtClean="0">
                <a:solidFill>
                  <a:srgbClr val="FFFF00"/>
                </a:solidFill>
              </a:rPr>
              <a:t>ayırmaması şaşırtıcıdır</a:t>
            </a:r>
            <a:r>
              <a:rPr lang="tr-TR" sz="1500" dirty="0">
                <a:solidFill>
                  <a:srgbClr val="FFFF00"/>
                </a:solidFill>
              </a:rPr>
              <a:t>. Bu durum, tıpkı bugünkü Tatar ve Başkurt Türkçelerinde olduğu </a:t>
            </a:r>
            <a:r>
              <a:rPr lang="tr-TR" sz="1500" dirty="0" smtClean="0">
                <a:solidFill>
                  <a:srgbClr val="FFFF00"/>
                </a:solidFill>
              </a:rPr>
              <a:t>gibi </a:t>
            </a:r>
            <a:r>
              <a:rPr lang="tr-TR" sz="1500" dirty="0" err="1" smtClean="0">
                <a:solidFill>
                  <a:srgbClr val="FFFF00"/>
                </a:solidFill>
              </a:rPr>
              <a:t>Köktürkçede</a:t>
            </a:r>
            <a:r>
              <a:rPr lang="tr-TR" sz="1500" dirty="0" smtClean="0">
                <a:solidFill>
                  <a:srgbClr val="FFFF00"/>
                </a:solidFill>
              </a:rPr>
              <a:t> </a:t>
            </a:r>
            <a:r>
              <a:rPr lang="tr-TR" sz="1500" dirty="0">
                <a:solidFill>
                  <a:srgbClr val="FFFF00"/>
                </a:solidFill>
              </a:rPr>
              <a:t>de o ile u, ve ö ile ü arasındaki fonetik farkın (telâffuz </a:t>
            </a:r>
            <a:r>
              <a:rPr lang="tr-TR" sz="1500" dirty="0" smtClean="0">
                <a:solidFill>
                  <a:srgbClr val="FFFF00"/>
                </a:solidFill>
              </a:rPr>
              <a:t>farkının) hissedilemeyecek </a:t>
            </a:r>
            <a:r>
              <a:rPr lang="tr-TR" sz="1500" dirty="0">
                <a:solidFill>
                  <a:srgbClr val="FFFF00"/>
                </a:solidFill>
              </a:rPr>
              <a:t>kadar az olmasıyla </a:t>
            </a:r>
            <a:r>
              <a:rPr lang="tr-TR" sz="1500" dirty="0" smtClean="0">
                <a:solidFill>
                  <a:srgbClr val="FFFF00"/>
                </a:solidFill>
              </a:rPr>
              <a:t>açıklanabilir. Köktürk </a:t>
            </a:r>
            <a:r>
              <a:rPr lang="tr-TR" sz="1500" dirty="0">
                <a:solidFill>
                  <a:srgbClr val="FFFF00"/>
                </a:solidFill>
              </a:rPr>
              <a:t>harfleri çoğunlukla dikey ve çapraz (verev) çizgilerden </a:t>
            </a:r>
            <a:r>
              <a:rPr lang="tr-TR" sz="1500" dirty="0" smtClean="0">
                <a:solidFill>
                  <a:srgbClr val="FFFF00"/>
                </a:solidFill>
              </a:rPr>
              <a:t>oluşur. Kavisli </a:t>
            </a:r>
            <a:r>
              <a:rPr lang="tr-TR" sz="1500" dirty="0">
                <a:solidFill>
                  <a:srgbClr val="FFFF00"/>
                </a:solidFill>
              </a:rPr>
              <a:t>çizgiler düz çizgilerden daha az kullanılmıştır. Yatay çizgi ise yok </a:t>
            </a:r>
            <a:r>
              <a:rPr lang="tr-TR" sz="1500" dirty="0" smtClean="0">
                <a:solidFill>
                  <a:srgbClr val="FFFF00"/>
                </a:solidFill>
              </a:rPr>
              <a:t>denecek kadar </a:t>
            </a:r>
            <a:r>
              <a:rPr lang="tr-TR" sz="1500" dirty="0">
                <a:solidFill>
                  <a:srgbClr val="FFFF00"/>
                </a:solidFill>
              </a:rPr>
              <a:t>azdır. Harflerin bu karakterleri, sert cisimler üzerine kazıyarak </a:t>
            </a:r>
            <a:r>
              <a:rPr lang="tr-TR" sz="1500" dirty="0" smtClean="0">
                <a:solidFill>
                  <a:srgbClr val="FFFF00"/>
                </a:solidFill>
              </a:rPr>
              <a:t>yazma tekniğinin </a:t>
            </a:r>
            <a:r>
              <a:rPr lang="tr-TR" sz="1500" dirty="0">
                <a:solidFill>
                  <a:srgbClr val="FFFF00"/>
                </a:solidFill>
              </a:rPr>
              <a:t>tabiî bir sonucudur. Köktürk harfleri çoğunlukla dikey ve çapraz (verev) çizgilerden </a:t>
            </a:r>
            <a:r>
              <a:rPr lang="tr-TR" sz="1500" dirty="0" smtClean="0">
                <a:solidFill>
                  <a:srgbClr val="FFFF00"/>
                </a:solidFill>
              </a:rPr>
              <a:t>oluşur. Kavisli </a:t>
            </a:r>
            <a:r>
              <a:rPr lang="tr-TR" sz="1500" dirty="0">
                <a:solidFill>
                  <a:srgbClr val="FFFF00"/>
                </a:solidFill>
              </a:rPr>
              <a:t>çizgiler düz çizgilerden daha az kullanılmıştır. Yatay çizgi ise yok </a:t>
            </a:r>
            <a:r>
              <a:rPr lang="tr-TR" sz="1500" dirty="0" smtClean="0">
                <a:solidFill>
                  <a:srgbClr val="FFFF00"/>
                </a:solidFill>
              </a:rPr>
              <a:t>denecek kadar </a:t>
            </a:r>
            <a:r>
              <a:rPr lang="tr-TR" sz="1500" dirty="0">
                <a:solidFill>
                  <a:srgbClr val="FFFF00"/>
                </a:solidFill>
              </a:rPr>
              <a:t>azdır. Harflerin bu karakterleri, sert cisimler üzerine kazıyarak </a:t>
            </a:r>
            <a:r>
              <a:rPr lang="tr-TR" sz="1500" dirty="0" smtClean="0">
                <a:solidFill>
                  <a:srgbClr val="FFFF00"/>
                </a:solidFill>
              </a:rPr>
              <a:t>yazma tekniğinin </a:t>
            </a:r>
            <a:r>
              <a:rPr lang="tr-TR" sz="1500" dirty="0">
                <a:solidFill>
                  <a:srgbClr val="FFFF00"/>
                </a:solidFill>
              </a:rPr>
              <a:t>tabiî bir sonucudur.</a:t>
            </a:r>
          </a:p>
          <a:p>
            <a:pPr marL="0" indent="0" algn="just">
              <a:buNone/>
            </a:pPr>
            <a:endParaRPr lang="tr-TR" sz="1500" dirty="0"/>
          </a:p>
        </p:txBody>
      </p:sp>
      <p:grpSp>
        <p:nvGrpSpPr>
          <p:cNvPr id="2" name="Group 6"/>
          <p:cNvGrpSpPr>
            <a:grpSpLocks noChangeAspect="1"/>
          </p:cNvGrpSpPr>
          <p:nvPr/>
        </p:nvGrpSpPr>
        <p:grpSpPr bwMode="auto">
          <a:xfrm>
            <a:off x="468313" y="2006600"/>
            <a:ext cx="8280400" cy="2560638"/>
            <a:chOff x="295" y="1264"/>
            <a:chExt cx="5216" cy="1613"/>
          </a:xfrm>
          <a:noFill/>
          <a:effectLst>
            <a:glow rad="127000">
              <a:schemeClr val="tx1"/>
            </a:glow>
          </a:effectLst>
        </p:grpSpPr>
        <p:sp>
          <p:nvSpPr>
            <p:cNvPr id="4" name="AutoShape 5"/>
            <p:cNvSpPr>
              <a:spLocks noChangeAspect="1" noChangeArrowheads="1" noTextEdit="1"/>
            </p:cNvSpPr>
            <p:nvPr/>
          </p:nvSpPr>
          <p:spPr bwMode="auto">
            <a:xfrm>
              <a:off x="295" y="1264"/>
              <a:ext cx="5216" cy="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55" name="Picture 7"/>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95" y="1264"/>
              <a:ext cx="5223" cy="16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059" name="Picture 11"/>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95536" y="690699"/>
            <a:ext cx="3830416" cy="1349462"/>
          </a:xfrm>
          <a:prstGeom prst="rect">
            <a:avLst/>
          </a:prstGeom>
          <a:blipFill>
            <a:blip r:embed="rId6"/>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580698"/>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570" b="1" dirty="0" smtClean="0">
                <a:solidFill>
                  <a:srgbClr val="FFFF00"/>
                </a:solidFill>
              </a:rPr>
              <a:t>                          </a:t>
            </a:r>
            <a:r>
              <a:rPr lang="tr-TR" sz="1570" b="1" dirty="0" smtClean="0">
                <a:solidFill>
                  <a:schemeClr val="tx2"/>
                </a:solidFill>
              </a:rPr>
              <a:t>KÖKTÜRK ALFABESİNİN KÖKENİ</a:t>
            </a:r>
          </a:p>
          <a:p>
            <a:pPr marL="0" indent="0" algn="just">
              <a:buNone/>
            </a:pPr>
            <a:r>
              <a:rPr lang="tr-TR" sz="1570" dirty="0" smtClean="0">
                <a:solidFill>
                  <a:srgbClr val="FFFF00"/>
                </a:solidFill>
              </a:rPr>
              <a:t>Köktürk </a:t>
            </a:r>
            <a:r>
              <a:rPr lang="tr-TR" sz="1570" dirty="0">
                <a:solidFill>
                  <a:srgbClr val="FFFF00"/>
                </a:solidFill>
              </a:rPr>
              <a:t>alfabesinin kökeni konusunda bilim adamları arasında </a:t>
            </a:r>
            <a:r>
              <a:rPr lang="tr-TR" sz="1570" dirty="0" smtClean="0">
                <a:solidFill>
                  <a:srgbClr val="FFFF00"/>
                </a:solidFill>
              </a:rPr>
              <a:t>ittifak yoktur</a:t>
            </a:r>
            <a:r>
              <a:rPr lang="tr-TR" sz="1570" dirty="0">
                <a:solidFill>
                  <a:srgbClr val="FFFF00"/>
                </a:solidFill>
              </a:rPr>
              <a:t>. Metinlerin bulunuşundan bugüne dek çeşitli görüşler ileri sürülmüş; </a:t>
            </a:r>
            <a:r>
              <a:rPr lang="tr-TR" sz="1570" dirty="0" smtClean="0">
                <a:solidFill>
                  <a:srgbClr val="FFFF00"/>
                </a:solidFill>
              </a:rPr>
              <a:t>fakat bu </a:t>
            </a:r>
            <a:r>
              <a:rPr lang="tr-TR" sz="1570" dirty="0">
                <a:solidFill>
                  <a:srgbClr val="FFFF00"/>
                </a:solidFill>
              </a:rPr>
              <a:t>görüşlerin herhangi birinde ortaklık sağlanamamıştır. Alfabenin kökeniyle </a:t>
            </a:r>
            <a:r>
              <a:rPr lang="tr-TR" sz="1570" dirty="0" smtClean="0">
                <a:solidFill>
                  <a:srgbClr val="FFFF00"/>
                </a:solidFill>
              </a:rPr>
              <a:t>ilgili görüşleri </a:t>
            </a:r>
            <a:r>
              <a:rPr lang="tr-TR" sz="1570" dirty="0">
                <a:solidFill>
                  <a:srgbClr val="FFFF00"/>
                </a:solidFill>
              </a:rPr>
              <a:t>aşağıdaki şekilde sıralamak mümkündür.</a:t>
            </a:r>
          </a:p>
          <a:p>
            <a:pPr marL="0" indent="0" algn="just">
              <a:buNone/>
            </a:pPr>
            <a:r>
              <a:rPr lang="tr-TR" sz="1570" dirty="0" smtClean="0"/>
              <a:t>1.</a:t>
            </a:r>
            <a:r>
              <a:rPr lang="tr-TR" sz="1570" dirty="0" smtClean="0">
                <a:solidFill>
                  <a:srgbClr val="FFFF00"/>
                </a:solidFill>
              </a:rPr>
              <a:t>Özellikle </a:t>
            </a:r>
            <a:r>
              <a:rPr lang="tr-TR" sz="1570" dirty="0">
                <a:solidFill>
                  <a:srgbClr val="FFFF00"/>
                </a:solidFill>
              </a:rPr>
              <a:t>ilk gezgin ve bilginler Köktürk alfabesinin, </a:t>
            </a:r>
            <a:r>
              <a:rPr lang="tr-TR" sz="1570" dirty="0" err="1"/>
              <a:t>Karya</a:t>
            </a:r>
            <a:r>
              <a:rPr lang="tr-TR" sz="1570" dirty="0"/>
              <a:t>, </a:t>
            </a:r>
            <a:r>
              <a:rPr lang="tr-TR" sz="1570" dirty="0" smtClean="0"/>
              <a:t>Likya, Hitit </a:t>
            </a:r>
            <a:r>
              <a:rPr lang="tr-TR" sz="1570" dirty="0"/>
              <a:t>vb. Anadolu </a:t>
            </a:r>
            <a:r>
              <a:rPr lang="tr-TR" sz="1570" dirty="0">
                <a:solidFill>
                  <a:srgbClr val="FFFF00"/>
                </a:solidFill>
              </a:rPr>
              <a:t>yazılarından çıktığını düşünmüşlerdir: </a:t>
            </a:r>
            <a:r>
              <a:rPr lang="tr-TR" sz="1570" dirty="0" err="1" smtClean="0"/>
              <a:t>Tihsen</a:t>
            </a:r>
            <a:r>
              <a:rPr lang="tr-TR" sz="1570" dirty="0"/>
              <a:t>,</a:t>
            </a:r>
            <a:r>
              <a:rPr lang="tr-TR" sz="1570" dirty="0" smtClean="0"/>
              <a:t> </a:t>
            </a:r>
            <a:r>
              <a:rPr lang="tr-TR" sz="1570" dirty="0" err="1" smtClean="0"/>
              <a:t>Otto</a:t>
            </a:r>
            <a:r>
              <a:rPr lang="tr-TR" sz="1570" dirty="0" smtClean="0"/>
              <a:t> </a:t>
            </a:r>
            <a:r>
              <a:rPr lang="tr-TR" sz="1570" dirty="0" err="1" smtClean="0"/>
              <a:t>Donner</a:t>
            </a:r>
            <a:r>
              <a:rPr lang="tr-TR" sz="1570" dirty="0" smtClean="0"/>
              <a:t>, </a:t>
            </a:r>
            <a:r>
              <a:rPr lang="tr-TR" sz="1570" dirty="0"/>
              <a:t>Küçük Asya veya eski Samî: Altay </a:t>
            </a:r>
            <a:r>
              <a:rPr lang="tr-TR" sz="1570" dirty="0" err="1" smtClean="0"/>
              <a:t>Amanjolov</a:t>
            </a:r>
            <a:r>
              <a:rPr lang="tr-TR" sz="1570" dirty="0" smtClean="0"/>
              <a:t>.</a:t>
            </a:r>
            <a:endParaRPr lang="tr-TR" sz="1570" dirty="0"/>
          </a:p>
          <a:p>
            <a:pPr marL="0" indent="0" algn="just">
              <a:buNone/>
            </a:pPr>
            <a:r>
              <a:rPr lang="tr-TR" sz="1570" dirty="0"/>
              <a:t>2.</a:t>
            </a:r>
            <a:r>
              <a:rPr lang="tr-TR" sz="1570" dirty="0">
                <a:solidFill>
                  <a:srgbClr val="FFFF00"/>
                </a:solidFill>
              </a:rPr>
              <a:t>Eski bir görüş de Köktürk harflerini İskandinav </a:t>
            </a:r>
            <a:r>
              <a:rPr lang="tr-TR" sz="1570" dirty="0" smtClean="0">
                <a:solidFill>
                  <a:srgbClr val="FFFF00"/>
                </a:solidFill>
              </a:rPr>
              <a:t>runiklerine dayandırır: </a:t>
            </a:r>
            <a:r>
              <a:rPr lang="tr-TR" sz="1570" dirty="0" smtClean="0"/>
              <a:t>A</a:t>
            </a:r>
            <a:r>
              <a:rPr lang="tr-TR" sz="1570" dirty="0"/>
              <a:t>. </a:t>
            </a:r>
            <a:r>
              <a:rPr lang="tr-TR" sz="1570" dirty="0" err="1" smtClean="0"/>
              <a:t>Heikel</a:t>
            </a:r>
            <a:r>
              <a:rPr lang="tr-TR" sz="1570" dirty="0" smtClean="0"/>
              <a:t>.</a:t>
            </a:r>
            <a:endParaRPr lang="tr-TR" sz="1570" dirty="0"/>
          </a:p>
          <a:p>
            <a:pPr marL="0" indent="0" algn="just">
              <a:buNone/>
            </a:pPr>
            <a:r>
              <a:rPr lang="tr-TR" sz="1570" dirty="0" smtClean="0"/>
              <a:t>3.</a:t>
            </a:r>
            <a:r>
              <a:rPr lang="tr-TR" sz="1570" dirty="0" smtClean="0">
                <a:solidFill>
                  <a:srgbClr val="FFFF00"/>
                </a:solidFill>
              </a:rPr>
              <a:t>Ya </a:t>
            </a:r>
            <a:r>
              <a:rPr lang="tr-TR" sz="1570" dirty="0" err="1">
                <a:solidFill>
                  <a:srgbClr val="FFFF00"/>
                </a:solidFill>
              </a:rPr>
              <a:t>Pehlevî</a:t>
            </a:r>
            <a:r>
              <a:rPr lang="tr-TR" sz="1570" dirty="0">
                <a:solidFill>
                  <a:srgbClr val="FFFF00"/>
                </a:solidFill>
              </a:rPr>
              <a:t>, </a:t>
            </a:r>
            <a:r>
              <a:rPr lang="tr-TR" sz="1570" dirty="0" err="1">
                <a:solidFill>
                  <a:srgbClr val="FFFF00"/>
                </a:solidFill>
              </a:rPr>
              <a:t>Soğdak</a:t>
            </a:r>
            <a:r>
              <a:rPr lang="tr-TR" sz="1570" dirty="0">
                <a:solidFill>
                  <a:srgbClr val="FFFF00"/>
                </a:solidFill>
              </a:rPr>
              <a:t> gibi İran yazıları aracılığıyla ya da </a:t>
            </a:r>
            <a:r>
              <a:rPr lang="tr-TR" sz="1570" dirty="0" smtClean="0">
                <a:solidFill>
                  <a:srgbClr val="FFFF00"/>
                </a:solidFill>
              </a:rPr>
              <a:t>doğrudan doğruya </a:t>
            </a:r>
            <a:r>
              <a:rPr lang="tr-TR" sz="1570" dirty="0" err="1">
                <a:solidFill>
                  <a:srgbClr val="FFFF00"/>
                </a:solidFill>
              </a:rPr>
              <a:t>Aramî</a:t>
            </a:r>
            <a:r>
              <a:rPr lang="tr-TR" sz="1570" dirty="0">
                <a:solidFill>
                  <a:srgbClr val="FFFF00"/>
                </a:solidFill>
              </a:rPr>
              <a:t> kökenli olduğunu kabul edenler: </a:t>
            </a:r>
            <a:r>
              <a:rPr lang="tr-TR" sz="1570" dirty="0"/>
              <a:t>Vilhelm </a:t>
            </a:r>
            <a:r>
              <a:rPr lang="tr-TR" sz="1570" dirty="0" err="1" smtClean="0"/>
              <a:t>Thomsen,H</a:t>
            </a:r>
            <a:r>
              <a:rPr lang="tr-TR" sz="1570" dirty="0"/>
              <a:t>. Pedersen </a:t>
            </a:r>
            <a:r>
              <a:rPr lang="tr-TR" sz="1570" dirty="0" smtClean="0"/>
              <a:t>, </a:t>
            </a:r>
            <a:r>
              <a:rPr lang="tr-TR" sz="1570" dirty="0"/>
              <a:t>Kari </a:t>
            </a:r>
            <a:r>
              <a:rPr lang="tr-TR" sz="1570" dirty="0" err="1" smtClean="0"/>
              <a:t>Menges</a:t>
            </a:r>
            <a:r>
              <a:rPr lang="tr-TR" sz="1570" dirty="0" smtClean="0"/>
              <a:t>, </a:t>
            </a:r>
            <a:r>
              <a:rPr lang="tr-TR" sz="1570" dirty="0"/>
              <a:t>A. </a:t>
            </a:r>
            <a:r>
              <a:rPr lang="tr-TR" sz="1570" dirty="0" smtClean="0"/>
              <a:t>Rona-Tas</a:t>
            </a:r>
            <a:r>
              <a:rPr lang="tr-TR" sz="1570" dirty="0" smtClean="0">
                <a:solidFill>
                  <a:srgbClr val="FFFF00"/>
                </a:solidFill>
              </a:rPr>
              <a:t>.</a:t>
            </a:r>
            <a:endParaRPr lang="tr-TR" sz="1570" dirty="0">
              <a:solidFill>
                <a:srgbClr val="FFFF00"/>
              </a:solidFill>
            </a:endParaRPr>
          </a:p>
          <a:p>
            <a:pPr marL="0" indent="0" algn="just">
              <a:buNone/>
            </a:pPr>
            <a:r>
              <a:rPr lang="tr-TR" sz="1570" dirty="0"/>
              <a:t>4. </a:t>
            </a:r>
            <a:r>
              <a:rPr lang="tr-TR" sz="1570" dirty="0">
                <a:solidFill>
                  <a:srgbClr val="FFFF00"/>
                </a:solidFill>
              </a:rPr>
              <a:t>Harflerin eski Türk damgalarından çıktığını kabul edenler: </a:t>
            </a:r>
            <a:r>
              <a:rPr lang="tr-TR" sz="1570" dirty="0"/>
              <a:t>N. </a:t>
            </a:r>
            <a:r>
              <a:rPr lang="tr-TR" sz="1570" dirty="0" smtClean="0"/>
              <a:t>N. </a:t>
            </a:r>
            <a:r>
              <a:rPr lang="tr-TR" sz="1570" dirty="0" err="1" smtClean="0"/>
              <a:t>Aristov</a:t>
            </a:r>
            <a:r>
              <a:rPr lang="tr-TR" sz="1570" dirty="0" smtClean="0"/>
              <a:t>, </a:t>
            </a:r>
            <a:r>
              <a:rPr lang="tr-TR" sz="1570" dirty="0"/>
              <a:t>N. G. </a:t>
            </a:r>
            <a:r>
              <a:rPr lang="tr-TR" sz="1570" dirty="0" err="1"/>
              <a:t>Mallitskiy</a:t>
            </a:r>
            <a:r>
              <a:rPr lang="tr-TR" sz="1570" dirty="0"/>
              <a:t> </a:t>
            </a:r>
            <a:r>
              <a:rPr lang="tr-TR" sz="1570" dirty="0" smtClean="0"/>
              <a:t>.</a:t>
            </a:r>
            <a:endParaRPr lang="tr-TR" sz="1570" dirty="0"/>
          </a:p>
          <a:p>
            <a:pPr marL="0" indent="0" algn="just">
              <a:buNone/>
            </a:pPr>
            <a:r>
              <a:rPr lang="tr-TR" sz="1570" dirty="0"/>
              <a:t>5. </a:t>
            </a:r>
            <a:r>
              <a:rPr lang="tr-TR" sz="1570" dirty="0">
                <a:solidFill>
                  <a:srgbClr val="FFFF00"/>
                </a:solidFill>
              </a:rPr>
              <a:t>Köktürk harfleri </a:t>
            </a:r>
            <a:r>
              <a:rPr lang="tr-TR" sz="1570" dirty="0" err="1">
                <a:solidFill>
                  <a:srgbClr val="FFFF00"/>
                </a:solidFill>
              </a:rPr>
              <a:t>Aramî</a:t>
            </a:r>
            <a:r>
              <a:rPr lang="tr-TR" sz="1570" dirty="0">
                <a:solidFill>
                  <a:srgbClr val="FFFF00"/>
                </a:solidFill>
              </a:rPr>
              <a:t> asıllıdır; fakat Türk damgaları şekline </a:t>
            </a:r>
            <a:r>
              <a:rPr lang="tr-TR" sz="1570" dirty="0" smtClean="0">
                <a:solidFill>
                  <a:srgbClr val="FFFF00"/>
                </a:solidFill>
              </a:rPr>
              <a:t>sokularak </a:t>
            </a:r>
            <a:r>
              <a:rPr lang="tr-TR" sz="1570" dirty="0">
                <a:solidFill>
                  <a:srgbClr val="FFFF00"/>
                </a:solidFill>
              </a:rPr>
              <a:t>millîleştirilmiştir diyenler: </a:t>
            </a:r>
            <a:r>
              <a:rPr lang="tr-TR" sz="1570" dirty="0"/>
              <a:t>N. D. </a:t>
            </a:r>
            <a:r>
              <a:rPr lang="tr-TR" sz="1570" dirty="0" err="1" smtClean="0"/>
              <a:t>Sokolov</a:t>
            </a:r>
            <a:r>
              <a:rPr lang="tr-TR" sz="1570" dirty="0" smtClean="0"/>
              <a:t>.</a:t>
            </a:r>
            <a:endParaRPr lang="tr-TR" sz="1570" dirty="0"/>
          </a:p>
          <a:p>
            <a:pPr marL="0" indent="0" algn="just">
              <a:buNone/>
            </a:pPr>
            <a:r>
              <a:rPr lang="tr-TR" sz="1570" dirty="0"/>
              <a:t>6. </a:t>
            </a:r>
            <a:r>
              <a:rPr lang="tr-TR" sz="1570" dirty="0">
                <a:solidFill>
                  <a:srgbClr val="FFFF00"/>
                </a:solidFill>
              </a:rPr>
              <a:t>İskandinav Run yazısından da etkilenmiş </a:t>
            </a:r>
            <a:r>
              <a:rPr lang="tr-TR" sz="1570" dirty="0" err="1">
                <a:solidFill>
                  <a:srgbClr val="FFFF00"/>
                </a:solidFill>
              </a:rPr>
              <a:t>Aramî</a:t>
            </a:r>
            <a:r>
              <a:rPr lang="tr-TR" sz="1570" dirty="0">
                <a:solidFill>
                  <a:srgbClr val="FFFF00"/>
                </a:solidFill>
              </a:rPr>
              <a:t> köken kabul </a:t>
            </a:r>
            <a:r>
              <a:rPr lang="tr-TR" sz="1570" dirty="0" smtClean="0">
                <a:solidFill>
                  <a:srgbClr val="FFFF00"/>
                </a:solidFill>
              </a:rPr>
              <a:t>edenler: </a:t>
            </a:r>
            <a:r>
              <a:rPr lang="tr-TR" sz="1570" dirty="0" smtClean="0"/>
              <a:t>W</a:t>
            </a:r>
            <a:r>
              <a:rPr lang="tr-TR" sz="1570" dirty="0"/>
              <a:t>. </a:t>
            </a:r>
            <a:r>
              <a:rPr lang="tr-TR" sz="1570" dirty="0" smtClean="0"/>
              <a:t>Radloff.</a:t>
            </a:r>
            <a:endParaRPr lang="tr-TR" sz="1570" dirty="0"/>
          </a:p>
          <a:p>
            <a:pPr marL="0" indent="0" algn="just">
              <a:buNone/>
            </a:pPr>
            <a:r>
              <a:rPr lang="tr-TR" sz="1570" dirty="0" smtClean="0"/>
              <a:t>7.</a:t>
            </a:r>
            <a:r>
              <a:rPr lang="tr-TR" sz="1570" dirty="0" smtClean="0">
                <a:solidFill>
                  <a:srgbClr val="FFFF00"/>
                </a:solidFill>
              </a:rPr>
              <a:t>Türk </a:t>
            </a:r>
            <a:r>
              <a:rPr lang="tr-TR" sz="1570" dirty="0">
                <a:solidFill>
                  <a:srgbClr val="FFFF00"/>
                </a:solidFill>
              </a:rPr>
              <a:t>dinî ayinlerine ait şekil ve sembolleri Köktürk alfabesinin </a:t>
            </a:r>
            <a:r>
              <a:rPr lang="tr-TR" sz="1570" dirty="0" smtClean="0">
                <a:solidFill>
                  <a:srgbClr val="FFFF00"/>
                </a:solidFill>
              </a:rPr>
              <a:t>kökeni </a:t>
            </a:r>
            <a:r>
              <a:rPr lang="tr-TR" sz="1570" dirty="0">
                <a:solidFill>
                  <a:srgbClr val="FFFF00"/>
                </a:solidFill>
              </a:rPr>
              <a:t>kabul edenler: </a:t>
            </a:r>
            <a:r>
              <a:rPr lang="tr-TR" sz="1570" dirty="0" err="1" smtClean="0"/>
              <a:t>Savenkov</a:t>
            </a:r>
            <a:r>
              <a:rPr lang="tr-TR" sz="1570" dirty="0" smtClean="0"/>
              <a:t>.</a:t>
            </a:r>
            <a:endParaRPr lang="tr-TR" sz="1570" dirty="0"/>
          </a:p>
          <a:p>
            <a:pPr marL="0" indent="0" algn="just">
              <a:buNone/>
            </a:pPr>
            <a:r>
              <a:rPr lang="tr-TR" sz="1570" dirty="0" smtClean="0"/>
              <a:t>8.</a:t>
            </a:r>
            <a:r>
              <a:rPr lang="tr-TR" sz="1570" dirty="0" smtClean="0">
                <a:solidFill>
                  <a:srgbClr val="FFFF00"/>
                </a:solidFill>
              </a:rPr>
              <a:t>Soğdak </a:t>
            </a:r>
            <a:r>
              <a:rPr lang="tr-TR" sz="1570" dirty="0">
                <a:solidFill>
                  <a:srgbClr val="FFFF00"/>
                </a:solidFill>
              </a:rPr>
              <a:t>yazısını köken olarak kabul edenler: </a:t>
            </a:r>
            <a:r>
              <a:rPr lang="tr-TR" sz="1570" dirty="0"/>
              <a:t>R. </a:t>
            </a:r>
            <a:r>
              <a:rPr lang="tr-TR" sz="1570" dirty="0" err="1" smtClean="0"/>
              <a:t>Gauthiot</a:t>
            </a:r>
            <a:r>
              <a:rPr lang="tr-TR" sz="1570" dirty="0" smtClean="0"/>
              <a:t>, </a:t>
            </a:r>
            <a:r>
              <a:rPr lang="tr-TR" sz="1570" dirty="0" err="1" smtClean="0"/>
              <a:t>Fr.Altheim</a:t>
            </a:r>
            <a:r>
              <a:rPr lang="tr-TR" sz="1570" dirty="0" smtClean="0"/>
              <a:t>, </a:t>
            </a:r>
            <a:r>
              <a:rPr lang="tr-TR" sz="1570" dirty="0"/>
              <a:t>S. G. </a:t>
            </a:r>
            <a:r>
              <a:rPr lang="tr-TR" sz="1570" dirty="0" err="1" smtClean="0"/>
              <a:t>Klyaştorniy</a:t>
            </a:r>
            <a:r>
              <a:rPr lang="tr-TR" sz="1570" dirty="0" smtClean="0"/>
              <a:t>, </a:t>
            </a:r>
            <a:r>
              <a:rPr lang="tr-TR" sz="1570" dirty="0"/>
              <a:t>V. A. </a:t>
            </a:r>
            <a:r>
              <a:rPr lang="tr-TR" sz="1570" dirty="0" err="1" smtClean="0"/>
              <a:t>Livşiç</a:t>
            </a:r>
            <a:r>
              <a:rPr lang="tr-TR" sz="1570" dirty="0" smtClean="0">
                <a:solidFill>
                  <a:srgbClr val="FFFF00"/>
                </a:solidFill>
              </a:rPr>
              <a:t>.</a:t>
            </a:r>
            <a:endParaRPr lang="tr-TR" sz="1570" dirty="0">
              <a:solidFill>
                <a:srgbClr val="FFFF00"/>
              </a:solidFill>
            </a:endParaRPr>
          </a:p>
          <a:p>
            <a:pPr marL="0" indent="0" algn="just">
              <a:buNone/>
            </a:pPr>
            <a:r>
              <a:rPr lang="tr-TR" sz="1570" dirty="0"/>
              <a:t>9. </a:t>
            </a:r>
            <a:r>
              <a:rPr lang="tr-TR" sz="1570" dirty="0">
                <a:solidFill>
                  <a:srgbClr val="FFFF00"/>
                </a:solidFill>
              </a:rPr>
              <a:t>Harflerin Türk damgalarından çıktığını; fakat </a:t>
            </a:r>
            <a:r>
              <a:rPr lang="tr-TR" sz="1570" dirty="0" err="1">
                <a:solidFill>
                  <a:srgbClr val="FFFF00"/>
                </a:solidFill>
              </a:rPr>
              <a:t>Aramî</a:t>
            </a:r>
            <a:r>
              <a:rPr lang="tr-TR" sz="1570" dirty="0">
                <a:solidFill>
                  <a:srgbClr val="FFFF00"/>
                </a:solidFill>
              </a:rPr>
              <a:t>, </a:t>
            </a:r>
            <a:r>
              <a:rPr lang="tr-TR" sz="1570" dirty="0" err="1">
                <a:solidFill>
                  <a:srgbClr val="FFFF00"/>
                </a:solidFill>
              </a:rPr>
              <a:t>Soğdak</a:t>
            </a:r>
            <a:r>
              <a:rPr lang="tr-TR" sz="1570" dirty="0">
                <a:solidFill>
                  <a:srgbClr val="FFFF00"/>
                </a:solidFill>
              </a:rPr>
              <a:t> </a:t>
            </a:r>
            <a:r>
              <a:rPr lang="tr-TR" sz="1570" dirty="0" smtClean="0">
                <a:solidFill>
                  <a:srgbClr val="FFFF00"/>
                </a:solidFill>
              </a:rPr>
              <a:t>ve </a:t>
            </a:r>
            <a:r>
              <a:rPr lang="tr-TR" sz="1570" dirty="0" err="1" smtClean="0">
                <a:solidFill>
                  <a:srgbClr val="FFFF00"/>
                </a:solidFill>
              </a:rPr>
              <a:t>Pehlevî</a:t>
            </a:r>
            <a:r>
              <a:rPr lang="tr-TR" sz="1570" dirty="0" smtClean="0">
                <a:solidFill>
                  <a:srgbClr val="FFFF00"/>
                </a:solidFill>
              </a:rPr>
              <a:t> </a:t>
            </a:r>
            <a:r>
              <a:rPr lang="tr-TR" sz="1570" dirty="0">
                <a:solidFill>
                  <a:srgbClr val="FFFF00"/>
                </a:solidFill>
              </a:rPr>
              <a:t>yazılarından da etkilendiğini ileri sürenler: </a:t>
            </a:r>
            <a:r>
              <a:rPr lang="tr-TR" sz="1570" dirty="0"/>
              <a:t>E. D. </a:t>
            </a:r>
            <a:r>
              <a:rPr lang="tr-TR" sz="1570" dirty="0" err="1"/>
              <a:t>Polivanov</a:t>
            </a:r>
            <a:r>
              <a:rPr lang="tr-TR" sz="1570" dirty="0"/>
              <a:t> </a:t>
            </a:r>
            <a:r>
              <a:rPr lang="tr-TR" sz="1570" dirty="0" smtClean="0">
                <a:solidFill>
                  <a:srgbClr val="FFFF00"/>
                </a:solidFill>
              </a:rPr>
              <a:t>.</a:t>
            </a:r>
            <a:endParaRPr lang="tr-TR" sz="1570" dirty="0">
              <a:solidFill>
                <a:srgbClr val="FFFF00"/>
              </a:solidFill>
            </a:endParaRPr>
          </a:p>
          <a:p>
            <a:pPr marL="0" indent="0" algn="just">
              <a:buNone/>
            </a:pPr>
            <a:r>
              <a:rPr lang="tr-TR" sz="1570" dirty="0"/>
              <a:t>10.</a:t>
            </a:r>
            <a:r>
              <a:rPr lang="tr-TR" sz="1570" dirty="0">
                <a:solidFill>
                  <a:srgbClr val="FFFF00"/>
                </a:solidFill>
              </a:rPr>
              <a:t>Pehlevî kökeni kabul edenler: </a:t>
            </a:r>
            <a:r>
              <a:rPr lang="tr-TR" sz="1570" dirty="0"/>
              <a:t>H. </a:t>
            </a:r>
            <a:r>
              <a:rPr lang="tr-TR" sz="1570" dirty="0" err="1" smtClean="0"/>
              <a:t>Jensen</a:t>
            </a:r>
            <a:r>
              <a:rPr lang="tr-TR" sz="1570" dirty="0" smtClean="0"/>
              <a:t>.</a:t>
            </a:r>
            <a:endParaRPr lang="tr-TR" sz="1570" dirty="0"/>
          </a:p>
          <a:p>
            <a:pPr marL="0" indent="0" algn="just">
              <a:buNone/>
            </a:pPr>
            <a:r>
              <a:rPr lang="tr-TR" sz="1570" dirty="0"/>
              <a:t>11. </a:t>
            </a:r>
            <a:r>
              <a:rPr lang="tr-TR" sz="1570" dirty="0" err="1">
                <a:solidFill>
                  <a:srgbClr val="FFFF00"/>
                </a:solidFill>
              </a:rPr>
              <a:t>Part-Pehlevî</a:t>
            </a:r>
            <a:r>
              <a:rPr lang="tr-TR" sz="1570" dirty="0">
                <a:solidFill>
                  <a:srgbClr val="FFFF00"/>
                </a:solidFill>
              </a:rPr>
              <a:t> kökeni kabul edenler: </a:t>
            </a:r>
            <a:r>
              <a:rPr lang="tr-TR" sz="1570" dirty="0"/>
              <a:t>J. G. </a:t>
            </a:r>
            <a:r>
              <a:rPr lang="tr-TR" sz="1570" dirty="0" err="1" smtClean="0"/>
              <a:t>Fevrier</a:t>
            </a:r>
            <a:r>
              <a:rPr lang="tr-TR" sz="1570" dirty="0" smtClean="0"/>
              <a:t>.</a:t>
            </a:r>
            <a:endParaRPr lang="tr-TR" sz="1570" dirty="0"/>
          </a:p>
        </p:txBody>
      </p:sp>
    </p:spTree>
    <p:extLst>
      <p:ext uri="{BB962C8B-B14F-4D97-AF65-F5344CB8AC3E}">
        <p14:creationId xmlns:p14="http://schemas.microsoft.com/office/powerpoint/2010/main" val="348380027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2000" dirty="0"/>
              <a:t>12. </a:t>
            </a:r>
            <a:r>
              <a:rPr lang="tr-TR" sz="2000" dirty="0" err="1">
                <a:solidFill>
                  <a:srgbClr val="FFFF00"/>
                </a:solidFill>
              </a:rPr>
              <a:t>Soğdak</a:t>
            </a:r>
            <a:r>
              <a:rPr lang="tr-TR" sz="2000" dirty="0">
                <a:solidFill>
                  <a:srgbClr val="FFFF00"/>
                </a:solidFill>
              </a:rPr>
              <a:t>-Grek kökeni kabul edenler</a:t>
            </a:r>
            <a:r>
              <a:rPr lang="tr-TR" sz="2000" dirty="0"/>
              <a:t>: G. </a:t>
            </a:r>
            <a:r>
              <a:rPr lang="tr-TR" sz="2000" dirty="0" err="1" smtClean="0"/>
              <a:t>Clauson</a:t>
            </a:r>
            <a:r>
              <a:rPr lang="tr-TR" sz="2000" dirty="0" smtClean="0"/>
              <a:t>, </a:t>
            </a:r>
            <a:r>
              <a:rPr lang="tr-TR" sz="2000" dirty="0"/>
              <a:t>I. </a:t>
            </a:r>
            <a:r>
              <a:rPr lang="tr-TR" sz="2000" dirty="0" err="1" smtClean="0"/>
              <a:t>Vasary</a:t>
            </a:r>
            <a:r>
              <a:rPr lang="tr-TR" sz="2000" dirty="0" smtClean="0"/>
              <a:t>, </a:t>
            </a:r>
            <a:r>
              <a:rPr lang="tr-TR" sz="2000" dirty="0"/>
              <a:t>(</a:t>
            </a:r>
            <a:r>
              <a:rPr lang="tr-TR" sz="2000" dirty="0" smtClean="0"/>
              <a:t>Caferoğlu, Kafesoğlu, </a:t>
            </a:r>
            <a:r>
              <a:rPr lang="tr-TR" sz="2000" dirty="0" err="1"/>
              <a:t>Guzev</a:t>
            </a:r>
            <a:r>
              <a:rPr lang="tr-TR" sz="2000" dirty="0"/>
              <a:t> </a:t>
            </a:r>
            <a:r>
              <a:rPr lang="tr-TR" sz="2000" dirty="0" smtClean="0"/>
              <a:t>-Klyaştornıy.</a:t>
            </a:r>
            <a:endParaRPr lang="tr-TR" sz="2000" dirty="0"/>
          </a:p>
          <a:p>
            <a:pPr marL="0" indent="0" algn="just">
              <a:buNone/>
            </a:pPr>
            <a:r>
              <a:rPr lang="tr-TR" sz="2000" dirty="0"/>
              <a:t>13. </a:t>
            </a:r>
            <a:r>
              <a:rPr lang="tr-TR" sz="2000" dirty="0">
                <a:solidFill>
                  <a:srgbClr val="FFFF00"/>
                </a:solidFill>
              </a:rPr>
              <a:t>Türkler tarafından icat edilmiştir; ideogramlardan çıkmıştır: </a:t>
            </a:r>
            <a:r>
              <a:rPr lang="tr-TR" sz="2000" dirty="0" smtClean="0"/>
              <a:t>Hüseyin </a:t>
            </a:r>
            <a:r>
              <a:rPr lang="tr-TR" sz="2000" dirty="0"/>
              <a:t>Namık </a:t>
            </a:r>
            <a:r>
              <a:rPr lang="tr-TR" sz="2000" dirty="0" smtClean="0"/>
              <a:t>Orkun, </a:t>
            </a:r>
            <a:r>
              <a:rPr lang="tr-TR" sz="2000" dirty="0"/>
              <a:t>Ahmet Cevat </a:t>
            </a:r>
            <a:r>
              <a:rPr lang="tr-TR" sz="2000" dirty="0" smtClean="0"/>
              <a:t>Emre, Ahmet Caferoğlu, </a:t>
            </a:r>
            <a:r>
              <a:rPr lang="tr-TR" sz="2000" dirty="0"/>
              <a:t>A. </a:t>
            </a:r>
            <a:r>
              <a:rPr lang="tr-TR" sz="2000" dirty="0" err="1" smtClean="0"/>
              <a:t>Mahmutov,Guzev,Klyaştornıy</a:t>
            </a:r>
            <a:r>
              <a:rPr lang="tr-TR" sz="2000" dirty="0" smtClean="0"/>
              <a:t>.</a:t>
            </a:r>
            <a:endParaRPr lang="tr-TR" sz="2000" dirty="0"/>
          </a:p>
          <a:p>
            <a:pPr marL="0" indent="0" algn="just">
              <a:buNone/>
            </a:pPr>
            <a:r>
              <a:rPr lang="tr-TR" sz="2000" dirty="0"/>
              <a:t>14. </a:t>
            </a:r>
            <a:r>
              <a:rPr lang="tr-TR" sz="2000" dirty="0">
                <a:solidFill>
                  <a:srgbClr val="FFFF00"/>
                </a:solidFill>
              </a:rPr>
              <a:t>Köktürk harflerinin kökeni alfabetik değildir; hecelere dayanır; </a:t>
            </a:r>
            <a:r>
              <a:rPr lang="tr-TR" sz="2000" dirty="0" smtClean="0">
                <a:solidFill>
                  <a:srgbClr val="FFFF00"/>
                </a:solidFill>
              </a:rPr>
              <a:t>o hâlde </a:t>
            </a:r>
            <a:r>
              <a:rPr lang="tr-TR" sz="2000" dirty="0">
                <a:solidFill>
                  <a:srgbClr val="FFFF00"/>
                </a:solidFill>
              </a:rPr>
              <a:t>alfabetik sistemli </a:t>
            </a:r>
            <a:r>
              <a:rPr lang="tr-TR" sz="2000" dirty="0" err="1">
                <a:solidFill>
                  <a:srgbClr val="FFFF00"/>
                </a:solidFill>
              </a:rPr>
              <a:t>Aramî</a:t>
            </a:r>
            <a:r>
              <a:rPr lang="tr-TR" sz="2000" dirty="0">
                <a:solidFill>
                  <a:srgbClr val="FFFF00"/>
                </a:solidFill>
              </a:rPr>
              <a:t> yazısından gelemez. Hece sistemli daha </a:t>
            </a:r>
            <a:r>
              <a:rPr lang="tr-TR" sz="2000" dirty="0" smtClean="0">
                <a:solidFill>
                  <a:srgbClr val="FFFF00"/>
                </a:solidFill>
              </a:rPr>
              <a:t>eski bir </a:t>
            </a:r>
            <a:r>
              <a:rPr lang="tr-TR" sz="2000" dirty="0">
                <a:solidFill>
                  <a:srgbClr val="FFFF00"/>
                </a:solidFill>
              </a:rPr>
              <a:t>Samî alfabeden veya bilinmeyen bir alfabeden çıkmış olmalıdır: </a:t>
            </a:r>
            <a:r>
              <a:rPr lang="tr-TR" sz="2000" dirty="0" smtClean="0"/>
              <a:t>O </a:t>
            </a:r>
            <a:r>
              <a:rPr lang="tr-TR" sz="2000" dirty="0" err="1" smtClean="0"/>
              <a:t>Pritsak</a:t>
            </a:r>
            <a:r>
              <a:rPr lang="tr-TR" sz="2000" dirty="0"/>
              <a:t>,</a:t>
            </a:r>
            <a:r>
              <a:rPr lang="tr-TR" sz="2000" dirty="0" smtClean="0"/>
              <a:t> L. </a:t>
            </a:r>
            <a:r>
              <a:rPr lang="tr-TR" sz="2000" dirty="0" err="1" smtClean="0"/>
              <a:t>Kızlasov,Guzev,Klyaştornıy</a:t>
            </a:r>
            <a:r>
              <a:rPr lang="tr-TR" sz="2000" dirty="0" smtClean="0">
                <a:solidFill>
                  <a:srgbClr val="FFFF00"/>
                </a:solidFill>
              </a:rPr>
              <a:t>.</a:t>
            </a:r>
            <a:endParaRPr lang="tr-TR" sz="2000" dirty="0">
              <a:solidFill>
                <a:srgbClr val="FFFF00"/>
              </a:solidFill>
            </a:endParaRPr>
          </a:p>
          <a:p>
            <a:pPr marL="0" indent="0" algn="just">
              <a:buNone/>
            </a:pPr>
            <a:r>
              <a:rPr lang="tr-TR" sz="2000" dirty="0"/>
              <a:t>15. </a:t>
            </a:r>
            <a:r>
              <a:rPr lang="tr-TR" sz="2000" dirty="0">
                <a:solidFill>
                  <a:srgbClr val="FFFF00"/>
                </a:solidFill>
              </a:rPr>
              <a:t>Taklit </a:t>
            </a:r>
            <a:r>
              <a:rPr lang="tr-TR" sz="2000" dirty="0" smtClean="0">
                <a:solidFill>
                  <a:srgbClr val="FFFF00"/>
                </a:solidFill>
              </a:rPr>
              <a:t>yoluyla Türk </a:t>
            </a:r>
            <a:r>
              <a:rPr lang="tr-TR" sz="2000" dirty="0">
                <a:solidFill>
                  <a:srgbClr val="FFFF00"/>
                </a:solidFill>
              </a:rPr>
              <a:t>icadı: </a:t>
            </a:r>
            <a:r>
              <a:rPr lang="tr-TR" sz="2000" dirty="0"/>
              <a:t>V. G. </a:t>
            </a:r>
            <a:r>
              <a:rPr lang="tr-TR" sz="2000" dirty="0" err="1" smtClean="0"/>
              <a:t>Guzev</a:t>
            </a:r>
            <a:r>
              <a:rPr lang="tr-TR" sz="2000" dirty="0" err="1"/>
              <a:t>,</a:t>
            </a:r>
            <a:r>
              <a:rPr lang="tr-TR" sz="2000" dirty="0" err="1" smtClean="0"/>
              <a:t>S</a:t>
            </a:r>
            <a:r>
              <a:rPr lang="tr-TR" sz="2000" dirty="0"/>
              <a:t>. G. </a:t>
            </a:r>
            <a:r>
              <a:rPr lang="tr-TR" sz="2000" dirty="0" smtClean="0"/>
              <a:t>Klyaştornıy.</a:t>
            </a:r>
            <a:endParaRPr lang="tr-TR" sz="2000" dirty="0"/>
          </a:p>
          <a:p>
            <a:pPr marL="0" indent="0" algn="just">
              <a:buNone/>
            </a:pPr>
            <a:r>
              <a:rPr lang="tr-TR" sz="2000" dirty="0">
                <a:solidFill>
                  <a:srgbClr val="FFFF00"/>
                </a:solidFill>
              </a:rPr>
              <a:t>Yukarıdaki görüşler arasında en yaygın olanı Köktürk </a:t>
            </a:r>
            <a:r>
              <a:rPr lang="tr-TR" sz="2000" dirty="0" smtClean="0">
                <a:solidFill>
                  <a:srgbClr val="FFFF00"/>
                </a:solidFill>
              </a:rPr>
              <a:t>alfabesini </a:t>
            </a:r>
            <a:r>
              <a:rPr lang="tr-TR" sz="2000" dirty="0" err="1" smtClean="0"/>
              <a:t>Pehlevî</a:t>
            </a:r>
            <a:r>
              <a:rPr lang="tr-TR" sz="2000" dirty="0"/>
              <a:t>, </a:t>
            </a:r>
            <a:r>
              <a:rPr lang="tr-TR" sz="2000" dirty="0" err="1"/>
              <a:t>Soğdak</a:t>
            </a:r>
            <a:r>
              <a:rPr lang="tr-TR" sz="2000" dirty="0"/>
              <a:t>, </a:t>
            </a:r>
            <a:r>
              <a:rPr lang="tr-TR" sz="2000" dirty="0" err="1"/>
              <a:t>Part</a:t>
            </a:r>
            <a:r>
              <a:rPr lang="tr-TR" sz="2000" dirty="0"/>
              <a:t> </a:t>
            </a:r>
            <a:r>
              <a:rPr lang="tr-TR" sz="2000" dirty="0">
                <a:solidFill>
                  <a:srgbClr val="FFFF00"/>
                </a:solidFill>
              </a:rPr>
              <a:t>gibi </a:t>
            </a:r>
            <a:r>
              <a:rPr lang="tr-TR" sz="2000" dirty="0" err="1">
                <a:solidFill>
                  <a:srgbClr val="FFFF00"/>
                </a:solidFill>
              </a:rPr>
              <a:t>İranî</a:t>
            </a:r>
            <a:r>
              <a:rPr lang="tr-TR" sz="2000" dirty="0">
                <a:solidFill>
                  <a:srgbClr val="FFFF00"/>
                </a:solidFill>
              </a:rPr>
              <a:t> bir alfabeye ve onlar kanalıyla </a:t>
            </a:r>
            <a:r>
              <a:rPr lang="tr-TR" sz="2000" dirty="0" err="1"/>
              <a:t>Aramî</a:t>
            </a:r>
            <a:r>
              <a:rPr lang="tr-TR" sz="2000" dirty="0"/>
              <a:t> </a:t>
            </a:r>
            <a:r>
              <a:rPr lang="tr-TR" sz="2000" dirty="0" smtClean="0">
                <a:solidFill>
                  <a:srgbClr val="FFFF00"/>
                </a:solidFill>
              </a:rPr>
              <a:t>alfabesine bağlamak </a:t>
            </a:r>
            <a:r>
              <a:rPr lang="tr-TR" sz="2000" dirty="0">
                <a:solidFill>
                  <a:srgbClr val="FFFF00"/>
                </a:solidFill>
              </a:rPr>
              <a:t>yahut doğrudan doğruya daha eski bir Samî yazısına </a:t>
            </a:r>
            <a:r>
              <a:rPr lang="tr-TR" sz="2000" dirty="0" smtClean="0">
                <a:solidFill>
                  <a:srgbClr val="FFFF00"/>
                </a:solidFill>
              </a:rPr>
              <a:t>dayandırmaktır. Eski </a:t>
            </a:r>
            <a:r>
              <a:rPr lang="tr-TR" sz="2000" dirty="0">
                <a:solidFill>
                  <a:srgbClr val="FFFF00"/>
                </a:solidFill>
              </a:rPr>
              <a:t>Anadolu ve </a:t>
            </a:r>
            <a:r>
              <a:rPr lang="tr-TR" sz="2000" dirty="0"/>
              <a:t>İskandinav Runik </a:t>
            </a:r>
            <a:r>
              <a:rPr lang="tr-TR" sz="2000" dirty="0">
                <a:solidFill>
                  <a:srgbClr val="FFFF00"/>
                </a:solidFill>
              </a:rPr>
              <a:t>alfabesiyle ilgili görüşler </a:t>
            </a:r>
            <a:r>
              <a:rPr lang="tr-TR" sz="2000" dirty="0" smtClean="0">
                <a:solidFill>
                  <a:srgbClr val="FFFF00"/>
                </a:solidFill>
              </a:rPr>
              <a:t>tutunamamıştır. Köktürk </a:t>
            </a:r>
            <a:r>
              <a:rPr lang="tr-TR" sz="2000" dirty="0">
                <a:solidFill>
                  <a:srgbClr val="FFFF00"/>
                </a:solidFill>
              </a:rPr>
              <a:t>harfleri şekilce İskandinav </a:t>
            </a:r>
            <a:r>
              <a:rPr lang="tr-TR" sz="2000" dirty="0" err="1">
                <a:solidFill>
                  <a:srgbClr val="FFFF00"/>
                </a:solidFill>
              </a:rPr>
              <a:t>Runlarına</a:t>
            </a:r>
            <a:r>
              <a:rPr lang="tr-TR" sz="2000" dirty="0">
                <a:solidFill>
                  <a:srgbClr val="FFFF00"/>
                </a:solidFill>
              </a:rPr>
              <a:t> çok benzedikleri hâlde, hatta </a:t>
            </a:r>
            <a:r>
              <a:rPr lang="tr-TR" sz="2000" dirty="0" smtClean="0">
                <a:solidFill>
                  <a:srgbClr val="FFFF00"/>
                </a:solidFill>
              </a:rPr>
              <a:t>batı literatüründe </a:t>
            </a:r>
            <a:r>
              <a:rPr lang="tr-TR" sz="2000" dirty="0">
                <a:solidFill>
                  <a:srgbClr val="FFFF00"/>
                </a:solidFill>
              </a:rPr>
              <a:t>bu benzerlikten dolayı runik alfabe diye adlan-</a:t>
            </a:r>
            <a:r>
              <a:rPr lang="tr-TR" sz="2000" dirty="0" err="1">
                <a:solidFill>
                  <a:srgbClr val="FFFF00"/>
                </a:solidFill>
              </a:rPr>
              <a:t>dırıldığı</a:t>
            </a:r>
            <a:r>
              <a:rPr lang="tr-TR" sz="2000" dirty="0">
                <a:solidFill>
                  <a:srgbClr val="FFFF00"/>
                </a:solidFill>
              </a:rPr>
              <a:t> hâlde, </a:t>
            </a:r>
            <a:r>
              <a:rPr lang="tr-TR" sz="2000" dirty="0" smtClean="0">
                <a:solidFill>
                  <a:srgbClr val="FFFF00"/>
                </a:solidFill>
              </a:rPr>
              <a:t>benzer biçimdeki </a:t>
            </a:r>
            <a:r>
              <a:rPr lang="tr-TR" sz="2000" dirty="0">
                <a:solidFill>
                  <a:srgbClr val="FFFF00"/>
                </a:solidFill>
              </a:rPr>
              <a:t>harflerin farklı seslere karşılık olması dolayısıyla, kurulan irtibat </a:t>
            </a:r>
            <a:r>
              <a:rPr lang="tr-TR" sz="2000" dirty="0" smtClean="0">
                <a:solidFill>
                  <a:srgbClr val="FFFF00"/>
                </a:solidFill>
              </a:rPr>
              <a:t>kabul görmemiştir</a:t>
            </a:r>
            <a:r>
              <a:rPr lang="tr-TR" sz="2000" dirty="0">
                <a:solidFill>
                  <a:srgbClr val="FFFF00"/>
                </a:solidFill>
              </a:rPr>
              <a:t>.</a:t>
            </a:r>
          </a:p>
          <a:p>
            <a:pPr marL="0" indent="0" algn="just">
              <a:buNone/>
            </a:pPr>
            <a:endParaRPr lang="tr-TR" sz="2000" dirty="0">
              <a:solidFill>
                <a:srgbClr val="FFFF00"/>
              </a:solidFill>
            </a:endParaRPr>
          </a:p>
        </p:txBody>
      </p:sp>
    </p:spTree>
    <p:extLst>
      <p:ext uri="{BB962C8B-B14F-4D97-AF65-F5344CB8AC3E}">
        <p14:creationId xmlns:p14="http://schemas.microsoft.com/office/powerpoint/2010/main" val="125526672"/>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136904" cy="5904656"/>
          </a:xfrm>
        </p:spPr>
        <p:txBody>
          <a:bodyPr/>
          <a:lstStyle/>
          <a:p>
            <a:pPr marL="0" indent="0" algn="just">
              <a:buNone/>
            </a:pPr>
            <a:r>
              <a:rPr lang="tr-TR" sz="2000" b="1" dirty="0" smtClean="0"/>
              <a:t>                       BENGÜ </a:t>
            </a:r>
            <a:r>
              <a:rPr lang="tr-TR" sz="2000" b="1" dirty="0"/>
              <a:t>TAŞLARDAKİ SÖZ VARLIĞI</a:t>
            </a:r>
          </a:p>
          <a:p>
            <a:pPr marL="0" indent="0" algn="just">
              <a:buNone/>
            </a:pPr>
            <a:r>
              <a:rPr lang="tr-TR" sz="2000" dirty="0">
                <a:solidFill>
                  <a:srgbClr val="FFFF00"/>
                </a:solidFill>
              </a:rPr>
              <a:t>Köktürk bengü taşlarındaki yazılar </a:t>
            </a:r>
            <a:r>
              <a:rPr lang="tr-TR" sz="2000" dirty="0"/>
              <a:t>yukarıdan aşağıya </a:t>
            </a:r>
            <a:r>
              <a:rPr lang="tr-TR" sz="2000" dirty="0">
                <a:solidFill>
                  <a:srgbClr val="FFFF00"/>
                </a:solidFill>
              </a:rPr>
              <a:t>doğru yazılmış </a:t>
            </a:r>
            <a:r>
              <a:rPr lang="tr-TR" sz="2000" dirty="0" smtClean="0">
                <a:solidFill>
                  <a:srgbClr val="FFFF00"/>
                </a:solidFill>
              </a:rPr>
              <a:t>ve satırlar </a:t>
            </a:r>
            <a:r>
              <a:rPr lang="tr-TR" sz="2000" dirty="0"/>
              <a:t>sağdan sola </a:t>
            </a:r>
            <a:r>
              <a:rPr lang="tr-TR" sz="2000" dirty="0">
                <a:solidFill>
                  <a:srgbClr val="FFFF00"/>
                </a:solidFill>
              </a:rPr>
              <a:t>doğru sıralanmıştır. Bir satırda yer alan kelime </a:t>
            </a:r>
            <a:r>
              <a:rPr lang="tr-TR" sz="2000" dirty="0" smtClean="0">
                <a:solidFill>
                  <a:srgbClr val="FFFF00"/>
                </a:solidFill>
              </a:rPr>
              <a:t>sayısı taşların </a:t>
            </a:r>
            <a:r>
              <a:rPr lang="tr-TR" sz="2000" dirty="0">
                <a:solidFill>
                  <a:srgbClr val="FFFF00"/>
                </a:solidFill>
              </a:rPr>
              <a:t>yüksekliğine göre değişmektedir. Bilge Kağan anıtının bir </a:t>
            </a:r>
            <a:r>
              <a:rPr lang="tr-TR" sz="2000" dirty="0" smtClean="0">
                <a:solidFill>
                  <a:srgbClr val="FFFF00"/>
                </a:solidFill>
              </a:rPr>
              <a:t>satırında ortalama </a:t>
            </a:r>
            <a:r>
              <a:rPr lang="tr-TR" sz="2000" dirty="0"/>
              <a:t>40-45, </a:t>
            </a:r>
            <a:r>
              <a:rPr lang="tr-TR" sz="2000" dirty="0">
                <a:solidFill>
                  <a:srgbClr val="FFFF00"/>
                </a:solidFill>
              </a:rPr>
              <a:t>Köl </a:t>
            </a:r>
            <a:r>
              <a:rPr lang="tr-TR" sz="2000" dirty="0" err="1">
                <a:solidFill>
                  <a:srgbClr val="FFFF00"/>
                </a:solidFill>
              </a:rPr>
              <a:t>Tigin'de</a:t>
            </a:r>
            <a:r>
              <a:rPr lang="tr-TR" sz="2000" dirty="0">
                <a:solidFill>
                  <a:srgbClr val="FFFF00"/>
                </a:solidFill>
              </a:rPr>
              <a:t> </a:t>
            </a:r>
            <a:r>
              <a:rPr lang="tr-TR" sz="2000" dirty="0"/>
              <a:t>28-30</a:t>
            </a:r>
            <a:r>
              <a:rPr lang="tr-TR" sz="2000" dirty="0">
                <a:solidFill>
                  <a:srgbClr val="FFFF00"/>
                </a:solidFill>
              </a:rPr>
              <a:t>, Tonyukuk anıtının birinci taşında </a:t>
            </a:r>
            <a:r>
              <a:rPr lang="tr-TR" sz="2000" dirty="0" smtClean="0"/>
              <a:t>20-25</a:t>
            </a:r>
            <a:r>
              <a:rPr lang="tr-TR" sz="2000" dirty="0" smtClean="0">
                <a:solidFill>
                  <a:srgbClr val="FFFF00"/>
                </a:solidFill>
              </a:rPr>
              <a:t>, ikinci </a:t>
            </a:r>
            <a:r>
              <a:rPr lang="tr-TR" sz="2000" dirty="0">
                <a:solidFill>
                  <a:srgbClr val="FFFF00"/>
                </a:solidFill>
              </a:rPr>
              <a:t>taşında </a:t>
            </a:r>
            <a:r>
              <a:rPr lang="tr-TR" sz="2000" dirty="0"/>
              <a:t>14-15</a:t>
            </a:r>
            <a:r>
              <a:rPr lang="tr-TR" sz="2000" dirty="0">
                <a:solidFill>
                  <a:srgbClr val="FFFF00"/>
                </a:solidFill>
              </a:rPr>
              <a:t> kelime bulunmaktadır. Bugünkü küçük boy kitaplarda </a:t>
            </a:r>
            <a:r>
              <a:rPr lang="tr-TR" sz="2000" dirty="0" smtClean="0">
                <a:solidFill>
                  <a:srgbClr val="FFFF00"/>
                </a:solidFill>
              </a:rPr>
              <a:t>bir satırda </a:t>
            </a:r>
            <a:r>
              <a:rPr lang="tr-TR" sz="2000" dirty="0">
                <a:solidFill>
                  <a:srgbClr val="FFFF00"/>
                </a:solidFill>
              </a:rPr>
              <a:t>ortalama</a:t>
            </a:r>
            <a:r>
              <a:rPr lang="tr-TR" sz="2000" dirty="0"/>
              <a:t> 6-7, </a:t>
            </a:r>
            <a:r>
              <a:rPr lang="tr-TR" sz="2000" dirty="0">
                <a:solidFill>
                  <a:srgbClr val="FFFF00"/>
                </a:solidFill>
              </a:rPr>
              <a:t>büyük boy kitaplarda </a:t>
            </a:r>
            <a:r>
              <a:rPr lang="tr-TR" sz="2000" dirty="0"/>
              <a:t>9-12</a:t>
            </a:r>
            <a:r>
              <a:rPr lang="tr-TR" sz="2000" dirty="0">
                <a:solidFill>
                  <a:srgbClr val="FFFF00"/>
                </a:solidFill>
              </a:rPr>
              <a:t> kelime bulunduğunu </a:t>
            </a:r>
            <a:r>
              <a:rPr lang="tr-TR" sz="2000" dirty="0" smtClean="0">
                <a:solidFill>
                  <a:srgbClr val="FFFF00"/>
                </a:solidFill>
              </a:rPr>
              <a:t>düşünürse anıtlardaki </a:t>
            </a:r>
            <a:r>
              <a:rPr lang="tr-TR" sz="2000" dirty="0">
                <a:solidFill>
                  <a:srgbClr val="FFFF00"/>
                </a:solidFill>
              </a:rPr>
              <a:t>satırların uzunluğu hakkında fikir edinebiliriz. Bilge Kağan anıtı </a:t>
            </a:r>
            <a:r>
              <a:rPr lang="tr-TR" sz="2000" dirty="0" smtClean="0"/>
              <a:t>79, </a:t>
            </a:r>
            <a:r>
              <a:rPr lang="tr-TR" sz="2000" dirty="0" smtClean="0">
                <a:solidFill>
                  <a:srgbClr val="FFFF00"/>
                </a:solidFill>
              </a:rPr>
              <a:t>Köl </a:t>
            </a:r>
            <a:r>
              <a:rPr lang="tr-TR" sz="2000" dirty="0">
                <a:solidFill>
                  <a:srgbClr val="FFFF00"/>
                </a:solidFill>
              </a:rPr>
              <a:t>Tigin </a:t>
            </a:r>
            <a:r>
              <a:rPr lang="tr-TR" sz="2000" dirty="0"/>
              <a:t>71, </a:t>
            </a:r>
            <a:r>
              <a:rPr lang="tr-TR" sz="2000" dirty="0">
                <a:solidFill>
                  <a:srgbClr val="FFFF00"/>
                </a:solidFill>
              </a:rPr>
              <a:t>Tonyukuk anıtı ise birinci taşı </a:t>
            </a:r>
            <a:r>
              <a:rPr lang="tr-TR" sz="2000" dirty="0"/>
              <a:t>35, </a:t>
            </a:r>
            <a:r>
              <a:rPr lang="tr-TR" sz="2000" dirty="0">
                <a:solidFill>
                  <a:srgbClr val="FFFF00"/>
                </a:solidFill>
              </a:rPr>
              <a:t>ikincisi</a:t>
            </a:r>
            <a:r>
              <a:rPr lang="tr-TR" sz="2000" dirty="0"/>
              <a:t> 27 </a:t>
            </a:r>
            <a:r>
              <a:rPr lang="tr-TR" sz="2000" dirty="0">
                <a:solidFill>
                  <a:srgbClr val="FFFF00"/>
                </a:solidFill>
              </a:rPr>
              <a:t>olmak üzere </a:t>
            </a:r>
            <a:r>
              <a:rPr lang="tr-TR" sz="2000" dirty="0" smtClean="0"/>
              <a:t>62</a:t>
            </a:r>
            <a:r>
              <a:rPr lang="tr-TR" sz="2000" dirty="0" smtClean="0">
                <a:solidFill>
                  <a:srgbClr val="FFFF00"/>
                </a:solidFill>
              </a:rPr>
              <a:t> satırdan </a:t>
            </a:r>
            <a:r>
              <a:rPr lang="tr-TR" sz="2000" dirty="0">
                <a:solidFill>
                  <a:srgbClr val="FFFF00"/>
                </a:solidFill>
              </a:rPr>
              <a:t>oluşur. Üç metin küçük boy bir kitapta, söz gelişi Muharrem </a:t>
            </a:r>
            <a:r>
              <a:rPr lang="tr-TR" sz="2000" dirty="0" smtClean="0">
                <a:solidFill>
                  <a:srgbClr val="FFFF00"/>
                </a:solidFill>
              </a:rPr>
              <a:t>Ergin'in 1991 </a:t>
            </a:r>
            <a:r>
              <a:rPr lang="tr-TR" sz="2000" dirty="0">
                <a:solidFill>
                  <a:srgbClr val="FFFF00"/>
                </a:solidFill>
              </a:rPr>
              <a:t>yayınında 34 sayfa, Talat Tekin'in 1995 yayınında 30 sayfa </a:t>
            </a:r>
            <a:r>
              <a:rPr lang="tr-TR" sz="2000" dirty="0" smtClean="0">
                <a:solidFill>
                  <a:srgbClr val="FFFF00"/>
                </a:solidFill>
              </a:rPr>
              <a:t>tutmaktadır. 30-34 </a:t>
            </a:r>
            <a:r>
              <a:rPr lang="tr-TR" sz="2000" dirty="0">
                <a:solidFill>
                  <a:srgbClr val="FFFF00"/>
                </a:solidFill>
              </a:rPr>
              <a:t>sayfalık üç metinde geçen kelime sayısı </a:t>
            </a:r>
            <a:r>
              <a:rPr lang="tr-TR" sz="2000" dirty="0" smtClean="0"/>
              <a:t>6000</a:t>
            </a:r>
            <a:r>
              <a:rPr lang="tr-TR" sz="2000" dirty="0" smtClean="0">
                <a:solidFill>
                  <a:srgbClr val="FFFF00"/>
                </a:solidFill>
              </a:rPr>
              <a:t> </a:t>
            </a:r>
            <a:r>
              <a:rPr lang="tr-TR" sz="2000" dirty="0">
                <a:solidFill>
                  <a:srgbClr val="FFFF00"/>
                </a:solidFill>
              </a:rPr>
              <a:t>civarındadır. </a:t>
            </a:r>
            <a:r>
              <a:rPr lang="tr-TR" sz="2000" dirty="0" smtClean="0">
                <a:solidFill>
                  <a:srgbClr val="FFFF00"/>
                </a:solidFill>
              </a:rPr>
              <a:t>Farklı kelimelerin </a:t>
            </a:r>
            <a:r>
              <a:rPr lang="tr-TR" sz="2000" dirty="0">
                <a:solidFill>
                  <a:srgbClr val="FFFF00"/>
                </a:solidFill>
              </a:rPr>
              <a:t>sayısı ise </a:t>
            </a:r>
            <a:r>
              <a:rPr lang="tr-TR" sz="2000" dirty="0"/>
              <a:t>840</a:t>
            </a:r>
            <a:r>
              <a:rPr lang="tr-TR" sz="2000" dirty="0">
                <a:solidFill>
                  <a:srgbClr val="FFFF00"/>
                </a:solidFill>
              </a:rPr>
              <a:t>'tır. Bunlardan </a:t>
            </a:r>
            <a:r>
              <a:rPr lang="tr-TR" sz="2000" dirty="0"/>
              <a:t>147</a:t>
            </a:r>
            <a:r>
              <a:rPr lang="tr-TR" sz="2000" dirty="0">
                <a:solidFill>
                  <a:srgbClr val="FFFF00"/>
                </a:solidFill>
              </a:rPr>
              <a:t>'si yer, kavim, kişi ve at </a:t>
            </a:r>
            <a:r>
              <a:rPr lang="tr-TR" sz="2000" dirty="0" smtClean="0">
                <a:solidFill>
                  <a:srgbClr val="FFFF00"/>
                </a:solidFill>
              </a:rPr>
              <a:t>isimleridir. Bu </a:t>
            </a:r>
            <a:r>
              <a:rPr lang="tr-TR" sz="2000" dirty="0">
                <a:solidFill>
                  <a:srgbClr val="FFFF00"/>
                </a:solidFill>
              </a:rPr>
              <a:t>özel isimleri çıkarırsak Köl Tigin, Bilge Kağan ve Tonyukuk </a:t>
            </a:r>
            <a:r>
              <a:rPr lang="tr-TR" sz="2000" dirty="0" smtClean="0">
                <a:solidFill>
                  <a:srgbClr val="FFFF00"/>
                </a:solidFill>
              </a:rPr>
              <a:t>anıtlarındaki tekrarlanmayan </a:t>
            </a:r>
            <a:r>
              <a:rPr lang="tr-TR" sz="2000" dirty="0">
                <a:solidFill>
                  <a:srgbClr val="FFFF00"/>
                </a:solidFill>
              </a:rPr>
              <a:t>kelime sayısını </a:t>
            </a:r>
            <a:r>
              <a:rPr lang="tr-TR" sz="2000" dirty="0"/>
              <a:t>693</a:t>
            </a:r>
            <a:r>
              <a:rPr lang="tr-TR" sz="2000" dirty="0">
                <a:solidFill>
                  <a:srgbClr val="FFFF00"/>
                </a:solidFill>
              </a:rPr>
              <a:t> olarak tespit ederiz. Şu hâlde </a:t>
            </a:r>
            <a:r>
              <a:rPr lang="tr-TR" sz="2000" dirty="0" smtClean="0">
                <a:solidFill>
                  <a:srgbClr val="FFFF00"/>
                </a:solidFill>
              </a:rPr>
              <a:t>Köktürklerden bize </a:t>
            </a:r>
            <a:r>
              <a:rPr lang="tr-TR" sz="2000" dirty="0">
                <a:solidFill>
                  <a:srgbClr val="FFFF00"/>
                </a:solidFill>
              </a:rPr>
              <a:t>aşağı yukarı </a:t>
            </a:r>
            <a:r>
              <a:rPr lang="tr-TR" sz="2000" dirty="0"/>
              <a:t>700</a:t>
            </a:r>
            <a:r>
              <a:rPr lang="tr-TR" sz="2000" dirty="0">
                <a:solidFill>
                  <a:srgbClr val="FFFF00"/>
                </a:solidFill>
              </a:rPr>
              <a:t> kelimelik bir sözlük kalmış demektir. </a:t>
            </a:r>
            <a:r>
              <a:rPr lang="tr-TR" sz="2000" dirty="0"/>
              <a:t>Ancak </a:t>
            </a:r>
            <a:r>
              <a:rPr lang="tr-TR" sz="2000" dirty="0" smtClean="0"/>
              <a:t>bu sözlüğün</a:t>
            </a:r>
            <a:r>
              <a:rPr lang="tr-TR" sz="2000" dirty="0"/>
              <a:t>, anlatılan konunun gerektirdiği kelimelerden oluştuğunu, en </a:t>
            </a:r>
            <a:r>
              <a:rPr lang="tr-TR" sz="2000" dirty="0" smtClean="0"/>
              <a:t>temel bazı </a:t>
            </a:r>
            <a:r>
              <a:rPr lang="tr-TR" sz="2000" dirty="0"/>
              <a:t>kelimelerin bile anıtlarda geçmediğini unutmamak gerekir.</a:t>
            </a:r>
          </a:p>
        </p:txBody>
      </p:sp>
    </p:spTree>
    <p:extLst>
      <p:ext uri="{BB962C8B-B14F-4D97-AF65-F5344CB8AC3E}">
        <p14:creationId xmlns:p14="http://schemas.microsoft.com/office/powerpoint/2010/main" val="2487708947"/>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550" dirty="0">
                <a:solidFill>
                  <a:srgbClr val="FFFF00"/>
                </a:solidFill>
              </a:rPr>
              <a:t>Dil </a:t>
            </a:r>
            <a:r>
              <a:rPr lang="tr-TR" sz="1550" dirty="0" smtClean="0">
                <a:solidFill>
                  <a:srgbClr val="FFFF00"/>
                </a:solidFill>
              </a:rPr>
              <a:t>bilimci </a:t>
            </a:r>
            <a:r>
              <a:rPr lang="tr-TR" sz="1550" b="1" dirty="0" smtClean="0"/>
              <a:t>Morris </a:t>
            </a:r>
            <a:r>
              <a:rPr lang="tr-TR" sz="1550" b="1" dirty="0" err="1"/>
              <a:t>Swadesh'in</a:t>
            </a:r>
            <a:r>
              <a:rPr lang="tr-TR" sz="1550" dirty="0">
                <a:solidFill>
                  <a:srgbClr val="FFFF00"/>
                </a:solidFill>
              </a:rPr>
              <a:t>, insan dillerinin en temel kelimeleri olarak düşündüğü </a:t>
            </a:r>
            <a:r>
              <a:rPr lang="tr-TR" sz="1550" dirty="0" smtClean="0">
                <a:solidFill>
                  <a:srgbClr val="FFFF00"/>
                </a:solidFill>
              </a:rPr>
              <a:t>yüz kelimeden </a:t>
            </a:r>
            <a:r>
              <a:rPr lang="tr-TR" sz="1550" dirty="0">
                <a:solidFill>
                  <a:srgbClr val="FFFF00"/>
                </a:solidFill>
              </a:rPr>
              <a:t>36'sının Köktürk </a:t>
            </a:r>
            <a:r>
              <a:rPr lang="tr-TR" sz="1550" dirty="0" smtClean="0">
                <a:solidFill>
                  <a:srgbClr val="FFFF00"/>
                </a:solidFill>
              </a:rPr>
              <a:t>antlarında geçmediğini </a:t>
            </a:r>
            <a:r>
              <a:rPr lang="tr-TR" sz="1550" dirty="0">
                <a:solidFill>
                  <a:srgbClr val="FFFF00"/>
                </a:solidFill>
              </a:rPr>
              <a:t>söylersek konu daha iyi anlaşılacaktır. </a:t>
            </a:r>
            <a:r>
              <a:rPr lang="tr-TR" sz="1550" dirty="0" err="1">
                <a:solidFill>
                  <a:srgbClr val="FFFF00"/>
                </a:solidFill>
              </a:rPr>
              <a:t>Swadesh</a:t>
            </a:r>
            <a:r>
              <a:rPr lang="tr-TR" sz="1550" dirty="0">
                <a:solidFill>
                  <a:srgbClr val="FFFF00"/>
                </a:solidFill>
              </a:rPr>
              <a:t> </a:t>
            </a:r>
            <a:r>
              <a:rPr lang="tr-TR" sz="1550" dirty="0" smtClean="0">
                <a:solidFill>
                  <a:srgbClr val="FFFF00"/>
                </a:solidFill>
              </a:rPr>
              <a:t>listesinde olup </a:t>
            </a:r>
            <a:r>
              <a:rPr lang="tr-TR" sz="1550" dirty="0">
                <a:solidFill>
                  <a:srgbClr val="FFFF00"/>
                </a:solidFill>
              </a:rPr>
              <a:t>Köl Tigin, Bilge Kağan ve Tonyukuk bengü taşlarında geçmeyen 36 </a:t>
            </a:r>
            <a:r>
              <a:rPr lang="tr-TR" sz="1550" dirty="0" smtClean="0">
                <a:solidFill>
                  <a:srgbClr val="FFFF00"/>
                </a:solidFill>
              </a:rPr>
              <a:t>kelime şunlardır: </a:t>
            </a:r>
            <a:r>
              <a:rPr lang="tr-TR" sz="1550" dirty="0" smtClean="0"/>
              <a:t>Burun</a:t>
            </a:r>
            <a:r>
              <a:rPr lang="tr-TR" sz="1550" dirty="0"/>
              <a:t>, ağız, diş, </a:t>
            </a:r>
            <a:r>
              <a:rPr lang="tr-TR" sz="1550" dirty="0" err="1"/>
              <a:t>göğüs~meme</a:t>
            </a:r>
            <a:r>
              <a:rPr lang="tr-TR" sz="1550" dirty="0"/>
              <a:t>, tırnak, karın, kıl, deri, karaciğer, </a:t>
            </a:r>
            <a:r>
              <a:rPr lang="tr-TR" sz="1550" dirty="0" smtClean="0"/>
              <a:t>kuyruk, boynuz</a:t>
            </a:r>
            <a:r>
              <a:rPr lang="tr-TR" sz="1550" dirty="0"/>
              <a:t>, ay (gök cismi), yıldız, kuş, balık, yağmur, içmek, ısırmak, (</a:t>
            </a:r>
            <a:r>
              <a:rPr lang="tr-TR" sz="1550" dirty="0" err="1" smtClean="0"/>
              <a:t>cıyakta</a:t>
            </a:r>
            <a:r>
              <a:rPr lang="tr-TR" sz="1550" dirty="0" smtClean="0"/>
              <a:t>) durmak</a:t>
            </a:r>
            <a:r>
              <a:rPr lang="tr-TR" sz="1550" dirty="0"/>
              <a:t>, yüzmek, </a:t>
            </a:r>
            <a:r>
              <a:rPr lang="tr-TR" sz="1550" dirty="0" err="1"/>
              <a:t>yanmak~yakmak</a:t>
            </a:r>
            <a:r>
              <a:rPr lang="tr-TR" sz="1550" dirty="0"/>
              <a:t>, duman, soğuk, et, dolu, yeni, yuvarlak, </a:t>
            </a:r>
            <a:r>
              <a:rPr lang="tr-TR" sz="1550" dirty="0" smtClean="0"/>
              <a:t>kuru, yumurta</a:t>
            </a:r>
            <a:r>
              <a:rPr lang="tr-TR" sz="1550" dirty="0"/>
              <a:t>, çekirdek, yaprak, kök, bit, kabuk, kül, şişman.</a:t>
            </a:r>
          </a:p>
          <a:p>
            <a:pPr marL="0" indent="0" algn="just">
              <a:buNone/>
            </a:pPr>
            <a:r>
              <a:rPr lang="tr-TR" sz="1550" dirty="0">
                <a:solidFill>
                  <a:srgbClr val="FFFF00"/>
                </a:solidFill>
              </a:rPr>
              <a:t>Yukarıdaki kelimeler elbette Köktürklerin dilinde vardı. Ancak </a:t>
            </a:r>
            <a:r>
              <a:rPr lang="tr-TR" sz="1550" dirty="0" smtClean="0">
                <a:solidFill>
                  <a:srgbClr val="FFFF00"/>
                </a:solidFill>
              </a:rPr>
              <a:t>konu gerektirmediği </a:t>
            </a:r>
            <a:r>
              <a:rPr lang="tr-TR" sz="1550" dirty="0">
                <a:solidFill>
                  <a:srgbClr val="FFFF00"/>
                </a:solidFill>
              </a:rPr>
              <a:t>için metinlerde geçmemiştir. Meselâ yüzmek sözü </a:t>
            </a:r>
            <a:r>
              <a:rPr lang="tr-TR" sz="1550" dirty="0" smtClean="0">
                <a:solidFill>
                  <a:srgbClr val="FFFF00"/>
                </a:solidFill>
              </a:rPr>
              <a:t>metinlerde bulunmaz</a:t>
            </a:r>
            <a:r>
              <a:rPr lang="tr-TR" sz="1550" dirty="0">
                <a:solidFill>
                  <a:srgbClr val="FFFF00"/>
                </a:solidFill>
              </a:rPr>
              <a:t>; fakat ondan türemiş </a:t>
            </a:r>
            <a:r>
              <a:rPr lang="tr-TR" sz="1550" dirty="0" err="1">
                <a:solidFill>
                  <a:srgbClr val="FFFF00"/>
                </a:solidFill>
              </a:rPr>
              <a:t>yüzütmek</a:t>
            </a:r>
            <a:r>
              <a:rPr lang="tr-TR" sz="1550" dirty="0">
                <a:solidFill>
                  <a:srgbClr val="FFFF00"/>
                </a:solidFill>
              </a:rPr>
              <a:t> (yüzdürmek) fiili bulunur. </a:t>
            </a:r>
            <a:r>
              <a:rPr lang="tr-TR" sz="1550" dirty="0" smtClean="0">
                <a:solidFill>
                  <a:srgbClr val="FFFF00"/>
                </a:solidFill>
              </a:rPr>
              <a:t>Yuvarlak yoktur </a:t>
            </a:r>
            <a:r>
              <a:rPr lang="tr-TR" sz="1550" dirty="0">
                <a:solidFill>
                  <a:srgbClr val="FFFF00"/>
                </a:solidFill>
              </a:rPr>
              <a:t>ama "yuvarlanmak" anlamındaki </a:t>
            </a:r>
            <a:r>
              <a:rPr lang="tr-TR" sz="1550" dirty="0" err="1"/>
              <a:t>yubul</a:t>
            </a:r>
            <a:r>
              <a:rPr lang="tr-TR" sz="1550" dirty="0"/>
              <a:t>-</a:t>
            </a:r>
            <a:r>
              <a:rPr lang="tr-TR" sz="1550" dirty="0">
                <a:solidFill>
                  <a:srgbClr val="FFFF00"/>
                </a:solidFill>
              </a:rPr>
              <a:t> vardır. O hâlde burun, ağız, </a:t>
            </a:r>
            <a:r>
              <a:rPr lang="tr-TR" sz="1550" dirty="0" smtClean="0">
                <a:solidFill>
                  <a:srgbClr val="FFFF00"/>
                </a:solidFill>
              </a:rPr>
              <a:t>diş, içmek</a:t>
            </a:r>
            <a:r>
              <a:rPr lang="tr-TR" sz="1550" dirty="0">
                <a:solidFill>
                  <a:srgbClr val="FFFF00"/>
                </a:solidFill>
              </a:rPr>
              <a:t>, yakmak, ay, yıldız, kuş, balık, soğuk, yeni gibi kelimelerin </a:t>
            </a:r>
            <a:r>
              <a:rPr lang="tr-TR" sz="1550" dirty="0" smtClean="0">
                <a:solidFill>
                  <a:srgbClr val="FFFF00"/>
                </a:solidFill>
              </a:rPr>
              <a:t>Köktürklerin dilinde </a:t>
            </a:r>
            <a:r>
              <a:rPr lang="tr-TR" sz="1550" dirty="0">
                <a:solidFill>
                  <a:srgbClr val="FFFF00"/>
                </a:solidFill>
              </a:rPr>
              <a:t>olmadığı düşünülemez. Nitekim bu kelimeler Köktürklerden </a:t>
            </a:r>
            <a:r>
              <a:rPr lang="tr-TR" sz="1550" dirty="0" smtClean="0">
                <a:solidFill>
                  <a:srgbClr val="FFFF00"/>
                </a:solidFill>
              </a:rPr>
              <a:t>hemen sonraki </a:t>
            </a:r>
            <a:r>
              <a:rPr lang="tr-TR" sz="1550" dirty="0">
                <a:solidFill>
                  <a:srgbClr val="FFFF00"/>
                </a:solidFill>
              </a:rPr>
              <a:t>Uygur metinlerinde </a:t>
            </a:r>
            <a:r>
              <a:rPr lang="tr-TR" sz="1550" dirty="0" smtClean="0">
                <a:solidFill>
                  <a:srgbClr val="FFFF00"/>
                </a:solidFill>
              </a:rPr>
              <a:t>vardır. Morris </a:t>
            </a:r>
            <a:r>
              <a:rPr lang="tr-TR" sz="1550" dirty="0" err="1">
                <a:solidFill>
                  <a:srgbClr val="FFFF00"/>
                </a:solidFill>
              </a:rPr>
              <a:t>Swadesh'in</a:t>
            </a:r>
            <a:r>
              <a:rPr lang="tr-TR" sz="1550" dirty="0">
                <a:solidFill>
                  <a:srgbClr val="FFFF00"/>
                </a:solidFill>
              </a:rPr>
              <a:t> 100 temel kelimelik listesinden 64'ü </a:t>
            </a:r>
            <a:r>
              <a:rPr lang="tr-TR" sz="1550" dirty="0" smtClean="0">
                <a:solidFill>
                  <a:srgbClr val="FFFF00"/>
                </a:solidFill>
              </a:rPr>
              <a:t>Köktürk bengü </a:t>
            </a:r>
            <a:r>
              <a:rPr lang="tr-TR" sz="1550" dirty="0">
                <a:solidFill>
                  <a:srgbClr val="FFFF00"/>
                </a:solidFill>
              </a:rPr>
              <a:t>taşlarında geçer:</a:t>
            </a:r>
          </a:p>
          <a:p>
            <a:pPr marL="0" indent="0" algn="just">
              <a:buNone/>
            </a:pPr>
            <a:r>
              <a:rPr lang="tr-TR" sz="1550" dirty="0"/>
              <a:t>Bu, </a:t>
            </a:r>
            <a:r>
              <a:rPr lang="tr-TR" sz="1550" dirty="0" err="1" smtClean="0"/>
              <a:t>ol~a</a:t>
            </a:r>
            <a:r>
              <a:rPr lang="tr-TR" sz="1550" dirty="0" smtClean="0"/>
              <a:t> </a:t>
            </a:r>
            <a:r>
              <a:rPr lang="tr-TR" sz="1550" dirty="0"/>
              <a:t>(o), </a:t>
            </a:r>
            <a:r>
              <a:rPr lang="tr-TR" sz="1550" dirty="0" err="1"/>
              <a:t>ben~men</a:t>
            </a:r>
            <a:r>
              <a:rPr lang="tr-TR" sz="1550" dirty="0"/>
              <a:t>, sen, </a:t>
            </a:r>
            <a:r>
              <a:rPr lang="tr-TR" sz="1550" dirty="0" err="1"/>
              <a:t>yok~ermez</a:t>
            </a:r>
            <a:r>
              <a:rPr lang="tr-TR" sz="1550" dirty="0"/>
              <a:t>(değil), biz, kişi, </a:t>
            </a:r>
            <a:r>
              <a:rPr lang="tr-TR" sz="1550" dirty="0" err="1"/>
              <a:t>er~urı</a:t>
            </a:r>
            <a:r>
              <a:rPr lang="tr-TR" sz="1550" dirty="0"/>
              <a:t>, </a:t>
            </a:r>
            <a:r>
              <a:rPr lang="tr-TR" sz="1550" dirty="0" err="1" smtClean="0"/>
              <a:t>tişi</a:t>
            </a:r>
            <a:r>
              <a:rPr lang="tr-TR" sz="1550" dirty="0" smtClean="0"/>
              <a:t>, </a:t>
            </a:r>
            <a:r>
              <a:rPr lang="tr-TR" sz="1550" dirty="0" err="1" smtClean="0"/>
              <a:t>kim~kem</a:t>
            </a:r>
            <a:r>
              <a:rPr lang="tr-TR" sz="1550" dirty="0"/>
              <a:t>, ne, bir, iki, baş, köz (göz), </a:t>
            </a:r>
            <a:r>
              <a:rPr lang="tr-TR" sz="1550" dirty="0" err="1"/>
              <a:t>kulkak</a:t>
            </a:r>
            <a:r>
              <a:rPr lang="tr-TR" sz="1550" dirty="0"/>
              <a:t> (kulak), </a:t>
            </a:r>
            <a:r>
              <a:rPr lang="tr-TR" sz="1550" dirty="0" err="1"/>
              <a:t>til</a:t>
            </a:r>
            <a:r>
              <a:rPr lang="tr-TR" sz="1550" dirty="0"/>
              <a:t> (dil), </a:t>
            </a:r>
            <a:r>
              <a:rPr lang="tr-TR" sz="1550" dirty="0" err="1"/>
              <a:t>boguz</a:t>
            </a:r>
            <a:r>
              <a:rPr lang="tr-TR" sz="1550" dirty="0"/>
              <a:t> (boğaz), </a:t>
            </a:r>
            <a:r>
              <a:rPr lang="tr-TR" sz="1550" dirty="0" err="1" smtClean="0"/>
              <a:t>elig</a:t>
            </a:r>
            <a:r>
              <a:rPr lang="tr-TR" sz="1550" dirty="0"/>
              <a:t> </a:t>
            </a:r>
            <a:r>
              <a:rPr lang="tr-TR" sz="1550" dirty="0" smtClean="0"/>
              <a:t>(el</a:t>
            </a:r>
            <a:r>
              <a:rPr lang="tr-TR" sz="1550" dirty="0"/>
              <a:t>), tiz (diz), adak (ayak), saç, kan, </a:t>
            </a:r>
            <a:r>
              <a:rPr lang="tr-TR" sz="1550" dirty="0" err="1"/>
              <a:t>süŋük</a:t>
            </a:r>
            <a:r>
              <a:rPr lang="tr-TR" sz="1550" dirty="0"/>
              <a:t> (kemik), </a:t>
            </a:r>
            <a:r>
              <a:rPr lang="tr-TR" sz="1550" dirty="0" err="1"/>
              <a:t>köŋül</a:t>
            </a:r>
            <a:r>
              <a:rPr lang="tr-TR" sz="1550" dirty="0"/>
              <a:t>, yir (yer), </a:t>
            </a:r>
            <a:r>
              <a:rPr lang="tr-TR" sz="1550" dirty="0" err="1"/>
              <a:t>sub</a:t>
            </a:r>
            <a:r>
              <a:rPr lang="tr-TR" sz="1550" dirty="0"/>
              <a:t> (su), </a:t>
            </a:r>
            <a:r>
              <a:rPr lang="tr-TR" sz="1550" dirty="0" err="1" smtClean="0"/>
              <a:t>kün</a:t>
            </a:r>
            <a:r>
              <a:rPr lang="tr-TR" sz="1550" dirty="0"/>
              <a:t> </a:t>
            </a:r>
            <a:r>
              <a:rPr lang="tr-TR" sz="1550" dirty="0" smtClean="0"/>
              <a:t>(güneş</a:t>
            </a:r>
            <a:r>
              <a:rPr lang="tr-TR" sz="1550" dirty="0"/>
              <a:t>), tün (gece), </a:t>
            </a:r>
            <a:r>
              <a:rPr lang="tr-TR" sz="1550" dirty="0" err="1"/>
              <a:t>ı~ıgaç</a:t>
            </a:r>
            <a:r>
              <a:rPr lang="tr-TR" sz="1550" dirty="0"/>
              <a:t> (ağaç), </a:t>
            </a:r>
            <a:r>
              <a:rPr lang="tr-TR" sz="1550" dirty="0" err="1"/>
              <a:t>bulıt</a:t>
            </a:r>
            <a:r>
              <a:rPr lang="tr-TR" sz="1550" dirty="0"/>
              <a:t>, taş, </a:t>
            </a:r>
            <a:r>
              <a:rPr lang="tr-TR" sz="1550" dirty="0" err="1"/>
              <a:t>tag</a:t>
            </a:r>
            <a:r>
              <a:rPr lang="tr-TR" sz="1550" dirty="0"/>
              <a:t> (dağ), kum, </a:t>
            </a:r>
            <a:r>
              <a:rPr lang="tr-TR" sz="1550" dirty="0" err="1"/>
              <a:t>yi</a:t>
            </a:r>
            <a:r>
              <a:rPr lang="tr-TR" sz="1550" dirty="0"/>
              <a:t>-(yemek), </a:t>
            </a:r>
            <a:r>
              <a:rPr lang="tr-TR" sz="1550" dirty="0" smtClean="0"/>
              <a:t>yon- (</a:t>
            </a:r>
            <a:r>
              <a:rPr lang="tr-TR" sz="1550" dirty="0"/>
              <a:t>yürümek), olur- (oturmak), yat-, kör- (görmek), </a:t>
            </a:r>
            <a:r>
              <a:rPr lang="tr-TR" sz="1550" dirty="0" err="1"/>
              <a:t>eşid</a:t>
            </a:r>
            <a:r>
              <a:rPr lang="tr-TR" sz="1550" dirty="0"/>
              <a:t>- (işitmek), ay-~</a:t>
            </a:r>
            <a:r>
              <a:rPr lang="tr-TR" sz="1550" dirty="0" err="1"/>
              <a:t>ayt</a:t>
            </a:r>
            <a:r>
              <a:rPr lang="tr-TR" sz="1550" dirty="0"/>
              <a:t>-~</a:t>
            </a:r>
            <a:r>
              <a:rPr lang="tr-TR" sz="1550" dirty="0" smtClean="0"/>
              <a:t>ti- (</a:t>
            </a:r>
            <a:r>
              <a:rPr lang="tr-TR" sz="1550" dirty="0"/>
              <a:t>demek), bir- (vermek), </a:t>
            </a:r>
            <a:r>
              <a:rPr lang="tr-TR" sz="1550" dirty="0" err="1"/>
              <a:t>udı</a:t>
            </a:r>
            <a:r>
              <a:rPr lang="tr-TR" sz="1550" dirty="0"/>
              <a:t>- (uyumak), kel- (gelmek), öl-, ölür-~</a:t>
            </a:r>
            <a:r>
              <a:rPr lang="tr-TR" sz="1550" dirty="0" err="1"/>
              <a:t>ölüt</a:t>
            </a:r>
            <a:r>
              <a:rPr lang="tr-TR" sz="1550" dirty="0"/>
              <a:t>- (öldürmek</a:t>
            </a:r>
            <a:r>
              <a:rPr lang="tr-TR" sz="1550" dirty="0" smtClean="0"/>
              <a:t>), bil-</a:t>
            </a:r>
            <a:r>
              <a:rPr lang="tr-TR" sz="1550" dirty="0"/>
              <a:t>, uç-, ot (ateş), </a:t>
            </a:r>
            <a:r>
              <a:rPr lang="tr-TR" sz="1550" dirty="0" err="1"/>
              <a:t>ulug</a:t>
            </a:r>
            <a:r>
              <a:rPr lang="tr-TR" sz="1550" dirty="0"/>
              <a:t> (büyük), </a:t>
            </a:r>
            <a:r>
              <a:rPr lang="tr-TR" sz="1550" dirty="0" err="1"/>
              <a:t>kiçig</a:t>
            </a:r>
            <a:r>
              <a:rPr lang="tr-TR" sz="1550" dirty="0"/>
              <a:t> (küçük), </a:t>
            </a:r>
            <a:r>
              <a:rPr lang="tr-TR" sz="1550" dirty="0" err="1"/>
              <a:t>üküş~kop</a:t>
            </a:r>
            <a:r>
              <a:rPr lang="tr-TR" sz="1550" dirty="0"/>
              <a:t> (çok), </a:t>
            </a:r>
            <a:r>
              <a:rPr lang="tr-TR" sz="1550" dirty="0" err="1"/>
              <a:t>kamag</a:t>
            </a:r>
            <a:r>
              <a:rPr lang="tr-TR" sz="1550" dirty="0"/>
              <a:t> (</a:t>
            </a:r>
            <a:r>
              <a:rPr lang="tr-TR" sz="1550" dirty="0" smtClean="0"/>
              <a:t>bütün, her</a:t>
            </a:r>
            <a:r>
              <a:rPr lang="tr-TR" sz="1550" dirty="0"/>
              <a:t>), </a:t>
            </a:r>
            <a:r>
              <a:rPr lang="tr-TR" sz="1550" dirty="0" err="1"/>
              <a:t>edgü</a:t>
            </a:r>
            <a:r>
              <a:rPr lang="tr-TR" sz="1550" dirty="0"/>
              <a:t> (iyi), </a:t>
            </a:r>
            <a:r>
              <a:rPr lang="tr-TR" sz="1550" dirty="0" err="1"/>
              <a:t>isig</a:t>
            </a:r>
            <a:r>
              <a:rPr lang="tr-TR" sz="1550" dirty="0"/>
              <a:t> (sıcak), at (ad), kara, ak, kızıl, yaşıl (yeşil), sarig (sarı), </a:t>
            </a:r>
            <a:r>
              <a:rPr lang="tr-TR" sz="1550" dirty="0" smtClean="0"/>
              <a:t>uzun, yol</a:t>
            </a:r>
            <a:r>
              <a:rPr lang="tr-TR" sz="1550" dirty="0"/>
              <a:t>, </a:t>
            </a:r>
            <a:r>
              <a:rPr lang="tr-TR" sz="1550" dirty="0" err="1"/>
              <a:t>ıt</a:t>
            </a:r>
            <a:r>
              <a:rPr lang="tr-TR" sz="1550" dirty="0"/>
              <a:t> (köpek</a:t>
            </a:r>
            <a:r>
              <a:rPr lang="tr-TR" sz="1550" dirty="0" smtClean="0"/>
              <a:t>)</a:t>
            </a:r>
            <a:r>
              <a:rPr lang="tr-TR" sz="1550" dirty="0" smtClean="0">
                <a:solidFill>
                  <a:srgbClr val="FFFF00"/>
                </a:solidFill>
              </a:rPr>
              <a:t>. </a:t>
            </a:r>
            <a:r>
              <a:rPr lang="tr-TR" sz="1550" dirty="0" err="1" smtClean="0">
                <a:solidFill>
                  <a:srgbClr val="FFFF00"/>
                </a:solidFill>
              </a:rPr>
              <a:t>Swadesh'in</a:t>
            </a:r>
            <a:r>
              <a:rPr lang="tr-TR" sz="1550" dirty="0" smtClean="0">
                <a:solidFill>
                  <a:srgbClr val="FFFF00"/>
                </a:solidFill>
              </a:rPr>
              <a:t> </a:t>
            </a:r>
            <a:r>
              <a:rPr lang="tr-TR" sz="1550" dirty="0">
                <a:solidFill>
                  <a:srgbClr val="FFFF00"/>
                </a:solidFill>
              </a:rPr>
              <a:t>100 kelimesi, "</a:t>
            </a:r>
            <a:r>
              <a:rPr lang="tr-TR" sz="1550" dirty="0" smtClean="0">
                <a:solidFill>
                  <a:srgbClr val="FFFF00"/>
                </a:solidFill>
              </a:rPr>
              <a:t>iğne</a:t>
            </a:r>
            <a:r>
              <a:rPr lang="tr-TR" sz="1550" dirty="0">
                <a:solidFill>
                  <a:srgbClr val="FFFF00"/>
                </a:solidFill>
              </a:rPr>
              <a:t>, balta, kap kacak, boncuk vb." insan </a:t>
            </a:r>
            <a:r>
              <a:rPr lang="tr-TR" sz="1550" dirty="0" smtClean="0">
                <a:solidFill>
                  <a:srgbClr val="FFFF00"/>
                </a:solidFill>
              </a:rPr>
              <a:t>elinden çıkmış </a:t>
            </a:r>
            <a:r>
              <a:rPr lang="tr-TR" sz="1550" dirty="0">
                <a:solidFill>
                  <a:srgbClr val="FFFF00"/>
                </a:solidFill>
              </a:rPr>
              <a:t>en basit kültür unsurlarını ve bunlarla ilgili fiilleri dahi </a:t>
            </a:r>
            <a:r>
              <a:rPr lang="tr-TR" sz="1550" dirty="0" smtClean="0">
                <a:solidFill>
                  <a:srgbClr val="FFFF00"/>
                </a:solidFill>
              </a:rPr>
              <a:t>içine almayan </a:t>
            </a:r>
            <a:r>
              <a:rPr lang="tr-TR" sz="1550" dirty="0">
                <a:solidFill>
                  <a:srgbClr val="FFFF00"/>
                </a:solidFill>
              </a:rPr>
              <a:t>bir listedir. Söz gelişi "bıçak" gibi bir alet gerektirdiğinden kes- fiili </a:t>
            </a:r>
            <a:r>
              <a:rPr lang="tr-TR" sz="1550" dirty="0" smtClean="0">
                <a:solidFill>
                  <a:srgbClr val="FFFF00"/>
                </a:solidFill>
              </a:rPr>
              <a:t>dahi bu </a:t>
            </a:r>
            <a:r>
              <a:rPr lang="tr-TR" sz="1550" dirty="0">
                <a:solidFill>
                  <a:srgbClr val="FFFF00"/>
                </a:solidFill>
              </a:rPr>
              <a:t>listede yoktur. </a:t>
            </a:r>
            <a:r>
              <a:rPr lang="tr-TR" sz="1550" dirty="0" err="1">
                <a:solidFill>
                  <a:srgbClr val="FFFF00"/>
                </a:solidFill>
              </a:rPr>
              <a:t>Swadesh'in</a:t>
            </a:r>
            <a:r>
              <a:rPr lang="tr-TR" sz="1550" dirty="0">
                <a:solidFill>
                  <a:srgbClr val="FFFF00"/>
                </a:solidFill>
              </a:rPr>
              <a:t> listesini insan ve tabiatla ilgili diğer nesneleri ve </a:t>
            </a:r>
            <a:r>
              <a:rPr lang="tr-TR" sz="1550" dirty="0" smtClean="0">
                <a:solidFill>
                  <a:srgbClr val="FFFF00"/>
                </a:solidFill>
              </a:rPr>
              <a:t>ilk kültür </a:t>
            </a:r>
            <a:r>
              <a:rPr lang="tr-TR" sz="1550" dirty="0">
                <a:solidFill>
                  <a:srgbClr val="FFFF00"/>
                </a:solidFill>
              </a:rPr>
              <a:t>nesne ve kavramlarını da içine alacak şekilde genişletirsek daha pek </a:t>
            </a:r>
            <a:r>
              <a:rPr lang="tr-TR" sz="1550" dirty="0" smtClean="0">
                <a:solidFill>
                  <a:srgbClr val="FFFF00"/>
                </a:solidFill>
              </a:rPr>
              <a:t>çok temel </a:t>
            </a:r>
            <a:r>
              <a:rPr lang="tr-TR" sz="1550" dirty="0">
                <a:solidFill>
                  <a:srgbClr val="FFFF00"/>
                </a:solidFill>
              </a:rPr>
              <a:t>kelimenin Köktürk bengü taşlarında yer aldığını görürüz. </a:t>
            </a:r>
          </a:p>
        </p:txBody>
      </p:sp>
    </p:spTree>
    <p:extLst>
      <p:ext uri="{BB962C8B-B14F-4D97-AF65-F5344CB8AC3E}">
        <p14:creationId xmlns:p14="http://schemas.microsoft.com/office/powerpoint/2010/main" val="349582049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424936" cy="6048672"/>
          </a:xfrm>
        </p:spPr>
        <p:txBody>
          <a:bodyPr/>
          <a:lstStyle/>
          <a:p>
            <a:pPr marL="0" indent="0" algn="just">
              <a:buNone/>
            </a:pPr>
            <a:r>
              <a:rPr lang="tr-TR" sz="1450" dirty="0" smtClean="0">
                <a:solidFill>
                  <a:srgbClr val="FFFF00"/>
                </a:solidFill>
              </a:rPr>
              <a:t>İNSANIN TEMEL HAREKET VE OLUŞLARINI GÖSTEREN FİİLLER: </a:t>
            </a:r>
          </a:p>
          <a:p>
            <a:pPr marL="0" indent="0" algn="just">
              <a:buNone/>
            </a:pPr>
            <a:r>
              <a:rPr lang="tr-TR" sz="1450" dirty="0" err="1" smtClean="0"/>
              <a:t>yi</a:t>
            </a:r>
            <a:r>
              <a:rPr lang="tr-TR" sz="1450" dirty="0" smtClean="0"/>
              <a:t>- </a:t>
            </a:r>
            <a:r>
              <a:rPr lang="tr-TR" sz="1450" dirty="0"/>
              <a:t>(yemek), </a:t>
            </a:r>
            <a:r>
              <a:rPr lang="tr-TR" sz="1450" dirty="0" err="1" smtClean="0"/>
              <a:t>yorı</a:t>
            </a:r>
            <a:r>
              <a:rPr lang="tr-TR" sz="1450" dirty="0" smtClean="0"/>
              <a:t>- (</a:t>
            </a:r>
            <a:r>
              <a:rPr lang="tr-TR" sz="1450" dirty="0"/>
              <a:t>yürümek), olur- (oturmak), yat-, </a:t>
            </a:r>
            <a:r>
              <a:rPr lang="tr-TR" sz="1450" dirty="0" smtClean="0"/>
              <a:t>kör-, </a:t>
            </a:r>
            <a:r>
              <a:rPr lang="tr-TR" sz="1450" dirty="0" err="1"/>
              <a:t>eşid</a:t>
            </a:r>
            <a:r>
              <a:rPr lang="tr-TR" sz="1450" dirty="0"/>
              <a:t>-, </a:t>
            </a:r>
            <a:r>
              <a:rPr lang="tr-TR" sz="1450" dirty="0" err="1"/>
              <a:t>ayt</a:t>
            </a:r>
            <a:r>
              <a:rPr lang="tr-TR" sz="1450" dirty="0"/>
              <a:t>-~ti- (demek), </a:t>
            </a:r>
            <a:r>
              <a:rPr lang="tr-TR" sz="1450" dirty="0" smtClean="0"/>
              <a:t>bir- (</a:t>
            </a:r>
            <a:r>
              <a:rPr lang="tr-TR" sz="1450" dirty="0"/>
              <a:t>vermek), </a:t>
            </a:r>
            <a:r>
              <a:rPr lang="tr-TR" sz="1450" dirty="0" err="1"/>
              <a:t>udı</a:t>
            </a:r>
            <a:r>
              <a:rPr lang="tr-TR" sz="1450" dirty="0"/>
              <a:t>- (uyumak), kel- (gelmek), </a:t>
            </a:r>
            <a:r>
              <a:rPr lang="tr-TR" sz="1450" dirty="0" smtClean="0"/>
              <a:t>, </a:t>
            </a:r>
            <a:r>
              <a:rPr lang="tr-TR" sz="1450" dirty="0"/>
              <a:t>ölür-~</a:t>
            </a:r>
            <a:r>
              <a:rPr lang="tr-TR" sz="1450" dirty="0" err="1"/>
              <a:t>ölüt</a:t>
            </a:r>
            <a:r>
              <a:rPr lang="tr-TR" sz="1450" dirty="0"/>
              <a:t>- (öldürmek), </a:t>
            </a:r>
            <a:r>
              <a:rPr lang="tr-TR" sz="1450" dirty="0" smtClean="0"/>
              <a:t>it- (</a:t>
            </a:r>
            <a:r>
              <a:rPr lang="tr-TR" sz="1450" dirty="0"/>
              <a:t>etmek, düzenlemek), kıl-, yarat- (yapmak), al-, kod- (koymak), </a:t>
            </a:r>
            <a:r>
              <a:rPr lang="tr-TR" sz="1450" dirty="0" err="1"/>
              <a:t>kötür</a:t>
            </a:r>
            <a:r>
              <a:rPr lang="tr-TR" sz="1450" dirty="0"/>
              <a:t>-(</a:t>
            </a:r>
            <a:r>
              <a:rPr lang="tr-TR" sz="1450" dirty="0" smtClean="0"/>
              <a:t>yukarı kaldırmak</a:t>
            </a:r>
            <a:r>
              <a:rPr lang="tr-TR" sz="1450" dirty="0"/>
              <a:t>), tut-, </a:t>
            </a:r>
            <a:r>
              <a:rPr lang="tr-TR" sz="1450" dirty="0" err="1"/>
              <a:t>teg</a:t>
            </a:r>
            <a:r>
              <a:rPr lang="tr-TR" sz="1450" dirty="0"/>
              <a:t>- (değmek, ulaşmak), ur-~</a:t>
            </a:r>
            <a:r>
              <a:rPr lang="tr-TR" sz="1450" dirty="0" err="1"/>
              <a:t>tokı</a:t>
            </a:r>
            <a:r>
              <a:rPr lang="tr-TR" sz="1450" dirty="0"/>
              <a:t>- (vurmak), aç-, kir- (girmek</a:t>
            </a:r>
            <a:r>
              <a:rPr lang="tr-TR" sz="1450" dirty="0" smtClean="0"/>
              <a:t>), </a:t>
            </a:r>
            <a:r>
              <a:rPr lang="tr-TR" sz="1450" dirty="0" err="1" smtClean="0"/>
              <a:t>kigür</a:t>
            </a:r>
            <a:r>
              <a:rPr lang="tr-TR" sz="1450" dirty="0" smtClean="0"/>
              <a:t>- </a:t>
            </a:r>
            <a:r>
              <a:rPr lang="tr-TR" sz="1450" dirty="0"/>
              <a:t>(sokmak, girdirmek), </a:t>
            </a:r>
            <a:r>
              <a:rPr lang="tr-TR" sz="1450" dirty="0" err="1"/>
              <a:t>taşık</a:t>
            </a:r>
            <a:r>
              <a:rPr lang="tr-TR" sz="1450" dirty="0"/>
              <a:t>- (dışarı çıkmak), bar- (</a:t>
            </a:r>
            <a:r>
              <a:rPr lang="tr-TR" sz="1450" dirty="0" smtClean="0"/>
              <a:t>gitmek</a:t>
            </a:r>
            <a:r>
              <a:rPr lang="tr-TR" sz="1450" dirty="0"/>
              <a:t>), sür-, sök-, tik- (dikmek), </a:t>
            </a:r>
            <a:r>
              <a:rPr lang="tr-TR" sz="1450" dirty="0" err="1"/>
              <a:t>ebir</a:t>
            </a:r>
            <a:r>
              <a:rPr lang="tr-TR" sz="1450" dirty="0"/>
              <a:t>- (çevirmek), </a:t>
            </a:r>
            <a:r>
              <a:rPr lang="tr-TR" sz="1450" dirty="0" err="1"/>
              <a:t>egir</a:t>
            </a:r>
            <a:r>
              <a:rPr lang="tr-TR" sz="1450" dirty="0"/>
              <a:t>-, </a:t>
            </a:r>
            <a:r>
              <a:rPr lang="tr-TR" sz="1450" dirty="0" err="1"/>
              <a:t>ba</a:t>
            </a:r>
            <a:r>
              <a:rPr lang="tr-TR" sz="1450" dirty="0"/>
              <a:t>- (bağlamak</a:t>
            </a:r>
            <a:r>
              <a:rPr lang="tr-TR" sz="1450" dirty="0" smtClean="0"/>
              <a:t>), </a:t>
            </a:r>
            <a:r>
              <a:rPr lang="tr-TR" sz="1450" dirty="0" err="1" smtClean="0"/>
              <a:t>töküt</a:t>
            </a:r>
            <a:r>
              <a:rPr lang="tr-TR" sz="1450" dirty="0" smtClean="0"/>
              <a:t>-</a:t>
            </a:r>
            <a:r>
              <a:rPr lang="tr-TR" sz="1450" dirty="0"/>
              <a:t>(dökmek), sı- (kırmak), üz- (koparmak, kesmek), </a:t>
            </a:r>
            <a:r>
              <a:rPr lang="tr-TR" sz="1450" dirty="0" err="1"/>
              <a:t>bıç</a:t>
            </a:r>
            <a:r>
              <a:rPr lang="tr-TR" sz="1450" dirty="0"/>
              <a:t>- (biçmek, kesmek), bul-</a:t>
            </a:r>
            <a:r>
              <a:rPr lang="tr-TR" sz="1450" dirty="0" smtClean="0"/>
              <a:t>,</a:t>
            </a:r>
            <a:r>
              <a:rPr lang="tr-TR" sz="1450" dirty="0" err="1" smtClean="0"/>
              <a:t>ıd</a:t>
            </a:r>
            <a:r>
              <a:rPr lang="tr-TR" sz="1450" dirty="0" smtClean="0"/>
              <a:t>- </a:t>
            </a:r>
            <a:r>
              <a:rPr lang="tr-TR" sz="1450" dirty="0"/>
              <a:t>(göndermek), </a:t>
            </a:r>
            <a:r>
              <a:rPr lang="tr-TR" sz="1450" dirty="0" err="1"/>
              <a:t>elt</a:t>
            </a:r>
            <a:r>
              <a:rPr lang="tr-TR" sz="1450" dirty="0"/>
              <a:t>- (iletmek), bas-, başla-, yükün- (eğilmek), </a:t>
            </a:r>
            <a:r>
              <a:rPr lang="tr-TR" sz="1450" dirty="0" err="1"/>
              <a:t>yügür</a:t>
            </a:r>
            <a:r>
              <a:rPr lang="tr-TR" sz="1450" dirty="0"/>
              <a:t>- (koşmak</a:t>
            </a:r>
            <a:r>
              <a:rPr lang="tr-TR" sz="1450" dirty="0" smtClean="0"/>
              <a:t>), </a:t>
            </a:r>
            <a:r>
              <a:rPr lang="tr-TR" sz="1450" dirty="0" err="1" smtClean="0"/>
              <a:t>adrıl</a:t>
            </a:r>
            <a:r>
              <a:rPr lang="tr-TR" sz="1450" dirty="0" smtClean="0"/>
              <a:t>- </a:t>
            </a:r>
            <a:r>
              <a:rPr lang="tr-TR" sz="1450" dirty="0"/>
              <a:t>(ayrılmak), yan- (geri dönmek), </a:t>
            </a:r>
            <a:r>
              <a:rPr lang="tr-TR" sz="1450" dirty="0" err="1"/>
              <a:t>keç</a:t>
            </a:r>
            <a:r>
              <a:rPr lang="tr-TR" sz="1450" dirty="0"/>
              <a:t>- (geçmek), </a:t>
            </a:r>
            <a:r>
              <a:rPr lang="tr-TR" sz="1450" dirty="0" err="1"/>
              <a:t>tüş</a:t>
            </a:r>
            <a:r>
              <a:rPr lang="tr-TR" sz="1450" dirty="0"/>
              <a:t>- (düşmek, inmek), in-</a:t>
            </a:r>
            <a:r>
              <a:rPr lang="tr-TR" sz="1450" dirty="0" smtClean="0"/>
              <a:t>, bin-</a:t>
            </a:r>
            <a:r>
              <a:rPr lang="tr-TR" sz="1450" dirty="0"/>
              <a:t>, </a:t>
            </a:r>
            <a:r>
              <a:rPr lang="tr-TR" sz="1450" dirty="0" err="1"/>
              <a:t>tog</a:t>
            </a:r>
            <a:r>
              <a:rPr lang="tr-TR" sz="1450" dirty="0"/>
              <a:t>- (doğmak), törü- (türemek), yaşa-, tiril-(dirilmek, yaşamak), </a:t>
            </a:r>
            <a:r>
              <a:rPr lang="tr-TR" sz="1450" dirty="0" err="1" smtClean="0"/>
              <a:t>âç</a:t>
            </a:r>
            <a:r>
              <a:rPr lang="tr-TR" sz="1450" dirty="0" smtClean="0"/>
              <a:t>- (</a:t>
            </a:r>
            <a:r>
              <a:rPr lang="tr-TR" sz="1450" dirty="0"/>
              <a:t>acıkmak), </a:t>
            </a:r>
            <a:r>
              <a:rPr lang="tr-TR" sz="1450" dirty="0" err="1"/>
              <a:t>to</a:t>
            </a:r>
            <a:r>
              <a:rPr lang="tr-TR" sz="1450" dirty="0"/>
              <a:t>— </a:t>
            </a:r>
            <a:r>
              <a:rPr lang="tr-TR" sz="1450" dirty="0" err="1"/>
              <a:t>tod</a:t>
            </a:r>
            <a:r>
              <a:rPr lang="tr-TR" sz="1450" dirty="0"/>
              <a:t>- (doymak), </a:t>
            </a:r>
            <a:r>
              <a:rPr lang="tr-TR" sz="1450" dirty="0" err="1"/>
              <a:t>agrı</a:t>
            </a:r>
            <a:r>
              <a:rPr lang="tr-TR" sz="1450" dirty="0"/>
              <a:t>- (ağrımak), u- (gücü yetmek</a:t>
            </a:r>
            <a:r>
              <a:rPr lang="tr-TR" sz="1450" dirty="0" smtClean="0"/>
              <a:t>),ö- </a:t>
            </a:r>
            <a:r>
              <a:rPr lang="tr-TR" sz="1450" dirty="0"/>
              <a:t>(düşünmek</a:t>
            </a:r>
            <a:r>
              <a:rPr lang="tr-TR" sz="1450" dirty="0" smtClean="0"/>
              <a:t>),bil-</a:t>
            </a:r>
            <a:r>
              <a:rPr lang="tr-TR" sz="1450" dirty="0"/>
              <a:t>, </a:t>
            </a:r>
            <a:r>
              <a:rPr lang="tr-TR" sz="1450" dirty="0" err="1"/>
              <a:t>sâ</a:t>
            </a:r>
            <a:r>
              <a:rPr lang="tr-TR" sz="1450" dirty="0"/>
              <a:t>- (düşünmek, saymak, istemek), sakın- (düşünmek, endişelenmek), </a:t>
            </a:r>
            <a:r>
              <a:rPr lang="tr-TR" sz="1450" dirty="0" err="1" smtClean="0"/>
              <a:t>tile</a:t>
            </a:r>
            <a:r>
              <a:rPr lang="tr-TR" sz="1450" dirty="0" smtClean="0"/>
              <a:t>-(</a:t>
            </a:r>
            <a:r>
              <a:rPr lang="tr-TR" sz="1450" dirty="0"/>
              <a:t>istemek), </a:t>
            </a:r>
            <a:r>
              <a:rPr lang="tr-TR" sz="1450" dirty="0" err="1"/>
              <a:t>sebin</a:t>
            </a:r>
            <a:r>
              <a:rPr lang="tr-TR" sz="1450" dirty="0"/>
              <a:t>-~</a:t>
            </a:r>
            <a:r>
              <a:rPr lang="tr-TR" sz="1450" dirty="0" err="1"/>
              <a:t>ögir</a:t>
            </a:r>
            <a:r>
              <a:rPr lang="tr-TR" sz="1450" dirty="0"/>
              <a:t>- (sevinmek), kız-, </a:t>
            </a:r>
            <a:r>
              <a:rPr lang="tr-TR" sz="1450" dirty="0" err="1"/>
              <a:t>buŋad</a:t>
            </a:r>
            <a:r>
              <a:rPr lang="tr-TR" sz="1450" dirty="0"/>
              <a:t>- (bunalmak, sıkılmak), </a:t>
            </a:r>
            <a:r>
              <a:rPr lang="tr-TR" sz="1450" dirty="0" err="1" smtClean="0"/>
              <a:t>tuy</a:t>
            </a:r>
            <a:r>
              <a:rPr lang="tr-TR" sz="1450" dirty="0" smtClean="0"/>
              <a:t>-(</a:t>
            </a:r>
            <a:r>
              <a:rPr lang="tr-TR" sz="1450" dirty="0"/>
              <a:t>hissetmek), </a:t>
            </a:r>
            <a:r>
              <a:rPr lang="tr-TR" sz="1450" dirty="0" err="1"/>
              <a:t>any</a:t>
            </a:r>
            <a:r>
              <a:rPr lang="tr-TR" sz="1450" dirty="0"/>
              <a:t>-~kork-, </a:t>
            </a:r>
            <a:r>
              <a:rPr lang="tr-TR" sz="1450" dirty="0" err="1"/>
              <a:t>aŋıl</a:t>
            </a:r>
            <a:r>
              <a:rPr lang="tr-TR" sz="1450" dirty="0"/>
              <a:t>- (şaşırmak), ög-, </a:t>
            </a:r>
            <a:r>
              <a:rPr lang="tr-TR" sz="1450" dirty="0" err="1"/>
              <a:t>korı</a:t>
            </a:r>
            <a:r>
              <a:rPr lang="tr-TR" sz="1450" dirty="0"/>
              <a:t>-(</a:t>
            </a:r>
            <a:r>
              <a:rPr lang="tr-TR" sz="1450" dirty="0" smtClean="0"/>
              <a:t>korumak),bol—er- </a:t>
            </a:r>
            <a:r>
              <a:rPr lang="tr-TR" sz="1450" dirty="0"/>
              <a:t>(olmak</a:t>
            </a:r>
            <a:r>
              <a:rPr lang="tr-TR" sz="1450" dirty="0" smtClean="0"/>
              <a:t>),kal-</a:t>
            </a:r>
            <a:r>
              <a:rPr lang="tr-TR" sz="1450" dirty="0"/>
              <a:t>, </a:t>
            </a:r>
            <a:r>
              <a:rPr lang="tr-TR" sz="1450" dirty="0" err="1"/>
              <a:t>tog</a:t>
            </a:r>
            <a:r>
              <a:rPr lang="tr-TR" sz="1450" dirty="0"/>
              <a:t>- (doğmak), bat-, </a:t>
            </a:r>
            <a:r>
              <a:rPr lang="tr-TR" sz="1450" dirty="0" err="1"/>
              <a:t>ag</a:t>
            </a:r>
            <a:r>
              <a:rPr lang="tr-TR" sz="1450" dirty="0"/>
              <a:t>- (yükselmek), uç-, kon-, </a:t>
            </a:r>
            <a:r>
              <a:rPr lang="tr-TR" sz="1450" dirty="0" err="1"/>
              <a:t>yag</a:t>
            </a:r>
            <a:r>
              <a:rPr lang="tr-TR" sz="1450" dirty="0"/>
              <a:t>-, yara-, yit-, </a:t>
            </a:r>
            <a:r>
              <a:rPr lang="tr-TR" sz="1450" dirty="0" err="1"/>
              <a:t>yokad</a:t>
            </a:r>
            <a:r>
              <a:rPr lang="tr-TR" sz="1450" dirty="0"/>
              <a:t>-(</a:t>
            </a:r>
            <a:r>
              <a:rPr lang="tr-TR" sz="1450" dirty="0" smtClean="0"/>
              <a:t>yok olmak</a:t>
            </a:r>
            <a:r>
              <a:rPr lang="tr-TR" sz="1450" dirty="0"/>
              <a:t>).</a:t>
            </a:r>
          </a:p>
          <a:p>
            <a:pPr marL="0" indent="0" algn="just">
              <a:buNone/>
            </a:pPr>
            <a:r>
              <a:rPr lang="tr-TR" sz="1450" dirty="0" smtClean="0">
                <a:solidFill>
                  <a:srgbClr val="FFFF00"/>
                </a:solidFill>
              </a:rPr>
              <a:t>ZAMAN KAVRAMIYLA İLGİLİ KELİMELER:</a:t>
            </a:r>
          </a:p>
          <a:p>
            <a:pPr marL="0" indent="0" algn="just">
              <a:buNone/>
            </a:pPr>
            <a:r>
              <a:rPr lang="tr-TR" sz="1450" dirty="0" smtClean="0"/>
              <a:t> </a:t>
            </a:r>
            <a:r>
              <a:rPr lang="tr-TR" sz="1450" dirty="0" err="1"/>
              <a:t>öd~ogur</a:t>
            </a:r>
            <a:r>
              <a:rPr lang="tr-TR" sz="1450" dirty="0"/>
              <a:t> (zaman), </a:t>
            </a:r>
            <a:r>
              <a:rPr lang="tr-TR" sz="1450" dirty="0" err="1"/>
              <a:t>kün</a:t>
            </a:r>
            <a:r>
              <a:rPr lang="tr-TR" sz="1450" dirty="0"/>
              <a:t> (gün</a:t>
            </a:r>
            <a:r>
              <a:rPr lang="tr-TR" sz="1450" dirty="0" smtClean="0"/>
              <a:t>),</a:t>
            </a:r>
            <a:r>
              <a:rPr lang="tr-TR" sz="1450" dirty="0" err="1" smtClean="0"/>
              <a:t>küntüz</a:t>
            </a:r>
            <a:r>
              <a:rPr lang="tr-TR" sz="1450" dirty="0"/>
              <a:t>, tün (gece), </a:t>
            </a:r>
            <a:r>
              <a:rPr lang="tr-TR" sz="1450" dirty="0" err="1"/>
              <a:t>taŋ</a:t>
            </a:r>
            <a:r>
              <a:rPr lang="tr-TR" sz="1450" dirty="0"/>
              <a:t>, </a:t>
            </a:r>
            <a:r>
              <a:rPr lang="tr-TR" sz="1450" dirty="0" err="1"/>
              <a:t>ödüş</a:t>
            </a:r>
            <a:r>
              <a:rPr lang="tr-TR" sz="1450" dirty="0"/>
              <a:t> (24 saatlik tam gün), ay, yıl, yaz (ilkbahar), yay (yaz</a:t>
            </a:r>
            <a:r>
              <a:rPr lang="tr-TR" sz="1450" dirty="0" smtClean="0"/>
              <a:t>),kış</a:t>
            </a:r>
            <a:r>
              <a:rPr lang="tr-TR" sz="1450" dirty="0"/>
              <a:t>, kışın, kışla-, kaçan (ne zaman), </a:t>
            </a:r>
            <a:r>
              <a:rPr lang="tr-TR" sz="1450" dirty="0" err="1"/>
              <a:t>bödke</a:t>
            </a:r>
            <a:r>
              <a:rPr lang="tr-TR" sz="1450" dirty="0"/>
              <a:t> (bu devirde).</a:t>
            </a:r>
          </a:p>
          <a:p>
            <a:pPr marL="0" indent="0" algn="just">
              <a:buNone/>
            </a:pPr>
            <a:r>
              <a:rPr lang="tr-TR" sz="1450" dirty="0" smtClean="0">
                <a:solidFill>
                  <a:srgbClr val="FFFF00"/>
                </a:solidFill>
              </a:rPr>
              <a:t>YER VE YÖN KAVRAMIYLA İLGİLİ KELİMELER: </a:t>
            </a:r>
          </a:p>
          <a:p>
            <a:pPr marL="0" indent="0" algn="just">
              <a:buNone/>
            </a:pPr>
            <a:r>
              <a:rPr lang="tr-TR" sz="1450" dirty="0" smtClean="0"/>
              <a:t>yir</a:t>
            </a:r>
            <a:r>
              <a:rPr lang="tr-TR" sz="1450" dirty="0"/>
              <a:t>, </a:t>
            </a:r>
            <a:r>
              <a:rPr lang="tr-TR" sz="1450" dirty="0" err="1"/>
              <a:t>öŋre</a:t>
            </a:r>
            <a:r>
              <a:rPr lang="tr-TR" sz="1450" dirty="0"/>
              <a:t> (ön, ön taraf), </a:t>
            </a:r>
            <a:r>
              <a:rPr lang="tr-TR" sz="1450" dirty="0" err="1" smtClean="0"/>
              <a:t>berüki</a:t>
            </a:r>
            <a:r>
              <a:rPr lang="tr-TR" sz="1450" dirty="0" smtClean="0"/>
              <a:t>(beriki</a:t>
            </a:r>
            <a:r>
              <a:rPr lang="tr-TR" sz="1450" dirty="0"/>
              <a:t>), yan, </a:t>
            </a:r>
            <a:r>
              <a:rPr lang="tr-TR" sz="1450" dirty="0" err="1"/>
              <a:t>ortu</a:t>
            </a:r>
            <a:r>
              <a:rPr lang="tr-TR" sz="1450" dirty="0"/>
              <a:t> (orta), </a:t>
            </a:r>
            <a:r>
              <a:rPr lang="tr-TR" sz="1450" dirty="0" err="1"/>
              <a:t>yügerü</a:t>
            </a:r>
            <a:r>
              <a:rPr lang="tr-TR" sz="1450" dirty="0"/>
              <a:t> (yukarı), üze (üstte), </a:t>
            </a:r>
            <a:r>
              <a:rPr lang="tr-TR" sz="1450" dirty="0" err="1"/>
              <a:t>kodı</a:t>
            </a:r>
            <a:r>
              <a:rPr lang="tr-TR" sz="1450" dirty="0"/>
              <a:t> (aşağı), iç, taş (dış</a:t>
            </a:r>
            <a:r>
              <a:rPr lang="tr-TR" sz="1450" dirty="0" smtClean="0"/>
              <a:t>),içre </a:t>
            </a:r>
            <a:r>
              <a:rPr lang="tr-TR" sz="1450" dirty="0"/>
              <a:t>(içe doğru), taşra (dışa, dışa doğru), </a:t>
            </a:r>
            <a:r>
              <a:rPr lang="tr-TR" sz="1450" dirty="0" err="1"/>
              <a:t>tegre</a:t>
            </a:r>
            <a:r>
              <a:rPr lang="tr-TR" sz="1450" dirty="0"/>
              <a:t> (çevre), uç, </a:t>
            </a:r>
            <a:r>
              <a:rPr lang="tr-TR" sz="1450" dirty="0" err="1"/>
              <a:t>içik</a:t>
            </a:r>
            <a:r>
              <a:rPr lang="tr-TR" sz="1450" dirty="0"/>
              <a:t>- (içeri girmek</a:t>
            </a:r>
            <a:r>
              <a:rPr lang="tr-TR" sz="1450" dirty="0" smtClean="0"/>
              <a:t>), </a:t>
            </a:r>
            <a:r>
              <a:rPr lang="tr-TR" sz="1450" dirty="0" err="1" smtClean="0"/>
              <a:t>taşık</a:t>
            </a:r>
            <a:r>
              <a:rPr lang="tr-TR" sz="1450" dirty="0" smtClean="0"/>
              <a:t>- </a:t>
            </a:r>
            <a:r>
              <a:rPr lang="tr-TR" sz="1450" dirty="0"/>
              <a:t>(dışarı çıkmak), </a:t>
            </a:r>
            <a:r>
              <a:rPr lang="tr-TR" sz="1450" dirty="0" err="1"/>
              <a:t>kün</a:t>
            </a:r>
            <a:r>
              <a:rPr lang="tr-TR" sz="1450" dirty="0"/>
              <a:t> </a:t>
            </a:r>
            <a:r>
              <a:rPr lang="tr-TR" sz="1450" dirty="0" err="1"/>
              <a:t>togsık</a:t>
            </a:r>
            <a:r>
              <a:rPr lang="tr-TR" sz="1450" dirty="0"/>
              <a:t> (doğu), </a:t>
            </a:r>
            <a:r>
              <a:rPr lang="tr-TR" sz="1450" dirty="0" err="1"/>
              <a:t>ilgerü</a:t>
            </a:r>
            <a:r>
              <a:rPr lang="tr-TR" sz="1450" dirty="0"/>
              <a:t> (ileri, doğuya doğru), </a:t>
            </a:r>
            <a:r>
              <a:rPr lang="tr-TR" sz="1450" dirty="0" err="1"/>
              <a:t>kün</a:t>
            </a:r>
            <a:r>
              <a:rPr lang="tr-TR" sz="1450" dirty="0"/>
              <a:t> </a:t>
            </a:r>
            <a:r>
              <a:rPr lang="tr-TR" sz="1450" dirty="0" err="1" smtClean="0"/>
              <a:t>batsık</a:t>
            </a:r>
            <a:r>
              <a:rPr lang="tr-TR" sz="1450" dirty="0"/>
              <a:t> </a:t>
            </a:r>
            <a:r>
              <a:rPr lang="tr-TR" sz="1450" dirty="0" smtClean="0"/>
              <a:t>(batı</a:t>
            </a:r>
            <a:r>
              <a:rPr lang="tr-TR" sz="1450" dirty="0"/>
              <a:t>), </a:t>
            </a:r>
            <a:r>
              <a:rPr lang="tr-TR" sz="1450" dirty="0" err="1"/>
              <a:t>kurı</a:t>
            </a:r>
            <a:r>
              <a:rPr lang="tr-TR" sz="1450" dirty="0"/>
              <a:t> (batı), biri (güney), yırı (kuzey), kanı (nerede), </a:t>
            </a:r>
            <a:r>
              <a:rPr lang="tr-TR" sz="1450" dirty="0" smtClean="0"/>
              <a:t>kantın </a:t>
            </a:r>
            <a:r>
              <a:rPr lang="tr-TR" sz="1450" dirty="0"/>
              <a:t>(nereden</a:t>
            </a:r>
            <a:r>
              <a:rPr lang="tr-TR" sz="1450" dirty="0" smtClean="0"/>
              <a:t>).</a:t>
            </a:r>
            <a:r>
              <a:rPr lang="tr-TR" sz="1450" dirty="0" smtClean="0">
                <a:solidFill>
                  <a:srgbClr val="FFFF00"/>
                </a:solidFill>
              </a:rPr>
              <a:t> </a:t>
            </a:r>
          </a:p>
          <a:p>
            <a:pPr marL="0" indent="0" algn="just">
              <a:buNone/>
            </a:pPr>
            <a:r>
              <a:rPr lang="tr-TR" sz="1450" dirty="0" smtClean="0">
                <a:solidFill>
                  <a:srgbClr val="FFFF00"/>
                </a:solidFill>
              </a:rPr>
              <a:t>TABİATLA İLGİLİ KELİMELER:</a:t>
            </a:r>
          </a:p>
          <a:p>
            <a:pPr marL="0" indent="0" algn="just">
              <a:buNone/>
            </a:pPr>
            <a:r>
              <a:rPr lang="tr-TR" sz="1450" dirty="0" smtClean="0">
                <a:solidFill>
                  <a:srgbClr val="FFFF00"/>
                </a:solidFill>
              </a:rPr>
              <a:t> </a:t>
            </a:r>
            <a:r>
              <a:rPr lang="tr-TR" sz="1450" dirty="0"/>
              <a:t>yir (yer), </a:t>
            </a:r>
            <a:r>
              <a:rPr lang="tr-TR" sz="1450" dirty="0" err="1"/>
              <a:t>sub</a:t>
            </a:r>
            <a:r>
              <a:rPr lang="tr-TR" sz="1450" dirty="0"/>
              <a:t> (su), teŋri (gök), </a:t>
            </a:r>
            <a:r>
              <a:rPr lang="tr-TR" sz="1450" dirty="0" err="1"/>
              <a:t>kün</a:t>
            </a:r>
            <a:r>
              <a:rPr lang="tr-TR" sz="1450" dirty="0"/>
              <a:t> (güneş</a:t>
            </a:r>
            <a:r>
              <a:rPr lang="tr-TR" sz="1450" dirty="0" smtClean="0"/>
              <a:t>), taş</a:t>
            </a:r>
            <a:r>
              <a:rPr lang="tr-TR" sz="1450" dirty="0"/>
              <a:t>, kum, </a:t>
            </a:r>
            <a:r>
              <a:rPr lang="tr-TR" sz="1450" dirty="0" err="1"/>
              <a:t>tag</a:t>
            </a:r>
            <a:r>
              <a:rPr lang="tr-TR" sz="1450" dirty="0"/>
              <a:t>, </a:t>
            </a:r>
            <a:r>
              <a:rPr lang="tr-TR" sz="1450" dirty="0" err="1"/>
              <a:t>bulıt</a:t>
            </a:r>
            <a:r>
              <a:rPr lang="tr-TR" sz="1450" dirty="0"/>
              <a:t>, </a:t>
            </a:r>
            <a:r>
              <a:rPr lang="tr-TR" sz="1450" dirty="0" err="1"/>
              <a:t>ı~ıgaç</a:t>
            </a:r>
            <a:r>
              <a:rPr lang="tr-TR" sz="1450" dirty="0"/>
              <a:t> (ağaç), </a:t>
            </a:r>
            <a:r>
              <a:rPr lang="tr-TR" sz="1450" dirty="0" err="1"/>
              <a:t>yış</a:t>
            </a:r>
            <a:r>
              <a:rPr lang="tr-TR" sz="1450" dirty="0"/>
              <a:t> (orman, ormanlı dağ), </a:t>
            </a:r>
            <a:r>
              <a:rPr lang="tr-TR" sz="1450" dirty="0" err="1"/>
              <a:t>töpü</a:t>
            </a:r>
            <a:r>
              <a:rPr lang="tr-TR" sz="1450" dirty="0"/>
              <a:t> (tepe), </a:t>
            </a:r>
            <a:r>
              <a:rPr lang="tr-TR" sz="1450" dirty="0" smtClean="0"/>
              <a:t>yazı (ova</a:t>
            </a:r>
            <a:r>
              <a:rPr lang="tr-TR" sz="1450" dirty="0"/>
              <a:t>), balık (çamur), çöl, çorak, </a:t>
            </a:r>
            <a:r>
              <a:rPr lang="tr-TR" sz="1450" dirty="0" err="1"/>
              <a:t>ögüz</a:t>
            </a:r>
            <a:r>
              <a:rPr lang="tr-TR" sz="1450" dirty="0"/>
              <a:t> (ırmak), köl (göl), </a:t>
            </a:r>
            <a:r>
              <a:rPr lang="tr-TR" sz="1450" dirty="0" err="1"/>
              <a:t>kölek</a:t>
            </a:r>
            <a:r>
              <a:rPr lang="tr-TR" sz="1450" dirty="0"/>
              <a:t> (küçük göl), </a:t>
            </a:r>
            <a:r>
              <a:rPr lang="tr-TR" sz="1450" dirty="0" err="1" smtClean="0"/>
              <a:t>taluy</a:t>
            </a:r>
            <a:r>
              <a:rPr lang="tr-TR" sz="1450" dirty="0"/>
              <a:t> </a:t>
            </a:r>
            <a:r>
              <a:rPr lang="tr-TR" sz="1450" dirty="0" smtClean="0"/>
              <a:t>(deniz</a:t>
            </a:r>
            <a:r>
              <a:rPr lang="tr-TR" sz="1450" dirty="0"/>
              <a:t>, okyanus), </a:t>
            </a:r>
            <a:r>
              <a:rPr lang="tr-TR" sz="1450" dirty="0" err="1"/>
              <a:t>taluy</a:t>
            </a:r>
            <a:r>
              <a:rPr lang="tr-TR" sz="1450" dirty="0"/>
              <a:t> </a:t>
            </a:r>
            <a:r>
              <a:rPr lang="tr-TR" sz="1450" dirty="0" err="1"/>
              <a:t>ögüz</a:t>
            </a:r>
            <a:r>
              <a:rPr lang="tr-TR" sz="1450" dirty="0"/>
              <a:t> (deniz, okyanus, kısıl (dağ geçidi, vadi), </a:t>
            </a:r>
            <a:r>
              <a:rPr lang="tr-TR" sz="1450" dirty="0" err="1"/>
              <a:t>keçig</a:t>
            </a:r>
            <a:r>
              <a:rPr lang="tr-TR" sz="1450" dirty="0"/>
              <a:t> (geçit</a:t>
            </a:r>
            <a:r>
              <a:rPr lang="tr-TR" sz="1450" dirty="0" smtClean="0"/>
              <a:t>),kuz </a:t>
            </a:r>
            <a:r>
              <a:rPr lang="tr-TR" sz="1450" dirty="0"/>
              <a:t>(dağın kuzey yanı), kar, bor (bora, fırtına), yut (kıtlık, kıran), </a:t>
            </a:r>
            <a:r>
              <a:rPr lang="tr-TR" sz="1450" dirty="0" err="1"/>
              <a:t>isig</a:t>
            </a:r>
            <a:r>
              <a:rPr lang="tr-TR" sz="1450" dirty="0"/>
              <a:t> (sıcak</a:t>
            </a:r>
            <a:r>
              <a:rPr lang="tr-TR" sz="1450" dirty="0" smtClean="0"/>
              <a:t>), </a:t>
            </a:r>
            <a:r>
              <a:rPr lang="tr-TR" sz="1450" dirty="0" err="1" smtClean="0"/>
              <a:t>altun</a:t>
            </a:r>
            <a:r>
              <a:rPr lang="tr-TR" sz="1450" dirty="0"/>
              <a:t>, </a:t>
            </a:r>
            <a:r>
              <a:rPr lang="tr-TR" sz="1450" dirty="0" err="1"/>
              <a:t>kümüş</a:t>
            </a:r>
            <a:r>
              <a:rPr lang="tr-TR" sz="1450" dirty="0"/>
              <a:t>, </a:t>
            </a:r>
            <a:r>
              <a:rPr lang="tr-TR" sz="1450" dirty="0" err="1"/>
              <a:t>temir</a:t>
            </a:r>
            <a:r>
              <a:rPr lang="tr-TR" sz="1450" dirty="0"/>
              <a:t>, </a:t>
            </a:r>
            <a:r>
              <a:rPr lang="tr-TR" sz="1450" dirty="0" err="1"/>
              <a:t>yinçü</a:t>
            </a:r>
            <a:r>
              <a:rPr lang="tr-TR" sz="1450" dirty="0"/>
              <a:t> (inci), </a:t>
            </a:r>
            <a:r>
              <a:rPr lang="tr-TR" sz="1450" dirty="0" err="1"/>
              <a:t>çıntan</a:t>
            </a:r>
            <a:r>
              <a:rPr lang="tr-TR" sz="1450" dirty="0"/>
              <a:t> (sandal ağacı).</a:t>
            </a:r>
          </a:p>
        </p:txBody>
      </p:sp>
    </p:spTree>
    <p:extLst>
      <p:ext uri="{BB962C8B-B14F-4D97-AF65-F5344CB8AC3E}">
        <p14:creationId xmlns:p14="http://schemas.microsoft.com/office/powerpoint/2010/main" val="3569746868"/>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352928" cy="6048672"/>
          </a:xfrm>
        </p:spPr>
        <p:txBody>
          <a:bodyPr/>
          <a:lstStyle/>
          <a:p>
            <a:pPr marL="0" indent="0" algn="just">
              <a:buNone/>
            </a:pPr>
            <a:r>
              <a:rPr lang="tr-TR" sz="1470" dirty="0" smtClean="0">
                <a:solidFill>
                  <a:srgbClr val="FFFF00"/>
                </a:solidFill>
              </a:rPr>
              <a:t>HAYVANLARLA İLGİLİ KELİMELER: </a:t>
            </a:r>
          </a:p>
          <a:p>
            <a:pPr marL="0" indent="0" algn="just">
              <a:buNone/>
            </a:pPr>
            <a:r>
              <a:rPr lang="tr-TR" sz="1470" dirty="0" smtClean="0"/>
              <a:t>at</a:t>
            </a:r>
            <a:r>
              <a:rPr lang="tr-TR" sz="1470" dirty="0"/>
              <a:t>, </a:t>
            </a:r>
            <a:r>
              <a:rPr lang="tr-TR" sz="1470" dirty="0" err="1"/>
              <a:t>adgır</a:t>
            </a:r>
            <a:r>
              <a:rPr lang="tr-TR" sz="1470" dirty="0"/>
              <a:t> (aygır), </a:t>
            </a:r>
            <a:r>
              <a:rPr lang="tr-TR" sz="1470" dirty="0" err="1"/>
              <a:t>başgu</a:t>
            </a:r>
            <a:r>
              <a:rPr lang="tr-TR" sz="1470" dirty="0"/>
              <a:t> (alnı akıtmalı at</a:t>
            </a:r>
            <a:r>
              <a:rPr lang="tr-TR" sz="1470" dirty="0" smtClean="0"/>
              <a:t>), yılkı </a:t>
            </a:r>
            <a:r>
              <a:rPr lang="tr-TR" sz="1470" dirty="0"/>
              <a:t>(at sürüsü), </a:t>
            </a:r>
            <a:r>
              <a:rPr lang="tr-TR" sz="1470" dirty="0" err="1"/>
              <a:t>taygun</a:t>
            </a:r>
            <a:r>
              <a:rPr lang="tr-TR" sz="1470" dirty="0"/>
              <a:t> (taylar), </a:t>
            </a:r>
            <a:r>
              <a:rPr lang="tr-TR" sz="1470" dirty="0" err="1"/>
              <a:t>bûka</a:t>
            </a:r>
            <a:r>
              <a:rPr lang="tr-TR" sz="1470" dirty="0"/>
              <a:t> (boğa), </a:t>
            </a:r>
            <a:r>
              <a:rPr lang="tr-TR" sz="1470" dirty="0" err="1"/>
              <a:t>iŋek</a:t>
            </a:r>
            <a:r>
              <a:rPr lang="tr-TR" sz="1470" dirty="0"/>
              <a:t>, </a:t>
            </a:r>
            <a:r>
              <a:rPr lang="tr-TR" sz="1470" dirty="0" err="1"/>
              <a:t>kony</a:t>
            </a:r>
            <a:r>
              <a:rPr lang="tr-TR" sz="1470" dirty="0"/>
              <a:t> (koyun), </a:t>
            </a:r>
            <a:r>
              <a:rPr lang="tr-TR" sz="1470" dirty="0" err="1"/>
              <a:t>tebi</a:t>
            </a:r>
            <a:r>
              <a:rPr lang="tr-TR" sz="1470" dirty="0"/>
              <a:t> (deve), </a:t>
            </a:r>
            <a:r>
              <a:rPr lang="tr-TR" sz="1470" dirty="0" err="1" smtClean="0"/>
              <a:t>ıt</a:t>
            </a:r>
            <a:r>
              <a:rPr lang="tr-TR" sz="1470" dirty="0"/>
              <a:t> </a:t>
            </a:r>
            <a:r>
              <a:rPr lang="tr-TR" sz="1470" dirty="0" smtClean="0"/>
              <a:t>(köpek</a:t>
            </a:r>
            <a:r>
              <a:rPr lang="tr-TR" sz="1470" dirty="0"/>
              <a:t>), </a:t>
            </a:r>
            <a:r>
              <a:rPr lang="tr-TR" sz="1470" dirty="0" err="1"/>
              <a:t>böri</a:t>
            </a:r>
            <a:r>
              <a:rPr lang="tr-TR" sz="1470" dirty="0"/>
              <a:t> (kurt), </a:t>
            </a:r>
            <a:r>
              <a:rPr lang="tr-TR" sz="1470" dirty="0" err="1"/>
              <a:t>kiyik</a:t>
            </a:r>
            <a:r>
              <a:rPr lang="tr-TR" sz="1470" dirty="0"/>
              <a:t> (büyük av hayvanı), </a:t>
            </a:r>
            <a:r>
              <a:rPr lang="tr-TR" sz="1470" dirty="0" err="1"/>
              <a:t>sıgun</a:t>
            </a:r>
            <a:r>
              <a:rPr lang="tr-TR" sz="1470" dirty="0"/>
              <a:t> (geyik), </a:t>
            </a:r>
            <a:r>
              <a:rPr lang="tr-TR" sz="1470" dirty="0" err="1"/>
              <a:t>lagzın</a:t>
            </a:r>
            <a:r>
              <a:rPr lang="tr-TR" sz="1470" dirty="0"/>
              <a:t> (domuz</a:t>
            </a:r>
            <a:r>
              <a:rPr lang="tr-TR" sz="1470" dirty="0" smtClean="0"/>
              <a:t>), </a:t>
            </a:r>
            <a:r>
              <a:rPr lang="tr-TR" sz="1470" dirty="0" err="1" smtClean="0"/>
              <a:t>tabışgan</a:t>
            </a:r>
            <a:r>
              <a:rPr lang="tr-TR" sz="1470" dirty="0" smtClean="0"/>
              <a:t> </a:t>
            </a:r>
            <a:r>
              <a:rPr lang="tr-TR" sz="1470" dirty="0"/>
              <a:t>(tavşan), </a:t>
            </a:r>
            <a:r>
              <a:rPr lang="tr-TR" sz="1470" dirty="0" err="1"/>
              <a:t>teyeŋ</a:t>
            </a:r>
            <a:r>
              <a:rPr lang="tr-TR" sz="1470" dirty="0"/>
              <a:t> (sincap), </a:t>
            </a:r>
            <a:r>
              <a:rPr lang="tr-TR" sz="1470" dirty="0" err="1"/>
              <a:t>kiş</a:t>
            </a:r>
            <a:r>
              <a:rPr lang="tr-TR" sz="1470" dirty="0"/>
              <a:t> (samur), biçin (maymun), kölük (</a:t>
            </a:r>
            <a:r>
              <a:rPr lang="tr-TR" sz="1470" dirty="0" smtClean="0"/>
              <a:t>yük hayvanı</a:t>
            </a:r>
            <a:r>
              <a:rPr lang="tr-TR" sz="1470" dirty="0"/>
              <a:t>), </a:t>
            </a:r>
            <a:r>
              <a:rPr lang="tr-TR" sz="1470" dirty="0" err="1"/>
              <a:t>toruk</a:t>
            </a:r>
            <a:r>
              <a:rPr lang="tr-TR" sz="1470" dirty="0"/>
              <a:t> (zayıf), semiz, bin-, </a:t>
            </a:r>
            <a:r>
              <a:rPr lang="tr-TR" sz="1470" dirty="0" err="1"/>
              <a:t>bintür</a:t>
            </a:r>
            <a:r>
              <a:rPr lang="tr-TR" sz="1470" dirty="0"/>
              <a:t>-, </a:t>
            </a:r>
            <a:r>
              <a:rPr lang="tr-TR" sz="1470" dirty="0" err="1"/>
              <a:t>tüş</a:t>
            </a:r>
            <a:r>
              <a:rPr lang="tr-TR" sz="1470" dirty="0"/>
              <a:t>- (inmek), </a:t>
            </a:r>
            <a:r>
              <a:rPr lang="tr-TR" sz="1470" dirty="0" err="1"/>
              <a:t>tüşür</a:t>
            </a:r>
            <a:r>
              <a:rPr lang="tr-TR" sz="1470" dirty="0"/>
              <a:t>-(indirmek), </a:t>
            </a:r>
            <a:r>
              <a:rPr lang="tr-TR" sz="1470" dirty="0" smtClean="0"/>
              <a:t>yel- (</a:t>
            </a:r>
            <a:r>
              <a:rPr lang="tr-TR" sz="1470" dirty="0"/>
              <a:t>dört nala sürmek), </a:t>
            </a:r>
            <a:r>
              <a:rPr lang="tr-TR" sz="1470" dirty="0" err="1"/>
              <a:t>tögün</a:t>
            </a:r>
            <a:r>
              <a:rPr lang="tr-TR" sz="1470" dirty="0"/>
              <a:t> (damga).</a:t>
            </a:r>
          </a:p>
          <a:p>
            <a:pPr marL="0" indent="0" algn="just">
              <a:buNone/>
            </a:pPr>
            <a:r>
              <a:rPr lang="tr-TR" sz="1470" dirty="0" smtClean="0">
                <a:solidFill>
                  <a:srgbClr val="FFFF00"/>
                </a:solidFill>
              </a:rPr>
              <a:t>RENKLER: </a:t>
            </a:r>
          </a:p>
          <a:p>
            <a:pPr marL="0" indent="0" algn="just">
              <a:buNone/>
            </a:pPr>
            <a:r>
              <a:rPr lang="tr-TR" sz="1470" dirty="0" smtClean="0"/>
              <a:t>kara</a:t>
            </a:r>
            <a:r>
              <a:rPr lang="tr-TR" sz="1470" dirty="0"/>
              <a:t>, yagız (yağız, siyah), ak, </a:t>
            </a:r>
            <a:r>
              <a:rPr lang="tr-TR" sz="1470" dirty="0" err="1"/>
              <a:t>ürüŋ</a:t>
            </a:r>
            <a:r>
              <a:rPr lang="tr-TR" sz="1470" dirty="0"/>
              <a:t> (beyaz), kızıl, yaşıl (yeşil</a:t>
            </a:r>
            <a:r>
              <a:rPr lang="tr-TR" sz="1470" dirty="0" smtClean="0"/>
              <a:t>),sarig </a:t>
            </a:r>
            <a:r>
              <a:rPr lang="tr-TR" sz="1470" dirty="0"/>
              <a:t>(sarı), kök (mavi), boz, </a:t>
            </a:r>
            <a:r>
              <a:rPr lang="tr-TR" sz="1470" dirty="0" err="1"/>
              <a:t>torug</a:t>
            </a:r>
            <a:r>
              <a:rPr lang="tr-TR" sz="1470" dirty="0"/>
              <a:t> (doru).</a:t>
            </a:r>
          </a:p>
          <a:p>
            <a:pPr marL="0" indent="0" algn="just">
              <a:buNone/>
            </a:pPr>
            <a:r>
              <a:rPr lang="tr-TR" sz="1470" dirty="0" smtClean="0">
                <a:solidFill>
                  <a:srgbClr val="FFFF00"/>
                </a:solidFill>
              </a:rPr>
              <a:t>AKRABALIKLA İLGİLİ KELİMELER: </a:t>
            </a:r>
          </a:p>
          <a:p>
            <a:pPr marL="0" indent="0" algn="just">
              <a:buNone/>
            </a:pPr>
            <a:r>
              <a:rPr lang="tr-TR" sz="1470" dirty="0" err="1" smtClean="0"/>
              <a:t>kaŋ</a:t>
            </a:r>
            <a:r>
              <a:rPr lang="tr-TR" sz="1470" dirty="0" smtClean="0"/>
              <a:t> </a:t>
            </a:r>
            <a:r>
              <a:rPr lang="tr-TR" sz="1470" dirty="0"/>
              <a:t>(baba), ög (ana), </a:t>
            </a:r>
            <a:r>
              <a:rPr lang="tr-TR" sz="1470" dirty="0" err="1"/>
              <a:t>ogıl</a:t>
            </a:r>
            <a:r>
              <a:rPr lang="tr-TR" sz="1470" dirty="0"/>
              <a:t> (evlât), kız </a:t>
            </a:r>
            <a:r>
              <a:rPr lang="tr-TR" sz="1470" dirty="0" err="1" smtClean="0"/>
              <a:t>ogıl</a:t>
            </a:r>
            <a:r>
              <a:rPr lang="tr-TR" sz="1470" dirty="0"/>
              <a:t> </a:t>
            </a:r>
            <a:r>
              <a:rPr lang="tr-TR" sz="1470" dirty="0" smtClean="0"/>
              <a:t>(kız </a:t>
            </a:r>
            <a:r>
              <a:rPr lang="tr-TR" sz="1470" dirty="0"/>
              <a:t>çocuk), un </a:t>
            </a:r>
            <a:r>
              <a:rPr lang="tr-TR" sz="1470" dirty="0" err="1"/>
              <a:t>ogıl</a:t>
            </a:r>
            <a:r>
              <a:rPr lang="tr-TR" sz="1470" dirty="0"/>
              <a:t> (erkek çocuk), kız, </a:t>
            </a:r>
            <a:r>
              <a:rPr lang="tr-TR" sz="1470" dirty="0" err="1"/>
              <a:t>oglan</a:t>
            </a:r>
            <a:r>
              <a:rPr lang="tr-TR" sz="1470" dirty="0"/>
              <a:t>, </a:t>
            </a:r>
            <a:r>
              <a:rPr lang="tr-TR" sz="1470" dirty="0" err="1"/>
              <a:t>oglıt</a:t>
            </a:r>
            <a:r>
              <a:rPr lang="tr-TR" sz="1470" dirty="0"/>
              <a:t> (oğullar), </a:t>
            </a:r>
            <a:r>
              <a:rPr lang="tr-TR" sz="1470" dirty="0" err="1"/>
              <a:t>taygun</a:t>
            </a:r>
            <a:r>
              <a:rPr lang="tr-TR" sz="1470" dirty="0"/>
              <a:t> (oğullar</a:t>
            </a:r>
            <a:r>
              <a:rPr lang="tr-TR" sz="1470" dirty="0" smtClean="0"/>
              <a:t>), </a:t>
            </a:r>
            <a:r>
              <a:rPr lang="tr-TR" sz="1470" dirty="0" err="1" smtClean="0"/>
              <a:t>eçi</a:t>
            </a:r>
            <a:r>
              <a:rPr lang="tr-TR" sz="1470" dirty="0" smtClean="0"/>
              <a:t> </a:t>
            </a:r>
            <a:r>
              <a:rPr lang="tr-TR" sz="1470" dirty="0"/>
              <a:t>(ağabey), eke (abla), ini (erkek kardeş), </a:t>
            </a:r>
            <a:r>
              <a:rPr lang="tr-TR" sz="1470" dirty="0" err="1"/>
              <a:t>iniygün</a:t>
            </a:r>
            <a:r>
              <a:rPr lang="tr-TR" sz="1470" dirty="0"/>
              <a:t> (kardeşler), </a:t>
            </a:r>
            <a:r>
              <a:rPr lang="tr-TR" sz="1470" dirty="0" err="1"/>
              <a:t>siŋil</a:t>
            </a:r>
            <a:r>
              <a:rPr lang="tr-TR" sz="1470" dirty="0"/>
              <a:t> (</a:t>
            </a:r>
            <a:r>
              <a:rPr lang="tr-TR" sz="1470" dirty="0" err="1"/>
              <a:t>kızkardeş</a:t>
            </a:r>
            <a:r>
              <a:rPr lang="tr-TR" sz="1470" dirty="0" smtClean="0"/>
              <a:t>), </a:t>
            </a:r>
            <a:r>
              <a:rPr lang="tr-TR" sz="1470" dirty="0" err="1" smtClean="0"/>
              <a:t>yotuz</a:t>
            </a:r>
            <a:r>
              <a:rPr lang="tr-TR" sz="1470" dirty="0" smtClean="0"/>
              <a:t> </a:t>
            </a:r>
            <a:r>
              <a:rPr lang="tr-TR" sz="1470" dirty="0"/>
              <a:t>(zevce), </a:t>
            </a:r>
            <a:r>
              <a:rPr lang="tr-TR" sz="1470" dirty="0" err="1"/>
              <a:t>apa</a:t>
            </a:r>
            <a:r>
              <a:rPr lang="tr-TR" sz="1470" dirty="0"/>
              <a:t>~ </a:t>
            </a:r>
            <a:r>
              <a:rPr lang="tr-TR" sz="1470" dirty="0" err="1"/>
              <a:t>eçü</a:t>
            </a:r>
            <a:r>
              <a:rPr lang="tr-TR" sz="1470" dirty="0"/>
              <a:t> (ata, ecdat), atı (yeğen), çıkan (kuzen), kelin (gelin</a:t>
            </a:r>
            <a:r>
              <a:rPr lang="tr-TR" sz="1470" dirty="0" smtClean="0"/>
              <a:t>), </a:t>
            </a:r>
            <a:r>
              <a:rPr lang="tr-TR" sz="1470" dirty="0" err="1" smtClean="0"/>
              <a:t>keliŋün</a:t>
            </a:r>
            <a:r>
              <a:rPr lang="tr-TR" sz="1470" dirty="0" smtClean="0"/>
              <a:t> </a:t>
            </a:r>
            <a:r>
              <a:rPr lang="tr-TR" sz="1470" dirty="0"/>
              <a:t>(gelinler), </a:t>
            </a:r>
            <a:r>
              <a:rPr lang="tr-TR" sz="1470" dirty="0" err="1"/>
              <a:t>yurç</a:t>
            </a:r>
            <a:r>
              <a:rPr lang="tr-TR" sz="1470" dirty="0"/>
              <a:t> (kayınbirader), koduz (dul kadın), </a:t>
            </a:r>
            <a:r>
              <a:rPr lang="tr-TR" sz="1470" dirty="0" err="1"/>
              <a:t>oguş</a:t>
            </a:r>
            <a:r>
              <a:rPr lang="tr-TR" sz="1470" dirty="0"/>
              <a:t> (sülâle, oymak</a:t>
            </a:r>
            <a:r>
              <a:rPr lang="tr-TR" sz="1470" dirty="0" smtClean="0"/>
              <a:t>),</a:t>
            </a:r>
            <a:r>
              <a:rPr lang="tr-TR" sz="1470" dirty="0" err="1" smtClean="0"/>
              <a:t>ok~bod</a:t>
            </a:r>
            <a:r>
              <a:rPr lang="tr-TR" sz="1470" dirty="0" smtClean="0"/>
              <a:t> </a:t>
            </a:r>
            <a:r>
              <a:rPr lang="tr-TR" sz="1470" dirty="0"/>
              <a:t>(boy, kabile), </a:t>
            </a:r>
            <a:r>
              <a:rPr lang="tr-TR" sz="1470" dirty="0" err="1"/>
              <a:t>bodun</a:t>
            </a:r>
            <a:r>
              <a:rPr lang="tr-TR" sz="1470" dirty="0"/>
              <a:t> (millet, halk, kavim), kara </a:t>
            </a:r>
            <a:r>
              <a:rPr lang="tr-TR" sz="1470" dirty="0" err="1"/>
              <a:t>bodun</a:t>
            </a:r>
            <a:r>
              <a:rPr lang="tr-TR" sz="1470" dirty="0"/>
              <a:t> (halk tabakası).</a:t>
            </a:r>
          </a:p>
          <a:p>
            <a:pPr marL="0" indent="0" algn="just">
              <a:buNone/>
            </a:pPr>
            <a:r>
              <a:rPr lang="tr-TR" sz="1470" dirty="0" smtClean="0">
                <a:solidFill>
                  <a:srgbClr val="FFFF00"/>
                </a:solidFill>
              </a:rPr>
              <a:t>SAYILAR: </a:t>
            </a:r>
          </a:p>
          <a:p>
            <a:pPr marL="0" indent="0" algn="just">
              <a:buNone/>
            </a:pPr>
            <a:r>
              <a:rPr lang="tr-TR" sz="1470" dirty="0" smtClean="0"/>
              <a:t>bir</a:t>
            </a:r>
            <a:r>
              <a:rPr lang="tr-TR" sz="1470" dirty="0"/>
              <a:t>, iki, üç, </a:t>
            </a:r>
            <a:r>
              <a:rPr lang="tr-TR" sz="1470" dirty="0" err="1"/>
              <a:t>tört</a:t>
            </a:r>
            <a:r>
              <a:rPr lang="tr-TR" sz="1470" dirty="0"/>
              <a:t>, </a:t>
            </a:r>
            <a:r>
              <a:rPr lang="tr-TR" sz="1470" dirty="0" err="1"/>
              <a:t>biş</a:t>
            </a:r>
            <a:r>
              <a:rPr lang="tr-TR" sz="1470" dirty="0"/>
              <a:t>, altı, </a:t>
            </a:r>
            <a:r>
              <a:rPr lang="tr-TR" sz="1470" dirty="0" err="1"/>
              <a:t>yiti</a:t>
            </a:r>
            <a:r>
              <a:rPr lang="tr-TR" sz="1470" dirty="0"/>
              <a:t>, sekiz, tokuz, on, </a:t>
            </a:r>
            <a:r>
              <a:rPr lang="tr-TR" sz="1470" dirty="0" err="1"/>
              <a:t>yigirmi</a:t>
            </a:r>
            <a:r>
              <a:rPr lang="tr-TR" sz="1470" dirty="0"/>
              <a:t>, </a:t>
            </a:r>
            <a:r>
              <a:rPr lang="tr-TR" sz="1470" dirty="0" smtClean="0"/>
              <a:t>otuz, kırk</a:t>
            </a:r>
            <a:r>
              <a:rPr lang="tr-TR" sz="1470" dirty="0"/>
              <a:t>, </a:t>
            </a:r>
            <a:r>
              <a:rPr lang="tr-TR" sz="1470" dirty="0" err="1"/>
              <a:t>elig</a:t>
            </a:r>
            <a:r>
              <a:rPr lang="tr-TR" sz="1470" dirty="0"/>
              <a:t>(50), yitmiş, yüz, </a:t>
            </a:r>
            <a:r>
              <a:rPr lang="tr-TR" sz="1470" dirty="0" err="1"/>
              <a:t>biş</a:t>
            </a:r>
            <a:r>
              <a:rPr lang="tr-TR" sz="1470" dirty="0"/>
              <a:t> yüz, </a:t>
            </a:r>
            <a:r>
              <a:rPr lang="tr-TR" sz="1470" dirty="0" err="1"/>
              <a:t>bıŋ~biŋ</a:t>
            </a:r>
            <a:r>
              <a:rPr lang="tr-TR" sz="1470" dirty="0"/>
              <a:t>, iki </a:t>
            </a:r>
            <a:r>
              <a:rPr lang="tr-TR" sz="1470" dirty="0" err="1"/>
              <a:t>biŋ</a:t>
            </a:r>
            <a:r>
              <a:rPr lang="tr-TR" sz="1470" dirty="0"/>
              <a:t>, üç </a:t>
            </a:r>
            <a:r>
              <a:rPr lang="tr-TR" sz="1470" dirty="0" err="1"/>
              <a:t>biŋ</a:t>
            </a:r>
            <a:r>
              <a:rPr lang="tr-TR" sz="1470" dirty="0"/>
              <a:t>, tümen (10 000); </a:t>
            </a:r>
            <a:r>
              <a:rPr lang="tr-TR" sz="1470" dirty="0" err="1" smtClean="0"/>
              <a:t>yiti</a:t>
            </a:r>
            <a:r>
              <a:rPr lang="tr-TR" sz="1470" dirty="0"/>
              <a:t> </a:t>
            </a:r>
            <a:r>
              <a:rPr lang="tr-TR" sz="1470" dirty="0" err="1" smtClean="0"/>
              <a:t>yigirmi</a:t>
            </a:r>
            <a:r>
              <a:rPr lang="tr-TR" sz="1470" dirty="0" smtClean="0"/>
              <a:t> </a:t>
            </a:r>
            <a:r>
              <a:rPr lang="tr-TR" sz="1470" dirty="0"/>
              <a:t>(17), </a:t>
            </a:r>
            <a:r>
              <a:rPr lang="tr-TR" sz="1470" dirty="0" err="1"/>
              <a:t>biş</a:t>
            </a:r>
            <a:r>
              <a:rPr lang="tr-TR" sz="1470" dirty="0"/>
              <a:t> otuz (25), altı otuz (26), </a:t>
            </a:r>
            <a:r>
              <a:rPr lang="tr-TR" sz="1470" dirty="0" err="1"/>
              <a:t>yiti</a:t>
            </a:r>
            <a:r>
              <a:rPr lang="tr-TR" sz="1470" dirty="0"/>
              <a:t> otuz (27), otuz </a:t>
            </a:r>
            <a:r>
              <a:rPr lang="tr-TR" sz="1470" dirty="0" err="1"/>
              <a:t>artukı</a:t>
            </a:r>
            <a:r>
              <a:rPr lang="tr-TR" sz="1470" dirty="0"/>
              <a:t> üç (33), </a:t>
            </a:r>
            <a:r>
              <a:rPr lang="tr-TR" sz="1470" dirty="0" smtClean="0"/>
              <a:t>otuz </a:t>
            </a:r>
            <a:r>
              <a:rPr lang="tr-TR" sz="1470" dirty="0" err="1" smtClean="0"/>
              <a:t>artukı</a:t>
            </a:r>
            <a:r>
              <a:rPr lang="tr-TR" sz="1470" dirty="0" smtClean="0"/>
              <a:t> </a:t>
            </a:r>
            <a:r>
              <a:rPr lang="tr-TR" sz="1470" dirty="0"/>
              <a:t>sekiz (38), kırk </a:t>
            </a:r>
            <a:r>
              <a:rPr lang="tr-TR" sz="1470" dirty="0" err="1"/>
              <a:t>artukı</a:t>
            </a:r>
            <a:r>
              <a:rPr lang="tr-TR" sz="1470" dirty="0"/>
              <a:t> </a:t>
            </a:r>
            <a:r>
              <a:rPr lang="tr-TR" sz="1470" dirty="0" err="1"/>
              <a:t>yiti</a:t>
            </a:r>
            <a:r>
              <a:rPr lang="tr-TR" sz="1470" dirty="0"/>
              <a:t> (47); ilk, </a:t>
            </a:r>
            <a:r>
              <a:rPr lang="tr-TR" sz="1470" dirty="0" err="1"/>
              <a:t>ikinç</a:t>
            </a:r>
            <a:r>
              <a:rPr lang="tr-TR" sz="1470" dirty="0"/>
              <a:t> (ikinci), </a:t>
            </a:r>
            <a:r>
              <a:rPr lang="tr-TR" sz="1470" dirty="0" err="1"/>
              <a:t>ikinti</a:t>
            </a:r>
            <a:r>
              <a:rPr lang="tr-TR" sz="1470" dirty="0"/>
              <a:t> (</a:t>
            </a:r>
            <a:r>
              <a:rPr lang="tr-TR" sz="1470" dirty="0" smtClean="0"/>
              <a:t>ikinci</a:t>
            </a:r>
            <a:r>
              <a:rPr lang="tr-TR" sz="1470" dirty="0"/>
              <a:t>), </a:t>
            </a:r>
            <a:r>
              <a:rPr lang="tr-TR" sz="1470" dirty="0" err="1"/>
              <a:t>ikegü</a:t>
            </a:r>
            <a:r>
              <a:rPr lang="tr-TR" sz="1470" dirty="0"/>
              <a:t> (</a:t>
            </a:r>
            <a:r>
              <a:rPr lang="tr-TR" sz="1470" dirty="0" smtClean="0"/>
              <a:t>her ikisi</a:t>
            </a:r>
            <a:r>
              <a:rPr lang="tr-TR" sz="1470" dirty="0"/>
              <a:t>), </a:t>
            </a:r>
            <a:r>
              <a:rPr lang="tr-TR" sz="1470" dirty="0" err="1"/>
              <a:t>üçünç</a:t>
            </a:r>
            <a:r>
              <a:rPr lang="tr-TR" sz="1470" dirty="0"/>
              <a:t> (üçüncü), </a:t>
            </a:r>
            <a:r>
              <a:rPr lang="tr-TR" sz="1470" dirty="0" err="1"/>
              <a:t>üçegü</a:t>
            </a:r>
            <a:r>
              <a:rPr lang="tr-TR" sz="1470" dirty="0"/>
              <a:t> (her üçü, üçü birlikte), </a:t>
            </a:r>
            <a:r>
              <a:rPr lang="tr-TR" sz="1470" dirty="0" err="1"/>
              <a:t>bişinç</a:t>
            </a:r>
            <a:r>
              <a:rPr lang="tr-TR" sz="1470" dirty="0"/>
              <a:t>, </a:t>
            </a:r>
            <a:r>
              <a:rPr lang="tr-TR" sz="1470" dirty="0" err="1"/>
              <a:t>yitinç</a:t>
            </a:r>
            <a:r>
              <a:rPr lang="tr-TR" sz="1470" dirty="0"/>
              <a:t> (yedinci), </a:t>
            </a:r>
            <a:r>
              <a:rPr lang="tr-TR" sz="1470" dirty="0" err="1"/>
              <a:t>onunç</a:t>
            </a:r>
            <a:r>
              <a:rPr lang="tr-TR" sz="1470" dirty="0"/>
              <a:t>.</a:t>
            </a:r>
          </a:p>
          <a:p>
            <a:pPr marL="0" indent="0" algn="just">
              <a:buNone/>
            </a:pPr>
            <a:r>
              <a:rPr lang="tr-TR" sz="1470" dirty="0" smtClean="0">
                <a:solidFill>
                  <a:srgbClr val="FFFF00"/>
                </a:solidFill>
              </a:rPr>
              <a:t>ZAMİRLER: </a:t>
            </a:r>
          </a:p>
          <a:p>
            <a:pPr marL="0" indent="0" algn="just">
              <a:buNone/>
            </a:pPr>
            <a:r>
              <a:rPr lang="tr-TR" sz="1470" dirty="0" err="1" smtClean="0"/>
              <a:t>ben~men</a:t>
            </a:r>
            <a:r>
              <a:rPr lang="tr-TR" sz="1470" dirty="0"/>
              <a:t>, </a:t>
            </a:r>
            <a:r>
              <a:rPr lang="tr-TR" sz="1470" dirty="0" err="1"/>
              <a:t>beniŋ-meniŋ</a:t>
            </a:r>
            <a:r>
              <a:rPr lang="tr-TR" sz="1470" dirty="0"/>
              <a:t> (benim), bini (beni), </a:t>
            </a:r>
            <a:r>
              <a:rPr lang="tr-TR" sz="1470" dirty="0" err="1" smtClean="0"/>
              <a:t>baŋa~maŋa,baŋaru</a:t>
            </a:r>
            <a:r>
              <a:rPr lang="tr-TR" sz="1470" dirty="0" smtClean="0"/>
              <a:t> </a:t>
            </a:r>
            <a:r>
              <a:rPr lang="tr-TR" sz="1470" dirty="0"/>
              <a:t>(bana doğru); sen, sini, </a:t>
            </a:r>
            <a:r>
              <a:rPr lang="tr-TR" sz="1470" dirty="0" err="1"/>
              <a:t>saŋa</a:t>
            </a:r>
            <a:r>
              <a:rPr lang="tr-TR" sz="1470" dirty="0"/>
              <a:t>—</a:t>
            </a:r>
            <a:r>
              <a:rPr lang="tr-TR" sz="1470" dirty="0" err="1"/>
              <a:t>seŋe</a:t>
            </a:r>
            <a:r>
              <a:rPr lang="tr-TR" sz="1470" dirty="0"/>
              <a:t>; ol, anı (onu), </a:t>
            </a:r>
            <a:r>
              <a:rPr lang="tr-TR" sz="1470" dirty="0" err="1"/>
              <a:t>aŋar</a:t>
            </a:r>
            <a:r>
              <a:rPr lang="tr-TR" sz="1470" dirty="0"/>
              <a:t> (ona), </a:t>
            </a:r>
            <a:r>
              <a:rPr lang="tr-TR" sz="1470" dirty="0" err="1"/>
              <a:t>anta</a:t>
            </a:r>
            <a:r>
              <a:rPr lang="tr-TR" sz="1470" dirty="0"/>
              <a:t> (</a:t>
            </a:r>
            <a:r>
              <a:rPr lang="tr-TR" sz="1470" dirty="0" err="1" smtClean="0"/>
              <a:t>onda,ondan</a:t>
            </a:r>
            <a:r>
              <a:rPr lang="tr-TR" sz="1470" dirty="0"/>
              <a:t>), </a:t>
            </a:r>
            <a:r>
              <a:rPr lang="tr-TR" sz="1470" dirty="0" err="1"/>
              <a:t>ança</a:t>
            </a:r>
            <a:r>
              <a:rPr lang="tr-TR" sz="1470" dirty="0"/>
              <a:t> (onca), </a:t>
            </a:r>
            <a:r>
              <a:rPr lang="tr-TR" sz="1470" dirty="0" err="1"/>
              <a:t>antag~anteg</a:t>
            </a:r>
            <a:r>
              <a:rPr lang="tr-TR" sz="1470" dirty="0"/>
              <a:t> (onun gibi, öyle), anın (onunla), </a:t>
            </a:r>
            <a:r>
              <a:rPr lang="tr-TR" sz="1470" dirty="0" err="1"/>
              <a:t>aŋaru</a:t>
            </a:r>
            <a:r>
              <a:rPr lang="tr-TR" sz="1470" dirty="0"/>
              <a:t> (</a:t>
            </a:r>
            <a:r>
              <a:rPr lang="tr-TR" sz="1470" dirty="0" smtClean="0"/>
              <a:t>ona doğru</a:t>
            </a:r>
            <a:r>
              <a:rPr lang="tr-TR" sz="1470" dirty="0"/>
              <a:t>); biz, </a:t>
            </a:r>
            <a:r>
              <a:rPr lang="tr-TR" sz="1470" dirty="0" err="1"/>
              <a:t>biziŋ</a:t>
            </a:r>
            <a:r>
              <a:rPr lang="tr-TR" sz="1470" dirty="0"/>
              <a:t> (bizim), </a:t>
            </a:r>
            <a:r>
              <a:rPr lang="tr-TR" sz="1470" dirty="0" err="1"/>
              <a:t>bizni</a:t>
            </a:r>
            <a:r>
              <a:rPr lang="tr-TR" sz="1470" dirty="0"/>
              <a:t> (bizi), </a:t>
            </a:r>
            <a:r>
              <a:rPr lang="tr-TR" sz="1470" dirty="0" err="1"/>
              <a:t>biziŋe</a:t>
            </a:r>
            <a:r>
              <a:rPr lang="tr-TR" sz="1470" dirty="0"/>
              <a:t> (bize), </a:t>
            </a:r>
            <a:r>
              <a:rPr lang="tr-TR" sz="1470" dirty="0" err="1"/>
              <a:t>bizinte</a:t>
            </a:r>
            <a:r>
              <a:rPr lang="tr-TR" sz="1470" dirty="0"/>
              <a:t> (bizde, bizden); </a:t>
            </a:r>
            <a:r>
              <a:rPr lang="tr-TR" sz="1470" dirty="0" smtClean="0"/>
              <a:t>siz; öz</a:t>
            </a:r>
            <a:r>
              <a:rPr lang="tr-TR" sz="1470" dirty="0"/>
              <a:t>, özüm (kendim, ben), </a:t>
            </a:r>
            <a:r>
              <a:rPr lang="tr-TR" sz="1470" dirty="0" err="1"/>
              <a:t>özi</a:t>
            </a:r>
            <a:r>
              <a:rPr lang="tr-TR" sz="1470" dirty="0"/>
              <a:t> (kendisi, o); </a:t>
            </a:r>
            <a:r>
              <a:rPr lang="tr-TR" sz="1470" dirty="0" err="1"/>
              <a:t>kentü</a:t>
            </a:r>
            <a:r>
              <a:rPr lang="tr-TR" sz="1470" dirty="0"/>
              <a:t> (kendi); bu, </a:t>
            </a:r>
            <a:r>
              <a:rPr lang="tr-TR" sz="1470" dirty="0" err="1"/>
              <a:t>bunı</a:t>
            </a:r>
            <a:r>
              <a:rPr lang="tr-TR" sz="1470" dirty="0"/>
              <a:t>, </a:t>
            </a:r>
            <a:r>
              <a:rPr lang="tr-TR" sz="1470" dirty="0" err="1"/>
              <a:t>bunta</a:t>
            </a:r>
            <a:r>
              <a:rPr lang="tr-TR" sz="1470" dirty="0"/>
              <a:t> (</a:t>
            </a:r>
            <a:r>
              <a:rPr lang="tr-TR" sz="1470" dirty="0" smtClean="0"/>
              <a:t>bunda, bundan</a:t>
            </a:r>
            <a:r>
              <a:rPr lang="tr-TR" sz="1470" dirty="0"/>
              <a:t>), </a:t>
            </a:r>
            <a:r>
              <a:rPr lang="tr-TR" sz="1470" dirty="0" err="1"/>
              <a:t>bunça</a:t>
            </a:r>
            <a:r>
              <a:rPr lang="tr-TR" sz="1470" dirty="0"/>
              <a:t>, </a:t>
            </a:r>
            <a:r>
              <a:rPr lang="tr-TR" sz="1470" dirty="0" err="1"/>
              <a:t>büntegi</a:t>
            </a:r>
            <a:r>
              <a:rPr lang="tr-TR" sz="1470" dirty="0"/>
              <a:t>(böylesi).</a:t>
            </a:r>
          </a:p>
          <a:p>
            <a:pPr marL="0" indent="0" algn="just">
              <a:buNone/>
            </a:pPr>
            <a:r>
              <a:rPr lang="tr-TR" sz="1470" dirty="0"/>
              <a:t>Köktürk bengü taşlarında temel kelimeler dışında birçok kültür </a:t>
            </a:r>
            <a:r>
              <a:rPr lang="tr-TR" sz="1470" dirty="0" smtClean="0"/>
              <a:t>kelimesi ile </a:t>
            </a:r>
            <a:r>
              <a:rPr lang="tr-TR" sz="1470" dirty="0"/>
              <a:t>insan ve toplum hayatının çeşitli görünüşlerini ve hatta karmaşık </a:t>
            </a:r>
            <a:r>
              <a:rPr lang="tr-TR" sz="1470" dirty="0" smtClean="0"/>
              <a:t>kavramları anlatan </a:t>
            </a:r>
            <a:r>
              <a:rPr lang="tr-TR" sz="1470" dirty="0"/>
              <a:t>kelimeler de vardır. Bunları da sınıflandırarak verelim.</a:t>
            </a:r>
          </a:p>
        </p:txBody>
      </p:sp>
    </p:spTree>
    <p:extLst>
      <p:ext uri="{BB962C8B-B14F-4D97-AF65-F5344CB8AC3E}">
        <p14:creationId xmlns:p14="http://schemas.microsoft.com/office/powerpoint/2010/main" val="3768611812"/>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smtClean="0">
                <a:solidFill>
                  <a:srgbClr val="FFFF00"/>
                </a:solidFill>
              </a:rPr>
              <a:t>İNSAN ÖMRÜ, KARAKTERİ VE NİTELİKLERİYLE İLGİLİ KELİMELER:</a:t>
            </a:r>
          </a:p>
          <a:p>
            <a:pPr marL="0" indent="0" algn="just">
              <a:buNone/>
            </a:pPr>
            <a:r>
              <a:rPr lang="tr-TR" sz="1800" dirty="0" smtClean="0"/>
              <a:t> </a:t>
            </a:r>
            <a:r>
              <a:rPr lang="tr-TR" sz="1800" dirty="0"/>
              <a:t>u (uyku), </a:t>
            </a:r>
            <a:r>
              <a:rPr lang="tr-TR" sz="1800" dirty="0" smtClean="0"/>
              <a:t>yaş(gözyaşı</a:t>
            </a:r>
            <a:r>
              <a:rPr lang="tr-TR" sz="1800" dirty="0"/>
              <a:t>), ter, </a:t>
            </a:r>
            <a:r>
              <a:rPr lang="tr-TR" sz="1800" dirty="0" err="1"/>
              <a:t>tirig</a:t>
            </a:r>
            <a:r>
              <a:rPr lang="tr-TR" sz="1800" dirty="0"/>
              <a:t> (diri, hayat), </a:t>
            </a:r>
            <a:r>
              <a:rPr lang="tr-TR" sz="1800" dirty="0" err="1"/>
              <a:t>ölüg</a:t>
            </a:r>
            <a:r>
              <a:rPr lang="tr-TR" sz="1800" dirty="0"/>
              <a:t> (ölü</a:t>
            </a:r>
            <a:r>
              <a:rPr lang="tr-TR" sz="1800" dirty="0" smtClean="0"/>
              <a:t>), </a:t>
            </a:r>
            <a:r>
              <a:rPr lang="tr-TR" sz="1800" dirty="0"/>
              <a:t>karı (ihtiyar, </a:t>
            </a:r>
            <a:r>
              <a:rPr lang="tr-TR" sz="1800" dirty="0" smtClean="0"/>
              <a:t>yaşlı; muhterem</a:t>
            </a:r>
            <a:r>
              <a:rPr lang="tr-TR" sz="1800" dirty="0"/>
              <a:t>), </a:t>
            </a:r>
            <a:r>
              <a:rPr lang="tr-TR" sz="1800" dirty="0" err="1"/>
              <a:t>ödsig</a:t>
            </a:r>
            <a:r>
              <a:rPr lang="tr-TR" sz="1800" dirty="0"/>
              <a:t> (yaşlı, muhterem</a:t>
            </a:r>
            <a:r>
              <a:rPr lang="tr-TR" sz="1800" dirty="0" smtClean="0"/>
              <a:t>), </a:t>
            </a:r>
            <a:r>
              <a:rPr lang="tr-TR" sz="1800" dirty="0" err="1"/>
              <a:t>âçsık</a:t>
            </a:r>
            <a:r>
              <a:rPr lang="tr-TR" sz="1800" dirty="0"/>
              <a:t> (açlık), </a:t>
            </a:r>
            <a:r>
              <a:rPr lang="tr-TR" sz="1800" dirty="0" err="1"/>
              <a:t>tosık</a:t>
            </a:r>
            <a:r>
              <a:rPr lang="tr-TR" sz="1800" dirty="0"/>
              <a:t> (tokluk</a:t>
            </a:r>
            <a:r>
              <a:rPr lang="tr-TR" sz="1800" dirty="0" smtClean="0"/>
              <a:t>), </a:t>
            </a:r>
            <a:r>
              <a:rPr lang="tr-TR" sz="1800" dirty="0" err="1" smtClean="0"/>
              <a:t>tokurkak</a:t>
            </a:r>
            <a:r>
              <a:rPr lang="tr-TR" sz="1800" dirty="0" smtClean="0"/>
              <a:t> </a:t>
            </a:r>
            <a:r>
              <a:rPr lang="tr-TR" sz="1800" dirty="0" err="1" smtClean="0"/>
              <a:t>tokuğa</a:t>
            </a:r>
            <a:r>
              <a:rPr lang="tr-TR" sz="1800" dirty="0" smtClean="0"/>
              <a:t> (aldırmayan</a:t>
            </a:r>
            <a:r>
              <a:rPr lang="tr-TR" sz="1800" dirty="0"/>
              <a:t>), </a:t>
            </a:r>
            <a:r>
              <a:rPr lang="tr-TR" sz="1800" dirty="0" err="1"/>
              <a:t>toruk</a:t>
            </a:r>
            <a:r>
              <a:rPr lang="tr-TR" sz="1800" dirty="0"/>
              <a:t> (zayıf), semiz, </a:t>
            </a:r>
            <a:r>
              <a:rPr lang="tr-TR" sz="1800" dirty="0" err="1"/>
              <a:t>tüz</a:t>
            </a:r>
            <a:r>
              <a:rPr lang="tr-TR" sz="1800" dirty="0"/>
              <a:t> (dürüst, âdil), </a:t>
            </a:r>
            <a:r>
              <a:rPr lang="tr-TR" sz="1800" dirty="0" err="1" smtClean="0"/>
              <a:t>igid</a:t>
            </a:r>
            <a:r>
              <a:rPr lang="tr-TR" sz="1800" dirty="0"/>
              <a:t> </a:t>
            </a:r>
            <a:r>
              <a:rPr lang="tr-TR" sz="1800" dirty="0" smtClean="0"/>
              <a:t>(yalan</a:t>
            </a:r>
            <a:r>
              <a:rPr lang="tr-TR" sz="1800" dirty="0"/>
              <a:t>), </a:t>
            </a:r>
            <a:r>
              <a:rPr lang="tr-TR" sz="1800" dirty="0" err="1"/>
              <a:t>küç</a:t>
            </a:r>
            <a:r>
              <a:rPr lang="tr-TR" sz="1800" dirty="0"/>
              <a:t> (güç), </a:t>
            </a:r>
            <a:r>
              <a:rPr lang="tr-TR" sz="1800" dirty="0" err="1"/>
              <a:t>erklig~küçlüg</a:t>
            </a:r>
            <a:r>
              <a:rPr lang="tr-TR" sz="1800" dirty="0"/>
              <a:t> (güçlü), uz (maharet), </a:t>
            </a:r>
            <a:r>
              <a:rPr lang="tr-TR" sz="1800" dirty="0" err="1"/>
              <a:t>ubut</a:t>
            </a:r>
            <a:r>
              <a:rPr lang="tr-TR" sz="1800" dirty="0"/>
              <a:t> (u-</a:t>
            </a:r>
            <a:r>
              <a:rPr lang="tr-TR" sz="1800" dirty="0" err="1"/>
              <a:t>tanma</a:t>
            </a:r>
            <a:r>
              <a:rPr lang="tr-TR" sz="1800" dirty="0"/>
              <a:t>, hayâ</a:t>
            </a:r>
            <a:r>
              <a:rPr lang="tr-TR" sz="1800" dirty="0" smtClean="0"/>
              <a:t>), </a:t>
            </a:r>
            <a:r>
              <a:rPr lang="tr-TR" sz="1800" dirty="0" err="1" smtClean="0"/>
              <a:t>umug</a:t>
            </a:r>
            <a:r>
              <a:rPr lang="tr-TR" sz="1800" dirty="0" smtClean="0"/>
              <a:t> </a:t>
            </a:r>
            <a:r>
              <a:rPr lang="tr-TR" sz="1800" dirty="0"/>
              <a:t>(umut, destek), </a:t>
            </a:r>
            <a:r>
              <a:rPr lang="tr-TR" sz="1800" dirty="0" err="1"/>
              <a:t>beŋgilig</a:t>
            </a:r>
            <a:r>
              <a:rPr lang="tr-TR" sz="1800" dirty="0"/>
              <a:t> (mutlu, sevinçli), </a:t>
            </a:r>
            <a:r>
              <a:rPr lang="tr-TR" sz="1800" dirty="0" err="1"/>
              <a:t>bilig</a:t>
            </a:r>
            <a:r>
              <a:rPr lang="tr-TR" sz="1800" dirty="0"/>
              <a:t> (bilgi), </a:t>
            </a:r>
            <a:r>
              <a:rPr lang="tr-TR" sz="1800" dirty="0" err="1"/>
              <a:t>biligsiz</a:t>
            </a:r>
            <a:r>
              <a:rPr lang="tr-TR" sz="1800" dirty="0"/>
              <a:t> (cahil), </a:t>
            </a:r>
            <a:r>
              <a:rPr lang="tr-TR" sz="1800" dirty="0" smtClean="0"/>
              <a:t>bilge, </a:t>
            </a:r>
            <a:r>
              <a:rPr lang="tr-TR" sz="1800" dirty="0" err="1"/>
              <a:t>anyıg</a:t>
            </a:r>
            <a:r>
              <a:rPr lang="tr-TR" sz="1800" dirty="0"/>
              <a:t> </a:t>
            </a:r>
            <a:r>
              <a:rPr lang="tr-TR" sz="1800" dirty="0" err="1"/>
              <a:t>bilig</a:t>
            </a:r>
            <a:r>
              <a:rPr lang="tr-TR" sz="1800" dirty="0"/>
              <a:t> (fitne, fesat), alp (</a:t>
            </a:r>
            <a:r>
              <a:rPr lang="tr-TR" sz="1800" dirty="0" smtClean="0"/>
              <a:t>yiğit, kahraman</a:t>
            </a:r>
            <a:r>
              <a:rPr lang="tr-TR" sz="1800" dirty="0"/>
              <a:t>), matı (sadık), </a:t>
            </a:r>
            <a:r>
              <a:rPr lang="tr-TR" sz="1800" dirty="0" err="1"/>
              <a:t>buŋ</a:t>
            </a:r>
            <a:r>
              <a:rPr lang="tr-TR" sz="1800" dirty="0"/>
              <a:t> (sıkıntı), </a:t>
            </a:r>
            <a:r>
              <a:rPr lang="tr-TR" sz="1800" dirty="0" err="1"/>
              <a:t>buŋsuz</a:t>
            </a:r>
            <a:r>
              <a:rPr lang="tr-TR" sz="1800" dirty="0"/>
              <a:t> (sıkıntısız, dertsiz), </a:t>
            </a:r>
            <a:r>
              <a:rPr lang="tr-TR" sz="1800" dirty="0" err="1" smtClean="0"/>
              <a:t>buŋad</a:t>
            </a:r>
            <a:r>
              <a:rPr lang="tr-TR" sz="1800" dirty="0" smtClean="0"/>
              <a:t>- (</a:t>
            </a:r>
            <a:r>
              <a:rPr lang="tr-TR" sz="1800" dirty="0"/>
              <a:t>sıkılmak, bunalmak), </a:t>
            </a:r>
            <a:r>
              <a:rPr lang="tr-TR" sz="1800" dirty="0" err="1"/>
              <a:t>ökün</a:t>
            </a:r>
            <a:r>
              <a:rPr lang="tr-TR" sz="1800" dirty="0"/>
              <a:t>- (pişman olmak), </a:t>
            </a:r>
            <a:r>
              <a:rPr lang="tr-TR" sz="1800" dirty="0" err="1"/>
              <a:t>edgü</a:t>
            </a:r>
            <a:r>
              <a:rPr lang="tr-TR" sz="1800" dirty="0"/>
              <a:t> (iyi), </a:t>
            </a:r>
            <a:r>
              <a:rPr lang="tr-TR" sz="1800" dirty="0" err="1"/>
              <a:t>yabız~yablak</a:t>
            </a:r>
            <a:r>
              <a:rPr lang="tr-TR" sz="1800" dirty="0"/>
              <a:t> (</a:t>
            </a:r>
            <a:r>
              <a:rPr lang="tr-TR" sz="1800" dirty="0" err="1" smtClean="0"/>
              <a:t>kötü,fena</a:t>
            </a:r>
            <a:r>
              <a:rPr lang="tr-TR" sz="1800" dirty="0"/>
              <a:t>), </a:t>
            </a:r>
            <a:r>
              <a:rPr lang="tr-TR" sz="1800" dirty="0" err="1"/>
              <a:t>kü</a:t>
            </a:r>
            <a:r>
              <a:rPr lang="tr-TR" sz="1800" dirty="0"/>
              <a:t> (ün, şöhret), </a:t>
            </a:r>
            <a:r>
              <a:rPr lang="tr-TR" sz="1800" dirty="0" err="1"/>
              <a:t>külüg</a:t>
            </a:r>
            <a:r>
              <a:rPr lang="tr-TR" sz="1800" dirty="0"/>
              <a:t> (ünlü), yazın- (yanılmak, hata etmek), </a:t>
            </a:r>
            <a:r>
              <a:rPr lang="tr-TR" sz="1800" dirty="0" err="1"/>
              <a:t>yaŋıl</a:t>
            </a:r>
            <a:r>
              <a:rPr lang="tr-TR" sz="1800" dirty="0"/>
              <a:t>-</a:t>
            </a:r>
            <a:r>
              <a:rPr lang="tr-TR" sz="1800" dirty="0" smtClean="0"/>
              <a:t>, </a:t>
            </a:r>
            <a:r>
              <a:rPr lang="tr-TR" sz="1800" dirty="0" err="1" smtClean="0"/>
              <a:t>yaŋıluk</a:t>
            </a:r>
            <a:r>
              <a:rPr lang="tr-TR" sz="1800" dirty="0" smtClean="0"/>
              <a:t> </a:t>
            </a:r>
            <a:r>
              <a:rPr lang="tr-TR" sz="1800" dirty="0"/>
              <a:t>(hata), </a:t>
            </a:r>
            <a:r>
              <a:rPr lang="tr-TR" sz="1800" dirty="0" err="1"/>
              <a:t>tarkınç</a:t>
            </a:r>
            <a:r>
              <a:rPr lang="tr-TR" sz="1800" dirty="0"/>
              <a:t> (huzursuzluk, rahatsızlık), </a:t>
            </a:r>
            <a:r>
              <a:rPr lang="tr-TR" sz="1800" dirty="0" err="1"/>
              <a:t>küregü</a:t>
            </a:r>
            <a:r>
              <a:rPr lang="tr-TR" sz="1800" dirty="0"/>
              <a:t> (</a:t>
            </a:r>
            <a:r>
              <a:rPr lang="tr-TR" sz="1800" dirty="0" err="1" smtClean="0"/>
              <a:t>disiplinsizlik,itaatsizlik</a:t>
            </a:r>
            <a:r>
              <a:rPr lang="tr-TR" sz="1800" dirty="0"/>
              <a:t>), </a:t>
            </a:r>
            <a:r>
              <a:rPr lang="tr-TR" sz="1800" dirty="0" err="1"/>
              <a:t>bulganç</a:t>
            </a:r>
            <a:r>
              <a:rPr lang="tr-TR" sz="1800" dirty="0"/>
              <a:t> (karışık, düzensiz), </a:t>
            </a:r>
            <a:r>
              <a:rPr lang="tr-TR" sz="1800" dirty="0" err="1"/>
              <a:t>bulgak</a:t>
            </a:r>
            <a:r>
              <a:rPr lang="tr-TR" sz="1800" dirty="0"/>
              <a:t> (karmaşa, kaos), </a:t>
            </a:r>
            <a:r>
              <a:rPr lang="tr-TR" sz="1800" dirty="0" err="1"/>
              <a:t>tüzsüz</a:t>
            </a:r>
            <a:r>
              <a:rPr lang="tr-TR" sz="1800" dirty="0"/>
              <a:t> (</a:t>
            </a:r>
            <a:r>
              <a:rPr lang="tr-TR" sz="1800" dirty="0" smtClean="0"/>
              <a:t>dürüst olmayan</a:t>
            </a:r>
            <a:r>
              <a:rPr lang="tr-TR" sz="1800" dirty="0"/>
              <a:t>), </a:t>
            </a:r>
            <a:r>
              <a:rPr lang="tr-TR" sz="1800" dirty="0" err="1"/>
              <a:t>suk</a:t>
            </a:r>
            <a:r>
              <a:rPr lang="tr-TR" sz="1800" dirty="0"/>
              <a:t> (kıskançlık), </a:t>
            </a:r>
            <a:r>
              <a:rPr lang="tr-TR" sz="1800" dirty="0" err="1"/>
              <a:t>küni</a:t>
            </a:r>
            <a:r>
              <a:rPr lang="tr-TR" sz="1800" dirty="0"/>
              <a:t> (kıskançlık), üz (aksi, inatçı), </a:t>
            </a:r>
            <a:r>
              <a:rPr lang="tr-TR" sz="1800" dirty="0" err="1"/>
              <a:t>armakçı</a:t>
            </a:r>
            <a:r>
              <a:rPr lang="tr-TR" sz="1800" dirty="0"/>
              <a:t> (aldatıcı</a:t>
            </a:r>
            <a:r>
              <a:rPr lang="tr-TR" sz="1800" dirty="0" smtClean="0"/>
              <a:t>), kür </a:t>
            </a:r>
            <a:r>
              <a:rPr lang="tr-TR" sz="1800" dirty="0"/>
              <a:t>(hile), </a:t>
            </a:r>
            <a:r>
              <a:rPr lang="tr-TR" sz="1800" dirty="0" err="1"/>
              <a:t>kürlüg~teblig</a:t>
            </a:r>
            <a:r>
              <a:rPr lang="tr-TR" sz="1800" dirty="0"/>
              <a:t> (hilekâr</a:t>
            </a:r>
            <a:r>
              <a:rPr lang="tr-TR" sz="1800" dirty="0" smtClean="0"/>
              <a:t>). Ev</a:t>
            </a:r>
            <a:r>
              <a:rPr lang="tr-TR" sz="1800" dirty="0"/>
              <a:t>, giyim ve yaşamayla ilgili kelimeler: </a:t>
            </a:r>
            <a:r>
              <a:rPr lang="tr-TR" sz="1800" dirty="0" err="1"/>
              <a:t>kerekü</a:t>
            </a:r>
            <a:r>
              <a:rPr lang="tr-TR" sz="1800" dirty="0"/>
              <a:t> (çadır), </a:t>
            </a:r>
            <a:r>
              <a:rPr lang="tr-TR" sz="1800" dirty="0" err="1" smtClean="0"/>
              <a:t>kerekülüg</a:t>
            </a:r>
            <a:r>
              <a:rPr lang="tr-TR" sz="1800" dirty="0"/>
              <a:t> </a:t>
            </a:r>
            <a:r>
              <a:rPr lang="tr-TR" sz="1800" dirty="0" smtClean="0"/>
              <a:t>(çadırlı</a:t>
            </a:r>
            <a:r>
              <a:rPr lang="tr-TR" sz="1800" dirty="0"/>
              <a:t>, göçebe), </a:t>
            </a:r>
            <a:r>
              <a:rPr lang="tr-TR" sz="1800" dirty="0" err="1"/>
              <a:t>eb</a:t>
            </a:r>
            <a:r>
              <a:rPr lang="tr-TR" sz="1800" dirty="0"/>
              <a:t> (ev, çadır), </a:t>
            </a:r>
            <a:r>
              <a:rPr lang="tr-TR" sz="1800" dirty="0" err="1"/>
              <a:t>tâm</a:t>
            </a:r>
            <a:r>
              <a:rPr lang="tr-TR" sz="1800" dirty="0"/>
              <a:t> (duvar), bark (ev, bina; türbe), </a:t>
            </a:r>
            <a:r>
              <a:rPr lang="tr-TR" sz="1800" dirty="0" err="1"/>
              <a:t>kapıg</a:t>
            </a:r>
            <a:r>
              <a:rPr lang="tr-TR" sz="1800" dirty="0"/>
              <a:t> (kapı</a:t>
            </a:r>
            <a:r>
              <a:rPr lang="tr-TR" sz="1800" dirty="0" smtClean="0"/>
              <a:t>), </a:t>
            </a:r>
            <a:r>
              <a:rPr lang="tr-TR" sz="1800" dirty="0" err="1" smtClean="0"/>
              <a:t>eşük</a:t>
            </a:r>
            <a:r>
              <a:rPr lang="tr-TR" sz="1800" dirty="0" smtClean="0"/>
              <a:t> </a:t>
            </a:r>
            <a:r>
              <a:rPr lang="tr-TR" sz="1800" dirty="0"/>
              <a:t>(</a:t>
            </a:r>
            <a:r>
              <a:rPr lang="tr-TR" sz="1800" dirty="0" smtClean="0"/>
              <a:t>eşik, kapı</a:t>
            </a:r>
            <a:r>
              <a:rPr lang="tr-TR" sz="1800" dirty="0"/>
              <a:t>), </a:t>
            </a:r>
            <a:r>
              <a:rPr lang="tr-TR" sz="1800" dirty="0" err="1"/>
              <a:t>oçuk</a:t>
            </a:r>
            <a:r>
              <a:rPr lang="tr-TR" sz="1800" dirty="0"/>
              <a:t> (ocak), yurt (yaşanan yer), iş, aş, </a:t>
            </a:r>
            <a:r>
              <a:rPr lang="tr-TR" sz="1800" dirty="0" err="1"/>
              <a:t>azuk</a:t>
            </a:r>
            <a:r>
              <a:rPr lang="tr-TR" sz="1800" dirty="0"/>
              <a:t>, </a:t>
            </a:r>
            <a:r>
              <a:rPr lang="tr-TR" sz="1800" dirty="0" smtClean="0"/>
              <a:t>aşsız, ton </a:t>
            </a:r>
            <a:r>
              <a:rPr lang="tr-TR" sz="1800" dirty="0"/>
              <a:t>(elbise), </a:t>
            </a:r>
            <a:r>
              <a:rPr lang="tr-TR" sz="1800" dirty="0" err="1"/>
              <a:t>tonlug</a:t>
            </a:r>
            <a:r>
              <a:rPr lang="tr-TR" sz="1800" dirty="0"/>
              <a:t> (elbiseli), </a:t>
            </a:r>
            <a:r>
              <a:rPr lang="tr-TR" sz="1800" dirty="0" err="1"/>
              <a:t>tonsuz</a:t>
            </a:r>
            <a:r>
              <a:rPr lang="tr-TR" sz="1800" dirty="0"/>
              <a:t> (elbisesiz, çıplak), </a:t>
            </a:r>
            <a:r>
              <a:rPr lang="tr-TR" sz="1800" dirty="0" err="1"/>
              <a:t>kedimlig</a:t>
            </a:r>
            <a:r>
              <a:rPr lang="tr-TR" sz="1800" dirty="0"/>
              <a:t> (giyimli</a:t>
            </a:r>
            <a:r>
              <a:rPr lang="tr-TR" sz="1800" dirty="0" smtClean="0"/>
              <a:t>), </a:t>
            </a:r>
            <a:r>
              <a:rPr lang="tr-TR" sz="1800" dirty="0" err="1" smtClean="0"/>
              <a:t>yalma</a:t>
            </a:r>
            <a:r>
              <a:rPr lang="tr-TR" sz="1800" dirty="0" smtClean="0"/>
              <a:t> </a:t>
            </a:r>
            <a:r>
              <a:rPr lang="tr-TR" sz="1800" dirty="0"/>
              <a:t>(kaftan), kin (ipek), </a:t>
            </a:r>
            <a:r>
              <a:rPr lang="tr-TR" sz="1800" dirty="0" err="1"/>
              <a:t>kutay</a:t>
            </a:r>
            <a:r>
              <a:rPr lang="tr-TR" sz="1800" dirty="0"/>
              <a:t> (ipek), </a:t>
            </a:r>
            <a:r>
              <a:rPr lang="tr-TR" sz="1800" dirty="0" err="1"/>
              <a:t>işgiti</a:t>
            </a:r>
            <a:r>
              <a:rPr lang="tr-TR" sz="1800" dirty="0"/>
              <a:t> (ipekli kumaş), </a:t>
            </a:r>
            <a:r>
              <a:rPr lang="tr-TR" sz="1800" dirty="0" err="1"/>
              <a:t>kırgaglıg</a:t>
            </a:r>
            <a:r>
              <a:rPr lang="tr-TR" sz="1800" dirty="0"/>
              <a:t> (</a:t>
            </a:r>
            <a:r>
              <a:rPr lang="tr-TR" sz="1800" dirty="0" smtClean="0"/>
              <a:t>kenarları kıvrık </a:t>
            </a:r>
            <a:r>
              <a:rPr lang="tr-TR" sz="1800" dirty="0"/>
              <a:t>elbise), </a:t>
            </a:r>
            <a:r>
              <a:rPr lang="tr-TR" sz="1800" dirty="0" err="1"/>
              <a:t>yadag</a:t>
            </a:r>
            <a:r>
              <a:rPr lang="tr-TR" sz="1800" dirty="0"/>
              <a:t> (yaya), </a:t>
            </a:r>
            <a:r>
              <a:rPr lang="tr-TR" sz="1800" dirty="0" err="1"/>
              <a:t>atlıg</a:t>
            </a:r>
            <a:r>
              <a:rPr lang="tr-TR" sz="1800" dirty="0"/>
              <a:t> (atlı), kul, </a:t>
            </a:r>
            <a:r>
              <a:rPr lang="tr-TR" sz="1800" dirty="0" err="1"/>
              <a:t>kullug</a:t>
            </a:r>
            <a:r>
              <a:rPr lang="tr-TR" sz="1800" dirty="0"/>
              <a:t> (köle sahibi), </a:t>
            </a:r>
            <a:r>
              <a:rPr lang="tr-TR" sz="1800" dirty="0" err="1"/>
              <a:t>küŋ</a:t>
            </a:r>
            <a:r>
              <a:rPr lang="tr-TR" sz="1800" dirty="0"/>
              <a:t> (cariye</a:t>
            </a:r>
            <a:r>
              <a:rPr lang="tr-TR" sz="1800" dirty="0" smtClean="0"/>
              <a:t>), </a:t>
            </a:r>
            <a:r>
              <a:rPr lang="tr-TR" sz="1800" dirty="0" err="1" smtClean="0"/>
              <a:t>küŋlüg</a:t>
            </a:r>
            <a:r>
              <a:rPr lang="tr-TR" sz="1800" dirty="0" smtClean="0"/>
              <a:t> </a:t>
            </a:r>
            <a:r>
              <a:rPr lang="tr-TR" sz="1800" dirty="0"/>
              <a:t>(cariye sahibi), bay (zengin), </a:t>
            </a:r>
            <a:r>
              <a:rPr lang="tr-TR" sz="1800" dirty="0" err="1"/>
              <a:t>çıgany</a:t>
            </a:r>
            <a:r>
              <a:rPr lang="tr-TR" sz="1800" dirty="0"/>
              <a:t> (yoksul), </a:t>
            </a:r>
            <a:r>
              <a:rPr lang="tr-TR" sz="1800" dirty="0" err="1"/>
              <a:t>yıpar</a:t>
            </a:r>
            <a:r>
              <a:rPr lang="tr-TR" sz="1800" dirty="0"/>
              <a:t> (misk, kokulu mum</a:t>
            </a:r>
            <a:r>
              <a:rPr lang="tr-TR" sz="1800" dirty="0" smtClean="0"/>
              <a:t>), </a:t>
            </a:r>
            <a:r>
              <a:rPr lang="tr-TR" sz="1800" dirty="0" err="1" smtClean="0"/>
              <a:t>kokılık</a:t>
            </a:r>
            <a:r>
              <a:rPr lang="tr-TR" sz="1800" dirty="0" smtClean="0"/>
              <a:t> </a:t>
            </a:r>
            <a:r>
              <a:rPr lang="tr-TR" sz="1800" dirty="0"/>
              <a:t>(ıtriyat, parfüm), </a:t>
            </a:r>
            <a:r>
              <a:rPr lang="tr-TR" sz="1800" dirty="0" err="1"/>
              <a:t>kinlig</a:t>
            </a:r>
            <a:r>
              <a:rPr lang="tr-TR" sz="1800" dirty="0"/>
              <a:t> (kokulu</a:t>
            </a:r>
            <a:r>
              <a:rPr lang="tr-TR" sz="1800" dirty="0" smtClean="0"/>
              <a:t>).</a:t>
            </a:r>
            <a:endParaRPr lang="tr-TR" sz="1800" dirty="0"/>
          </a:p>
        </p:txBody>
      </p:sp>
    </p:spTree>
    <p:extLst>
      <p:ext uri="{BB962C8B-B14F-4D97-AF65-F5344CB8AC3E}">
        <p14:creationId xmlns:p14="http://schemas.microsoft.com/office/powerpoint/2010/main" val="1651364054"/>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80920" cy="5904656"/>
          </a:xfrm>
        </p:spPr>
        <p:txBody>
          <a:bodyPr/>
          <a:lstStyle/>
          <a:p>
            <a:pPr marL="0" lvl="0" indent="0" algn="just">
              <a:buClr>
                <a:srgbClr val="6699FF"/>
              </a:buClr>
              <a:buNone/>
            </a:pPr>
            <a:r>
              <a:rPr lang="tr-TR" sz="1600" dirty="0">
                <a:solidFill>
                  <a:srgbClr val="FFFF00"/>
                </a:solidFill>
              </a:rPr>
              <a:t>SAVAŞ, ASKERLİK VE DEVLET YÖNETİMİYLE İLGİLİ KELİMELER</a:t>
            </a:r>
            <a:r>
              <a:rPr lang="tr-TR" sz="1600" dirty="0">
                <a:solidFill>
                  <a:srgbClr val="F8F8F8"/>
                </a:solidFill>
              </a:rPr>
              <a:t>: </a:t>
            </a:r>
          </a:p>
          <a:p>
            <a:pPr marL="0" lvl="0" indent="0" algn="just">
              <a:buClr>
                <a:srgbClr val="6699FF"/>
              </a:buClr>
              <a:buNone/>
            </a:pPr>
            <a:r>
              <a:rPr lang="tr-TR" sz="1600" dirty="0">
                <a:solidFill>
                  <a:srgbClr val="F8F8F8"/>
                </a:solidFill>
              </a:rPr>
              <a:t>er (er, erkek), eren (erler), </a:t>
            </a:r>
            <a:r>
              <a:rPr lang="tr-TR" sz="1600" dirty="0" err="1">
                <a:solidFill>
                  <a:srgbClr val="F8F8F8"/>
                </a:solidFill>
              </a:rPr>
              <a:t>sü</a:t>
            </a:r>
            <a:r>
              <a:rPr lang="tr-TR" sz="1600" dirty="0">
                <a:solidFill>
                  <a:srgbClr val="F8F8F8"/>
                </a:solidFill>
              </a:rPr>
              <a:t> (asker, ordu), </a:t>
            </a:r>
            <a:r>
              <a:rPr lang="tr-TR" sz="1600" dirty="0" err="1">
                <a:solidFill>
                  <a:srgbClr val="F8F8F8"/>
                </a:solidFill>
              </a:rPr>
              <a:t>süŋiş</a:t>
            </a:r>
            <a:r>
              <a:rPr lang="tr-TR" sz="1600" dirty="0">
                <a:solidFill>
                  <a:srgbClr val="F8F8F8"/>
                </a:solidFill>
              </a:rPr>
              <a:t> (savaş), </a:t>
            </a:r>
            <a:r>
              <a:rPr lang="tr-TR" sz="1600" dirty="0" err="1">
                <a:solidFill>
                  <a:srgbClr val="F8F8F8"/>
                </a:solidFill>
              </a:rPr>
              <a:t>süŋüş</a:t>
            </a:r>
            <a:r>
              <a:rPr lang="tr-TR" sz="1600" dirty="0">
                <a:solidFill>
                  <a:srgbClr val="F8F8F8"/>
                </a:solidFill>
              </a:rPr>
              <a:t>- (savaşmak), buyruk (komutan, amir), baş (lider), başla-~</a:t>
            </a:r>
            <a:r>
              <a:rPr lang="tr-TR" sz="1600" dirty="0" err="1">
                <a:solidFill>
                  <a:srgbClr val="F8F8F8"/>
                </a:solidFill>
              </a:rPr>
              <a:t>başad</a:t>
            </a:r>
            <a:r>
              <a:rPr lang="tr-TR" sz="1600" dirty="0">
                <a:solidFill>
                  <a:srgbClr val="F8F8F8"/>
                </a:solidFill>
              </a:rPr>
              <a:t>- (liderlik, komutanlık etmek), uduz-(sevk etmek, liderlik etmek), ötün- (arz etmek), </a:t>
            </a:r>
            <a:r>
              <a:rPr lang="tr-TR" sz="1600" dirty="0" err="1">
                <a:solidFill>
                  <a:srgbClr val="F8F8F8"/>
                </a:solidFill>
              </a:rPr>
              <a:t>ötüg~ötünç</a:t>
            </a:r>
            <a:r>
              <a:rPr lang="tr-TR" sz="1600" dirty="0">
                <a:solidFill>
                  <a:srgbClr val="F8F8F8"/>
                </a:solidFill>
              </a:rPr>
              <a:t> (rica), </a:t>
            </a:r>
            <a:r>
              <a:rPr lang="tr-TR" sz="1600" dirty="0" err="1">
                <a:solidFill>
                  <a:srgbClr val="F8F8F8"/>
                </a:solidFill>
              </a:rPr>
              <a:t>yagı</a:t>
            </a:r>
            <a:r>
              <a:rPr lang="tr-TR" sz="1600" dirty="0">
                <a:solidFill>
                  <a:srgbClr val="F8F8F8"/>
                </a:solidFill>
              </a:rPr>
              <a:t> (düşman), </a:t>
            </a:r>
            <a:r>
              <a:rPr lang="tr-TR" sz="1600" dirty="0" err="1">
                <a:solidFill>
                  <a:srgbClr val="F8F8F8"/>
                </a:solidFill>
              </a:rPr>
              <a:t>yagıçı</a:t>
            </a:r>
            <a:r>
              <a:rPr lang="tr-TR" sz="1600" dirty="0">
                <a:solidFill>
                  <a:srgbClr val="F8F8F8"/>
                </a:solidFill>
              </a:rPr>
              <a:t> (savaşçı), alp (yiğit, kahraman), </a:t>
            </a:r>
            <a:r>
              <a:rPr lang="tr-TR" sz="1600" dirty="0" err="1">
                <a:solidFill>
                  <a:srgbClr val="F8F8F8"/>
                </a:solidFill>
              </a:rPr>
              <a:t>alpagu</a:t>
            </a:r>
            <a:r>
              <a:rPr lang="tr-TR" sz="1600" dirty="0">
                <a:solidFill>
                  <a:srgbClr val="F8F8F8"/>
                </a:solidFill>
              </a:rPr>
              <a:t> (yiğit savaşçı), </a:t>
            </a:r>
            <a:r>
              <a:rPr lang="tr-TR" sz="1600" dirty="0" err="1">
                <a:solidFill>
                  <a:srgbClr val="F8F8F8"/>
                </a:solidFill>
              </a:rPr>
              <a:t>süle</a:t>
            </a:r>
            <a:r>
              <a:rPr lang="tr-TR" sz="1600" dirty="0">
                <a:solidFill>
                  <a:srgbClr val="F8F8F8"/>
                </a:solidFill>
              </a:rPr>
              <a:t>-(sefer etmek),</a:t>
            </a:r>
            <a:r>
              <a:rPr lang="tr-TR" sz="1600" dirty="0" err="1">
                <a:solidFill>
                  <a:srgbClr val="F8F8F8"/>
                </a:solidFill>
              </a:rPr>
              <a:t>sület</a:t>
            </a:r>
            <a:r>
              <a:rPr lang="tr-TR" sz="1600" dirty="0">
                <a:solidFill>
                  <a:srgbClr val="F8F8F8"/>
                </a:solidFill>
              </a:rPr>
              <a:t>- (sefere çıkarmak), </a:t>
            </a:r>
            <a:r>
              <a:rPr lang="tr-TR" sz="1600" dirty="0" err="1">
                <a:solidFill>
                  <a:srgbClr val="F8F8F8"/>
                </a:solidFill>
              </a:rPr>
              <a:t>yorı</a:t>
            </a:r>
            <a:r>
              <a:rPr lang="tr-TR" sz="1600" dirty="0">
                <a:solidFill>
                  <a:srgbClr val="F8F8F8"/>
                </a:solidFill>
              </a:rPr>
              <a:t>-~yont- (sevk etmek), akıt- (akın etmek), bas- (baskın yapmak), basit- (baskına uğramak), basın- (yenilmek), </a:t>
            </a:r>
            <a:r>
              <a:rPr lang="tr-TR" sz="1600" dirty="0" err="1">
                <a:solidFill>
                  <a:srgbClr val="F8F8F8"/>
                </a:solidFill>
              </a:rPr>
              <a:t>yul</a:t>
            </a:r>
            <a:r>
              <a:rPr lang="tr-TR" sz="1600" dirty="0">
                <a:solidFill>
                  <a:srgbClr val="F8F8F8"/>
                </a:solidFill>
              </a:rPr>
              <a:t>-~</a:t>
            </a:r>
            <a:r>
              <a:rPr lang="tr-TR" sz="1600" dirty="0" err="1">
                <a:solidFill>
                  <a:srgbClr val="F8F8F8"/>
                </a:solidFill>
              </a:rPr>
              <a:t>yulı</a:t>
            </a:r>
            <a:r>
              <a:rPr lang="tr-TR" sz="1600" dirty="0">
                <a:solidFill>
                  <a:srgbClr val="F8F8F8"/>
                </a:solidFill>
              </a:rPr>
              <a:t>- (yağmalamak), </a:t>
            </a:r>
            <a:r>
              <a:rPr lang="tr-TR" sz="1600" dirty="0" err="1">
                <a:solidFill>
                  <a:srgbClr val="F8F8F8"/>
                </a:solidFill>
              </a:rPr>
              <a:t>yadag</a:t>
            </a:r>
            <a:r>
              <a:rPr lang="tr-TR" sz="1600" dirty="0">
                <a:solidFill>
                  <a:srgbClr val="F8F8F8"/>
                </a:solidFill>
              </a:rPr>
              <a:t> (yaya, piyade), </a:t>
            </a:r>
            <a:r>
              <a:rPr lang="tr-TR" sz="1600" dirty="0" err="1">
                <a:solidFill>
                  <a:srgbClr val="F8F8F8"/>
                </a:solidFill>
              </a:rPr>
              <a:t>atlıg</a:t>
            </a:r>
            <a:r>
              <a:rPr lang="tr-TR" sz="1600" dirty="0">
                <a:solidFill>
                  <a:srgbClr val="F8F8F8"/>
                </a:solidFill>
              </a:rPr>
              <a:t> (atlı, süvari), ok, kılıç, kılıçla-, </a:t>
            </a:r>
            <a:r>
              <a:rPr lang="tr-TR" sz="1600" dirty="0" err="1">
                <a:solidFill>
                  <a:srgbClr val="F8F8F8"/>
                </a:solidFill>
              </a:rPr>
              <a:t>süŋüg</a:t>
            </a:r>
            <a:r>
              <a:rPr lang="tr-TR" sz="1600" dirty="0">
                <a:solidFill>
                  <a:srgbClr val="F8F8F8"/>
                </a:solidFill>
              </a:rPr>
              <a:t> (mızrak), sanç- (batırmak, </a:t>
            </a:r>
            <a:r>
              <a:rPr lang="tr-TR" sz="1600" dirty="0" err="1">
                <a:solidFill>
                  <a:srgbClr val="F8F8F8"/>
                </a:solidFill>
              </a:rPr>
              <a:t>mızraklamak</a:t>
            </a:r>
            <a:r>
              <a:rPr lang="tr-TR" sz="1600" dirty="0">
                <a:solidFill>
                  <a:srgbClr val="F8F8F8"/>
                </a:solidFill>
              </a:rPr>
              <a:t>), yarık (zırh), </a:t>
            </a:r>
            <a:r>
              <a:rPr lang="tr-TR" sz="1600" dirty="0" err="1">
                <a:solidFill>
                  <a:srgbClr val="F8F8F8"/>
                </a:solidFill>
              </a:rPr>
              <a:t>köbürge</a:t>
            </a:r>
            <a:r>
              <a:rPr lang="tr-TR" sz="1600" dirty="0">
                <a:solidFill>
                  <a:srgbClr val="F8F8F8"/>
                </a:solidFill>
              </a:rPr>
              <a:t> (davul), </a:t>
            </a:r>
            <a:r>
              <a:rPr lang="tr-TR" sz="1600" dirty="0" err="1">
                <a:solidFill>
                  <a:srgbClr val="F8F8F8"/>
                </a:solidFill>
              </a:rPr>
              <a:t>yaraklıg</a:t>
            </a:r>
            <a:r>
              <a:rPr lang="tr-TR" sz="1600" dirty="0">
                <a:solidFill>
                  <a:srgbClr val="F8F8F8"/>
                </a:solidFill>
              </a:rPr>
              <a:t> (</a:t>
            </a:r>
            <a:r>
              <a:rPr lang="tr-TR" sz="1600" dirty="0" err="1">
                <a:solidFill>
                  <a:srgbClr val="F8F8F8"/>
                </a:solidFill>
              </a:rPr>
              <a:t>silâhlı</a:t>
            </a:r>
            <a:r>
              <a:rPr lang="tr-TR" sz="1600" dirty="0">
                <a:solidFill>
                  <a:srgbClr val="F8F8F8"/>
                </a:solidFill>
              </a:rPr>
              <a:t>), </a:t>
            </a:r>
            <a:r>
              <a:rPr lang="tr-TR" sz="1600" dirty="0" err="1">
                <a:solidFill>
                  <a:srgbClr val="F8F8F8"/>
                </a:solidFill>
              </a:rPr>
              <a:t>kedimlig</a:t>
            </a:r>
            <a:r>
              <a:rPr lang="tr-TR" sz="1600" dirty="0">
                <a:solidFill>
                  <a:srgbClr val="F8F8F8"/>
                </a:solidFill>
              </a:rPr>
              <a:t> (giyimli, zırhlı), ordu (orda, karargâh), </a:t>
            </a:r>
            <a:r>
              <a:rPr lang="tr-TR" sz="1600" dirty="0" err="1">
                <a:solidFill>
                  <a:srgbClr val="F8F8F8"/>
                </a:solidFill>
              </a:rPr>
              <a:t>korıgan</a:t>
            </a:r>
            <a:r>
              <a:rPr lang="tr-TR" sz="1600" dirty="0">
                <a:solidFill>
                  <a:srgbClr val="F8F8F8"/>
                </a:solidFill>
              </a:rPr>
              <a:t> (sığınak, kale), </a:t>
            </a:r>
            <a:r>
              <a:rPr lang="tr-TR" sz="1600" dirty="0" err="1">
                <a:solidFill>
                  <a:srgbClr val="F8F8F8"/>
                </a:solidFill>
              </a:rPr>
              <a:t>arkuy</a:t>
            </a:r>
            <a:r>
              <a:rPr lang="tr-TR" sz="1600" dirty="0">
                <a:solidFill>
                  <a:srgbClr val="F8F8F8"/>
                </a:solidFill>
              </a:rPr>
              <a:t> (müstahkem mevki), </a:t>
            </a:r>
            <a:r>
              <a:rPr lang="tr-TR" sz="1600" dirty="0" err="1">
                <a:solidFill>
                  <a:srgbClr val="F8F8F8"/>
                </a:solidFill>
              </a:rPr>
              <a:t>kargu~karguy</a:t>
            </a:r>
            <a:r>
              <a:rPr lang="tr-TR" sz="1600" dirty="0">
                <a:solidFill>
                  <a:srgbClr val="F8F8F8"/>
                </a:solidFill>
              </a:rPr>
              <a:t> (gözetleme kulesi), </a:t>
            </a:r>
            <a:r>
              <a:rPr lang="tr-TR" sz="1600" dirty="0" err="1">
                <a:solidFill>
                  <a:srgbClr val="F8F8F8"/>
                </a:solidFill>
              </a:rPr>
              <a:t>tug</a:t>
            </a:r>
            <a:r>
              <a:rPr lang="tr-TR" sz="1600" dirty="0">
                <a:solidFill>
                  <a:srgbClr val="F8F8F8"/>
                </a:solidFill>
              </a:rPr>
              <a:t> (engel), </a:t>
            </a:r>
            <a:r>
              <a:rPr lang="tr-TR" sz="1600" dirty="0" err="1">
                <a:solidFill>
                  <a:srgbClr val="F8F8F8"/>
                </a:solidFill>
              </a:rPr>
              <a:t>korıgu</a:t>
            </a:r>
            <a:r>
              <a:rPr lang="tr-TR" sz="1600" dirty="0">
                <a:solidFill>
                  <a:srgbClr val="F8F8F8"/>
                </a:solidFill>
              </a:rPr>
              <a:t> (muhafız), </a:t>
            </a:r>
            <a:r>
              <a:rPr lang="tr-TR" sz="1600" dirty="0" err="1">
                <a:solidFill>
                  <a:srgbClr val="F8F8F8"/>
                </a:solidFill>
              </a:rPr>
              <a:t>yirçi</a:t>
            </a:r>
            <a:r>
              <a:rPr lang="tr-TR" sz="1600" dirty="0">
                <a:solidFill>
                  <a:srgbClr val="F8F8F8"/>
                </a:solidFill>
              </a:rPr>
              <a:t> (kılavuz), yelme (öncü, keşif kolu), </a:t>
            </a:r>
            <a:r>
              <a:rPr lang="tr-TR" sz="1600" dirty="0" err="1">
                <a:solidFill>
                  <a:srgbClr val="F8F8F8"/>
                </a:solidFill>
              </a:rPr>
              <a:t>yolagçı</a:t>
            </a:r>
            <a:r>
              <a:rPr lang="tr-TR" sz="1600" dirty="0">
                <a:solidFill>
                  <a:srgbClr val="F8F8F8"/>
                </a:solidFill>
              </a:rPr>
              <a:t>(öncü), </a:t>
            </a:r>
            <a:r>
              <a:rPr lang="tr-TR" sz="1600" dirty="0" err="1">
                <a:solidFill>
                  <a:srgbClr val="F8F8F8"/>
                </a:solidFill>
              </a:rPr>
              <a:t>körüg</a:t>
            </a:r>
            <a:r>
              <a:rPr lang="tr-TR" sz="1600" dirty="0">
                <a:solidFill>
                  <a:srgbClr val="F8F8F8"/>
                </a:solidFill>
              </a:rPr>
              <a:t> (casus, haberci), </a:t>
            </a:r>
            <a:r>
              <a:rPr lang="tr-TR" sz="1600" dirty="0" err="1">
                <a:solidFill>
                  <a:srgbClr val="F8F8F8"/>
                </a:solidFill>
              </a:rPr>
              <a:t>tıl</a:t>
            </a:r>
            <a:r>
              <a:rPr lang="tr-TR" sz="1600" dirty="0">
                <a:solidFill>
                  <a:srgbClr val="F8F8F8"/>
                </a:solidFill>
              </a:rPr>
              <a:t> (düşman hakkında bilgi alınan tutsak), </a:t>
            </a:r>
            <a:r>
              <a:rPr lang="tr-TR" sz="1600" dirty="0" err="1">
                <a:solidFill>
                  <a:srgbClr val="F8F8F8"/>
                </a:solidFill>
              </a:rPr>
              <a:t>yulıgçı</a:t>
            </a:r>
            <a:r>
              <a:rPr lang="tr-TR" sz="1600" dirty="0">
                <a:solidFill>
                  <a:srgbClr val="F8F8F8"/>
                </a:solidFill>
              </a:rPr>
              <a:t> (yağmacı), baz (esir, tâbi), baz kıl- (tâbi, bağımlı kılmak), </a:t>
            </a:r>
            <a:r>
              <a:rPr lang="tr-TR" sz="1600" dirty="0" err="1">
                <a:solidFill>
                  <a:srgbClr val="F8F8F8"/>
                </a:solidFill>
              </a:rPr>
              <a:t>içger</a:t>
            </a:r>
            <a:r>
              <a:rPr lang="tr-TR" sz="1600" dirty="0">
                <a:solidFill>
                  <a:srgbClr val="F8F8F8"/>
                </a:solidFill>
              </a:rPr>
              <a:t>- (tâbi kılmak), kör- (tâbi, bağımlı olmak), </a:t>
            </a:r>
            <a:r>
              <a:rPr lang="tr-TR" sz="1600" dirty="0" err="1">
                <a:solidFill>
                  <a:srgbClr val="F8F8F8"/>
                </a:solidFill>
              </a:rPr>
              <a:t>içik</a:t>
            </a:r>
            <a:r>
              <a:rPr lang="tr-TR" sz="1600" dirty="0">
                <a:solidFill>
                  <a:srgbClr val="F8F8F8"/>
                </a:solidFill>
              </a:rPr>
              <a:t>- (tutsak, bağımlı olmak), </a:t>
            </a:r>
            <a:r>
              <a:rPr lang="tr-TR" sz="1600" dirty="0" err="1">
                <a:solidFill>
                  <a:srgbClr val="F8F8F8"/>
                </a:solidFill>
              </a:rPr>
              <a:t>kulad</a:t>
            </a:r>
            <a:r>
              <a:rPr lang="tr-TR" sz="1600" dirty="0">
                <a:solidFill>
                  <a:srgbClr val="F8F8F8"/>
                </a:solidFill>
              </a:rPr>
              <a:t>- (köle olmak), </a:t>
            </a:r>
            <a:r>
              <a:rPr lang="tr-TR" sz="1600" dirty="0" err="1">
                <a:solidFill>
                  <a:srgbClr val="F8F8F8"/>
                </a:solidFill>
              </a:rPr>
              <a:t>küŋed</a:t>
            </a:r>
            <a:r>
              <a:rPr lang="tr-TR" sz="1600" dirty="0">
                <a:solidFill>
                  <a:srgbClr val="F8F8F8"/>
                </a:solidFill>
              </a:rPr>
              <a:t>- (cariye olmak), il (ülke, devlet), il tut- (devlet kurmak ve korumak), il</a:t>
            </a:r>
          </a:p>
          <a:p>
            <a:pPr marL="0" lvl="0" indent="0" algn="just">
              <a:buClr>
                <a:srgbClr val="6699FF"/>
              </a:buClr>
              <a:buNone/>
            </a:pPr>
            <a:r>
              <a:rPr lang="tr-TR" sz="1600" dirty="0" err="1">
                <a:solidFill>
                  <a:srgbClr val="F8F8F8"/>
                </a:solidFill>
              </a:rPr>
              <a:t>tutsık</a:t>
            </a:r>
            <a:r>
              <a:rPr lang="tr-TR" sz="1600" dirty="0">
                <a:solidFill>
                  <a:srgbClr val="F8F8F8"/>
                </a:solidFill>
              </a:rPr>
              <a:t> yir (devlet tutulacak yer, devlet merkezi), </a:t>
            </a:r>
            <a:r>
              <a:rPr lang="tr-TR" sz="1600" dirty="0" err="1">
                <a:solidFill>
                  <a:srgbClr val="F8F8F8"/>
                </a:solidFill>
              </a:rPr>
              <a:t>beŋgü</a:t>
            </a:r>
            <a:r>
              <a:rPr lang="tr-TR" sz="1600" dirty="0">
                <a:solidFill>
                  <a:srgbClr val="F8F8F8"/>
                </a:solidFill>
              </a:rPr>
              <a:t> il tut- (devleti ebediyen yaşatmak), törü (töre, kanun), törü it- (kanun yapmak), it- (düzenlemek, teşkilâtlandırmak), itin-~</a:t>
            </a:r>
            <a:r>
              <a:rPr lang="tr-TR" sz="1600" dirty="0" err="1">
                <a:solidFill>
                  <a:srgbClr val="F8F8F8"/>
                </a:solidFill>
              </a:rPr>
              <a:t>yaratun</a:t>
            </a:r>
            <a:r>
              <a:rPr lang="tr-TR" sz="1600" dirty="0">
                <a:solidFill>
                  <a:srgbClr val="F8F8F8"/>
                </a:solidFill>
              </a:rPr>
              <a:t>- (</a:t>
            </a:r>
            <a:r>
              <a:rPr lang="tr-TR" sz="1600" dirty="0" err="1">
                <a:solidFill>
                  <a:srgbClr val="F8F8F8"/>
                </a:solidFill>
              </a:rPr>
              <a:t>teşkilâtlanmak</a:t>
            </a:r>
            <a:r>
              <a:rPr lang="tr-TR" sz="1600" dirty="0">
                <a:solidFill>
                  <a:srgbClr val="F8F8F8"/>
                </a:solidFill>
              </a:rPr>
              <a:t>), yir </a:t>
            </a:r>
            <a:r>
              <a:rPr lang="tr-TR" sz="1600" dirty="0" err="1">
                <a:solidFill>
                  <a:srgbClr val="F8F8F8"/>
                </a:solidFill>
              </a:rPr>
              <a:t>sub</a:t>
            </a:r>
            <a:r>
              <a:rPr lang="tr-TR" sz="1600" dirty="0">
                <a:solidFill>
                  <a:srgbClr val="F8F8F8"/>
                </a:solidFill>
              </a:rPr>
              <a:t> (yer su, vatan), </a:t>
            </a:r>
            <a:r>
              <a:rPr lang="tr-TR" sz="1600" dirty="0" err="1">
                <a:solidFill>
                  <a:srgbClr val="F8F8F8"/>
                </a:solidFill>
              </a:rPr>
              <a:t>turgak</a:t>
            </a:r>
            <a:r>
              <a:rPr lang="tr-TR" sz="1600" dirty="0">
                <a:solidFill>
                  <a:srgbClr val="F8F8F8"/>
                </a:solidFill>
              </a:rPr>
              <a:t> (vatan), uluş (şehir), </a:t>
            </a:r>
            <a:r>
              <a:rPr lang="tr-TR" sz="1600" dirty="0" err="1">
                <a:solidFill>
                  <a:srgbClr val="F8F8F8"/>
                </a:solidFill>
              </a:rPr>
              <a:t>yarlıka</a:t>
            </a:r>
            <a:r>
              <a:rPr lang="tr-TR" sz="1600" dirty="0">
                <a:solidFill>
                  <a:srgbClr val="F8F8F8"/>
                </a:solidFill>
              </a:rPr>
              <a:t>-(Tanrı buyurmak), </a:t>
            </a:r>
            <a:r>
              <a:rPr lang="tr-TR" sz="1600" dirty="0" err="1">
                <a:solidFill>
                  <a:srgbClr val="F8F8F8"/>
                </a:solidFill>
              </a:rPr>
              <a:t>ıduk</a:t>
            </a:r>
            <a:r>
              <a:rPr lang="tr-TR" sz="1600" dirty="0">
                <a:solidFill>
                  <a:srgbClr val="F8F8F8"/>
                </a:solidFill>
              </a:rPr>
              <a:t> (kutsal, Tanrı tarafından gönderilmiş), kut (talih, Tanrı '</a:t>
            </a:r>
            <a:r>
              <a:rPr lang="tr-TR" sz="1600" dirty="0" err="1">
                <a:solidFill>
                  <a:srgbClr val="F8F8F8"/>
                </a:solidFill>
              </a:rPr>
              <a:t>nın</a:t>
            </a:r>
            <a:r>
              <a:rPr lang="tr-TR" sz="1600" dirty="0">
                <a:solidFill>
                  <a:srgbClr val="F8F8F8"/>
                </a:solidFill>
              </a:rPr>
              <a:t> verdiği güç, karizma), </a:t>
            </a:r>
            <a:r>
              <a:rPr lang="tr-TR" sz="1600" dirty="0" err="1">
                <a:solidFill>
                  <a:srgbClr val="F8F8F8"/>
                </a:solidFill>
              </a:rPr>
              <a:t>ülüg</a:t>
            </a:r>
            <a:r>
              <a:rPr lang="tr-TR" sz="1600" dirty="0">
                <a:solidFill>
                  <a:srgbClr val="F8F8F8"/>
                </a:solidFill>
              </a:rPr>
              <a:t> (kısmet), barım (mal, servet), </a:t>
            </a:r>
            <a:r>
              <a:rPr lang="tr-TR" sz="1600" dirty="0" err="1">
                <a:solidFill>
                  <a:srgbClr val="F8F8F8"/>
                </a:solidFill>
              </a:rPr>
              <a:t>arkış</a:t>
            </a:r>
            <a:r>
              <a:rPr lang="tr-TR" sz="1600" dirty="0">
                <a:solidFill>
                  <a:srgbClr val="F8F8F8"/>
                </a:solidFill>
              </a:rPr>
              <a:t> </a:t>
            </a:r>
            <a:r>
              <a:rPr lang="tr-TR" sz="1600" dirty="0" err="1">
                <a:solidFill>
                  <a:srgbClr val="F8F8F8"/>
                </a:solidFill>
              </a:rPr>
              <a:t>tirkiş</a:t>
            </a:r>
            <a:r>
              <a:rPr lang="tr-TR" sz="1600" dirty="0">
                <a:solidFill>
                  <a:srgbClr val="F8F8F8"/>
                </a:solidFill>
              </a:rPr>
              <a:t> (kervan), </a:t>
            </a:r>
            <a:r>
              <a:rPr lang="tr-TR" sz="1600" dirty="0" err="1">
                <a:solidFill>
                  <a:srgbClr val="F8F8F8"/>
                </a:solidFill>
              </a:rPr>
              <a:t>kalıŋ</a:t>
            </a:r>
            <a:r>
              <a:rPr lang="tr-TR" sz="1600" dirty="0">
                <a:solidFill>
                  <a:srgbClr val="F8F8F8"/>
                </a:solidFill>
              </a:rPr>
              <a:t> (baç, haraç), </a:t>
            </a:r>
            <a:r>
              <a:rPr lang="tr-TR" sz="1600" dirty="0" err="1">
                <a:solidFill>
                  <a:srgbClr val="F8F8F8"/>
                </a:solidFill>
              </a:rPr>
              <a:t>ilsire</a:t>
            </a:r>
            <a:r>
              <a:rPr lang="tr-TR" sz="1600" dirty="0">
                <a:solidFill>
                  <a:srgbClr val="F8F8F8"/>
                </a:solidFill>
              </a:rPr>
              <a:t>- (ülkesiz, devletsiz kalmak), </a:t>
            </a:r>
            <a:r>
              <a:rPr lang="tr-TR" sz="1600" dirty="0" err="1">
                <a:solidFill>
                  <a:srgbClr val="F8F8F8"/>
                </a:solidFill>
              </a:rPr>
              <a:t>ilsiret</a:t>
            </a:r>
            <a:r>
              <a:rPr lang="tr-TR" sz="1600" dirty="0">
                <a:solidFill>
                  <a:srgbClr val="F8F8F8"/>
                </a:solidFill>
              </a:rPr>
              <a:t>-(ülkesiz, devletsiz bırakmak), </a:t>
            </a:r>
            <a:r>
              <a:rPr lang="tr-TR" sz="1600" dirty="0" err="1">
                <a:solidFill>
                  <a:srgbClr val="F8F8F8"/>
                </a:solidFill>
              </a:rPr>
              <a:t>kagansıra</a:t>
            </a:r>
            <a:r>
              <a:rPr lang="tr-TR" sz="1600" dirty="0">
                <a:solidFill>
                  <a:srgbClr val="F8F8F8"/>
                </a:solidFill>
              </a:rPr>
              <a:t>- (</a:t>
            </a:r>
            <a:r>
              <a:rPr lang="tr-TR" sz="1600" dirty="0" err="1">
                <a:solidFill>
                  <a:srgbClr val="F8F8F8"/>
                </a:solidFill>
              </a:rPr>
              <a:t>kağansız</a:t>
            </a:r>
            <a:r>
              <a:rPr lang="tr-TR" sz="1600" dirty="0">
                <a:solidFill>
                  <a:srgbClr val="F8F8F8"/>
                </a:solidFill>
              </a:rPr>
              <a:t> kalmak), </a:t>
            </a:r>
            <a:r>
              <a:rPr lang="tr-TR" sz="1600" dirty="0" err="1">
                <a:solidFill>
                  <a:srgbClr val="F8F8F8"/>
                </a:solidFill>
              </a:rPr>
              <a:t>kagansırat</a:t>
            </a:r>
            <a:r>
              <a:rPr lang="tr-TR" sz="1600" dirty="0">
                <a:solidFill>
                  <a:srgbClr val="F8F8F8"/>
                </a:solidFill>
              </a:rPr>
              <a:t>-(</a:t>
            </a:r>
            <a:r>
              <a:rPr lang="tr-TR" sz="1600" dirty="0" err="1">
                <a:solidFill>
                  <a:srgbClr val="F8F8F8"/>
                </a:solidFill>
              </a:rPr>
              <a:t>kağansız</a:t>
            </a:r>
            <a:r>
              <a:rPr lang="tr-TR" sz="1600" dirty="0">
                <a:solidFill>
                  <a:srgbClr val="F8F8F8"/>
                </a:solidFill>
              </a:rPr>
              <a:t> bırakmak), </a:t>
            </a:r>
            <a:r>
              <a:rPr lang="tr-TR" sz="1600" dirty="0" err="1">
                <a:solidFill>
                  <a:srgbClr val="F8F8F8"/>
                </a:solidFill>
              </a:rPr>
              <a:t>urugsırat</a:t>
            </a:r>
            <a:r>
              <a:rPr lang="tr-TR" sz="1600" dirty="0">
                <a:solidFill>
                  <a:srgbClr val="F8F8F8"/>
                </a:solidFill>
              </a:rPr>
              <a:t>- (soyunu tüketmek, soy kırımı, jenosit), kon-(konmak, yerleşmek), kontur- (yerleştirmek, iskân etmek), </a:t>
            </a:r>
            <a:r>
              <a:rPr lang="tr-TR" sz="1600" dirty="0" err="1">
                <a:solidFill>
                  <a:srgbClr val="F8F8F8"/>
                </a:solidFill>
              </a:rPr>
              <a:t>taşık</a:t>
            </a:r>
            <a:r>
              <a:rPr lang="tr-TR" sz="1600" dirty="0">
                <a:solidFill>
                  <a:srgbClr val="F8F8F8"/>
                </a:solidFill>
              </a:rPr>
              <a:t>- (bağımlılıktan kurtulmak), </a:t>
            </a:r>
            <a:r>
              <a:rPr lang="tr-TR" sz="1600" dirty="0" err="1">
                <a:solidFill>
                  <a:srgbClr val="F8F8F8"/>
                </a:solidFill>
              </a:rPr>
              <a:t>tagık</a:t>
            </a:r>
            <a:r>
              <a:rPr lang="tr-TR" sz="1600" dirty="0">
                <a:solidFill>
                  <a:srgbClr val="F8F8F8"/>
                </a:solidFill>
              </a:rPr>
              <a:t>- (dağa çıkmak, isyan etmek), </a:t>
            </a:r>
            <a:r>
              <a:rPr lang="tr-TR" sz="1600" dirty="0" err="1">
                <a:solidFill>
                  <a:srgbClr val="F8F8F8"/>
                </a:solidFill>
              </a:rPr>
              <a:t>kabış</a:t>
            </a:r>
            <a:r>
              <a:rPr lang="tr-TR" sz="1600" dirty="0">
                <a:solidFill>
                  <a:srgbClr val="F8F8F8"/>
                </a:solidFill>
              </a:rPr>
              <a:t>- (buluşmak, ittifak yapmak), </a:t>
            </a:r>
            <a:r>
              <a:rPr lang="tr-TR" sz="1600" dirty="0" err="1">
                <a:solidFill>
                  <a:srgbClr val="F8F8F8"/>
                </a:solidFill>
              </a:rPr>
              <a:t>tüzül</a:t>
            </a:r>
            <a:r>
              <a:rPr lang="tr-TR" sz="1600" dirty="0">
                <a:solidFill>
                  <a:srgbClr val="F8F8F8"/>
                </a:solidFill>
              </a:rPr>
              <a:t>- (barış anlaşması yapmak),</a:t>
            </a:r>
            <a:r>
              <a:rPr lang="tr-TR" sz="1600" dirty="0" err="1">
                <a:solidFill>
                  <a:srgbClr val="F8F8F8"/>
                </a:solidFill>
              </a:rPr>
              <a:t>yagısız</a:t>
            </a:r>
            <a:r>
              <a:rPr lang="tr-TR" sz="1600" dirty="0">
                <a:solidFill>
                  <a:srgbClr val="F8F8F8"/>
                </a:solidFill>
              </a:rPr>
              <a:t> (dost, düşmansız), tat (yabancı).</a:t>
            </a:r>
          </a:p>
          <a:p>
            <a:endParaRPr lang="tr-TR" sz="1600" dirty="0"/>
          </a:p>
        </p:txBody>
      </p:sp>
    </p:spTree>
    <p:extLst>
      <p:ext uri="{BB962C8B-B14F-4D97-AF65-F5344CB8AC3E}">
        <p14:creationId xmlns:p14="http://schemas.microsoft.com/office/powerpoint/2010/main" val="15235018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76672"/>
            <a:ext cx="8136904" cy="5976664"/>
          </a:xfrm>
        </p:spPr>
        <p:txBody>
          <a:bodyPr/>
          <a:lstStyle/>
          <a:p>
            <a:pPr algn="l"/>
            <a:r>
              <a:rPr lang="tr-TR" sz="2200" dirty="0">
                <a:solidFill>
                  <a:srgbClr val="FFFF00"/>
                </a:solidFill>
              </a:rPr>
              <a:t>Altay dilleri çalışmaları, Alman bilgini </a:t>
            </a:r>
            <a:r>
              <a:rPr lang="tr-TR" sz="2200" dirty="0"/>
              <a:t>W. </a:t>
            </a:r>
            <a:r>
              <a:rPr lang="tr-TR" sz="2200" dirty="0" err="1"/>
              <a:t>Schott</a:t>
            </a:r>
            <a:r>
              <a:rPr lang="tr-TR" sz="2200" dirty="0"/>
              <a:t> </a:t>
            </a:r>
            <a:r>
              <a:rPr lang="tr-TR" sz="2200" dirty="0">
                <a:solidFill>
                  <a:srgbClr val="FFFF00"/>
                </a:solidFill>
              </a:rPr>
              <a:t>ile disipline girdi ve </a:t>
            </a:r>
            <a:r>
              <a:rPr lang="tr-TR" sz="2200" dirty="0" smtClean="0">
                <a:solidFill>
                  <a:srgbClr val="FFFF00"/>
                </a:solidFill>
              </a:rPr>
              <a:t>ilk ses </a:t>
            </a:r>
            <a:r>
              <a:rPr lang="tr-TR" sz="2200" dirty="0">
                <a:solidFill>
                  <a:srgbClr val="FFFF00"/>
                </a:solidFill>
              </a:rPr>
              <a:t>denklikleri kurulmaya başlandı. </a:t>
            </a:r>
            <a:r>
              <a:rPr lang="tr-TR" sz="2200" dirty="0" err="1"/>
              <a:t>Schott</a:t>
            </a:r>
            <a:r>
              <a:rPr lang="tr-TR" sz="2200" dirty="0"/>
              <a:t>, </a:t>
            </a:r>
            <a:r>
              <a:rPr lang="tr-TR" sz="2200" dirty="0" smtClean="0"/>
              <a:t>TATAR DİLLERİ </a:t>
            </a:r>
            <a:r>
              <a:rPr lang="tr-TR" sz="2200" dirty="0" smtClean="0">
                <a:solidFill>
                  <a:srgbClr val="FFFF00"/>
                </a:solidFill>
              </a:rPr>
              <a:t>terimini </a:t>
            </a:r>
            <a:r>
              <a:rPr lang="tr-TR" sz="2200" dirty="0">
                <a:solidFill>
                  <a:srgbClr val="FFFF00"/>
                </a:solidFill>
              </a:rPr>
              <a:t>kullandı ve </a:t>
            </a:r>
            <a:r>
              <a:rPr lang="tr-TR" sz="2200" dirty="0"/>
              <a:t>Türkçe </a:t>
            </a:r>
            <a:r>
              <a:rPr lang="tr-TR" sz="2200" dirty="0" smtClean="0"/>
              <a:t>z'nin Çuvaşça </a:t>
            </a:r>
            <a:r>
              <a:rPr lang="tr-TR" sz="2200" dirty="0"/>
              <a:t>r sesine, Türkçe ş'nin de Çuvaşça </a:t>
            </a:r>
            <a:r>
              <a:rPr lang="tr-TR" sz="2200" dirty="0" smtClean="0"/>
              <a:t>l </a:t>
            </a:r>
            <a:r>
              <a:rPr lang="tr-TR" sz="2200" dirty="0"/>
              <a:t>sesine</a:t>
            </a:r>
            <a:r>
              <a:rPr lang="tr-TR" sz="2200" dirty="0">
                <a:solidFill>
                  <a:srgbClr val="FFFF00"/>
                </a:solidFill>
              </a:rPr>
              <a:t> denk geldiğini buldu. </a:t>
            </a:r>
            <a:endParaRPr lang="tr-TR" sz="2200" dirty="0" smtClean="0">
              <a:solidFill>
                <a:srgbClr val="FFFF00"/>
              </a:solidFill>
            </a:endParaRPr>
          </a:p>
          <a:p>
            <a:pPr algn="l"/>
            <a:r>
              <a:rPr lang="tr-TR" sz="2200" b="1" dirty="0" smtClean="0"/>
              <a:t>Fin bilgini  </a:t>
            </a:r>
            <a:r>
              <a:rPr lang="tr-TR" sz="2200" b="1" dirty="0" err="1" smtClean="0"/>
              <a:t>Gustaf</a:t>
            </a:r>
            <a:r>
              <a:rPr lang="tr-TR" sz="2200" b="1" dirty="0" smtClean="0"/>
              <a:t> </a:t>
            </a:r>
            <a:r>
              <a:rPr lang="tr-TR" sz="2200" b="1" dirty="0"/>
              <a:t>John </a:t>
            </a:r>
            <a:r>
              <a:rPr lang="tr-TR" sz="2200" b="1" dirty="0" err="1"/>
              <a:t>Ramstedt</a:t>
            </a:r>
            <a:r>
              <a:rPr lang="tr-TR" sz="2200" b="1" dirty="0"/>
              <a:t> </a:t>
            </a:r>
            <a:r>
              <a:rPr lang="tr-TR" sz="2200" dirty="0">
                <a:solidFill>
                  <a:srgbClr val="FFFF00"/>
                </a:solidFill>
              </a:rPr>
              <a:t>1903'te yayımladığı </a:t>
            </a:r>
            <a:r>
              <a:rPr lang="tr-TR" sz="2200" dirty="0" err="1">
                <a:solidFill>
                  <a:srgbClr val="FFFF00"/>
                </a:solidFill>
              </a:rPr>
              <a:t>Über</a:t>
            </a:r>
            <a:r>
              <a:rPr lang="tr-TR" sz="2200" dirty="0">
                <a:solidFill>
                  <a:srgbClr val="FFFF00"/>
                </a:solidFill>
              </a:rPr>
              <a:t> </a:t>
            </a:r>
            <a:r>
              <a:rPr lang="tr-TR" sz="2200" dirty="0" err="1">
                <a:solidFill>
                  <a:srgbClr val="FFFF00"/>
                </a:solidFill>
              </a:rPr>
              <a:t>die</a:t>
            </a:r>
            <a:r>
              <a:rPr lang="tr-TR" sz="2200" dirty="0">
                <a:solidFill>
                  <a:srgbClr val="FFFF00"/>
                </a:solidFill>
              </a:rPr>
              <a:t> </a:t>
            </a:r>
            <a:r>
              <a:rPr lang="tr-TR" sz="2200" dirty="0" err="1">
                <a:solidFill>
                  <a:srgbClr val="FFFF00"/>
                </a:solidFill>
              </a:rPr>
              <a:t>Konjugation</a:t>
            </a:r>
            <a:r>
              <a:rPr lang="tr-TR" sz="2200" dirty="0">
                <a:solidFill>
                  <a:srgbClr val="FFFF00"/>
                </a:solidFill>
              </a:rPr>
              <a:t> </a:t>
            </a:r>
            <a:r>
              <a:rPr lang="tr-TR" sz="2200" dirty="0" err="1" smtClean="0">
                <a:solidFill>
                  <a:srgbClr val="FFFF00"/>
                </a:solidFill>
              </a:rPr>
              <a:t>des</a:t>
            </a:r>
            <a:r>
              <a:rPr lang="tr-TR" sz="2200" dirty="0" smtClean="0">
                <a:solidFill>
                  <a:srgbClr val="FFFF00"/>
                </a:solidFill>
              </a:rPr>
              <a:t> </a:t>
            </a:r>
            <a:r>
              <a:rPr lang="tr-TR" sz="2200" dirty="0" err="1" smtClean="0">
                <a:solidFill>
                  <a:srgbClr val="FFFF00"/>
                </a:solidFill>
              </a:rPr>
              <a:t>Khalkha-mongolischen</a:t>
            </a:r>
            <a:r>
              <a:rPr lang="tr-TR" sz="2200" dirty="0" smtClean="0">
                <a:solidFill>
                  <a:srgbClr val="FFFF00"/>
                </a:solidFill>
              </a:rPr>
              <a:t> </a:t>
            </a:r>
            <a:r>
              <a:rPr lang="tr-TR" sz="2200" dirty="0">
                <a:solidFill>
                  <a:srgbClr val="FFFF00"/>
                </a:solidFill>
              </a:rPr>
              <a:t>adlı çalışmada aynı denkliklerin Türkçe ile </a:t>
            </a:r>
            <a:r>
              <a:rPr lang="tr-TR" sz="2200" dirty="0" smtClean="0">
                <a:solidFill>
                  <a:srgbClr val="FFFF00"/>
                </a:solidFill>
              </a:rPr>
              <a:t>Moğolca arasında </a:t>
            </a:r>
            <a:r>
              <a:rPr lang="tr-TR" sz="2200" dirty="0">
                <a:solidFill>
                  <a:srgbClr val="FFFF00"/>
                </a:solidFill>
              </a:rPr>
              <a:t>da olduğunu ortaya koydu </a:t>
            </a:r>
            <a:r>
              <a:rPr lang="tr-TR" sz="2200" dirty="0" smtClean="0">
                <a:solidFill>
                  <a:srgbClr val="FFFF00"/>
                </a:solidFill>
              </a:rPr>
              <a:t>.</a:t>
            </a:r>
            <a:r>
              <a:rPr lang="tr-TR" sz="2200" dirty="0" err="1" smtClean="0">
                <a:solidFill>
                  <a:srgbClr val="FFFF00"/>
                </a:solidFill>
              </a:rPr>
              <a:t>Ramstedt'ten</a:t>
            </a:r>
            <a:r>
              <a:rPr lang="tr-TR" sz="2200" dirty="0" smtClean="0">
                <a:solidFill>
                  <a:srgbClr val="FFFF00"/>
                </a:solidFill>
              </a:rPr>
              <a:t> </a:t>
            </a:r>
            <a:r>
              <a:rPr lang="tr-TR" sz="2200" dirty="0">
                <a:solidFill>
                  <a:srgbClr val="FFFF00"/>
                </a:solidFill>
              </a:rPr>
              <a:t>önce 19. yüzyılın ortalarında </a:t>
            </a:r>
            <a:r>
              <a:rPr lang="tr-TR" sz="2200" b="1" dirty="0"/>
              <a:t>Fin bilgini </a:t>
            </a:r>
            <a:r>
              <a:rPr lang="tr-TR" sz="2200" b="1" dirty="0" err="1" smtClean="0"/>
              <a:t>Matias</a:t>
            </a:r>
            <a:r>
              <a:rPr lang="tr-TR" sz="2200" b="1" dirty="0" smtClean="0"/>
              <a:t> </a:t>
            </a:r>
            <a:r>
              <a:rPr lang="tr-TR" sz="2200" b="1" dirty="0" err="1" smtClean="0"/>
              <a:t>Aleksanter</a:t>
            </a:r>
            <a:r>
              <a:rPr lang="tr-TR" sz="2200" b="1" dirty="0" smtClean="0"/>
              <a:t> </a:t>
            </a:r>
            <a:r>
              <a:rPr lang="tr-TR" sz="2200" b="1" dirty="0" err="1" smtClean="0"/>
              <a:t>Castren</a:t>
            </a:r>
            <a:r>
              <a:rPr lang="tr-TR" sz="2200" dirty="0">
                <a:solidFill>
                  <a:srgbClr val="FFFF00"/>
                </a:solidFill>
              </a:rPr>
              <a:t>, </a:t>
            </a:r>
            <a:r>
              <a:rPr lang="tr-TR" sz="2200" dirty="0" smtClean="0">
                <a:solidFill>
                  <a:srgbClr val="FFFF00"/>
                </a:solidFill>
              </a:rPr>
              <a:t>doktora </a:t>
            </a:r>
            <a:r>
              <a:rPr lang="tr-TR" sz="2200" dirty="0">
                <a:solidFill>
                  <a:srgbClr val="FFFF00"/>
                </a:solidFill>
              </a:rPr>
              <a:t>tezinde Fin, Türk, Moğol ve Tunguz dillerinde zamirlerin ve </a:t>
            </a:r>
            <a:r>
              <a:rPr lang="tr-TR" sz="2200" dirty="0" smtClean="0">
                <a:solidFill>
                  <a:srgbClr val="FFFF00"/>
                </a:solidFill>
              </a:rPr>
              <a:t>şahıs eklerinin </a:t>
            </a:r>
            <a:r>
              <a:rPr lang="tr-TR" sz="2200" dirty="0">
                <a:solidFill>
                  <a:srgbClr val="FFFF00"/>
                </a:solidFill>
              </a:rPr>
              <a:t>benzerliğini gösterdi. Altay dilleri terimi </a:t>
            </a:r>
            <a:r>
              <a:rPr lang="tr-TR" sz="2200" dirty="0" err="1">
                <a:solidFill>
                  <a:srgbClr val="FFFF00"/>
                </a:solidFill>
              </a:rPr>
              <a:t>Castren'le</a:t>
            </a:r>
            <a:r>
              <a:rPr lang="tr-TR" sz="2200" dirty="0">
                <a:solidFill>
                  <a:srgbClr val="FFFF00"/>
                </a:solidFill>
              </a:rPr>
              <a:t> bilim </a:t>
            </a:r>
            <a:r>
              <a:rPr lang="tr-TR" sz="2200" dirty="0" smtClean="0">
                <a:solidFill>
                  <a:srgbClr val="FFFF00"/>
                </a:solidFill>
              </a:rPr>
              <a:t>dünyasına yerleşti</a:t>
            </a:r>
            <a:r>
              <a:rPr lang="tr-TR" sz="2200" dirty="0">
                <a:solidFill>
                  <a:srgbClr val="FFFF00"/>
                </a:solidFill>
              </a:rPr>
              <a:t>; fakat bu terimi o, bugünkü Ural-Altay dilleri anlamında kullanıyordu </a:t>
            </a:r>
            <a:r>
              <a:rPr lang="tr-TR" sz="2200" b="1" dirty="0" smtClean="0"/>
              <a:t>. MATİAS CASTREN BU ÇALIŞMASIYLA URAL -ALTAY TEORİSİNİN ESAS KURUCUSU SAYILMIŞTIR. </a:t>
            </a:r>
          </a:p>
          <a:p>
            <a:pPr algn="l"/>
            <a:r>
              <a:rPr lang="tr-TR" sz="2200" dirty="0" smtClean="0">
                <a:solidFill>
                  <a:srgbClr val="FFFF00"/>
                </a:solidFill>
              </a:rPr>
              <a:t>Öte </a:t>
            </a:r>
            <a:r>
              <a:rPr lang="tr-TR" sz="2200" dirty="0">
                <a:solidFill>
                  <a:srgbClr val="FFFF00"/>
                </a:solidFill>
              </a:rPr>
              <a:t>yandan 19. yüzyılın ilk yarısında Alman bilgini </a:t>
            </a:r>
            <a:r>
              <a:rPr lang="tr-TR" sz="2200" dirty="0" err="1">
                <a:solidFill>
                  <a:srgbClr val="FFFF00"/>
                </a:solidFill>
              </a:rPr>
              <a:t>Klaproth</a:t>
            </a:r>
            <a:r>
              <a:rPr lang="tr-TR" sz="2200" dirty="0">
                <a:solidFill>
                  <a:srgbClr val="FFFF00"/>
                </a:solidFill>
              </a:rPr>
              <a:t>, </a:t>
            </a:r>
            <a:r>
              <a:rPr lang="tr-TR" sz="2200" dirty="0" err="1">
                <a:solidFill>
                  <a:srgbClr val="FFFF00"/>
                </a:solidFill>
              </a:rPr>
              <a:t>Siebold</a:t>
            </a:r>
            <a:r>
              <a:rPr lang="tr-TR" sz="2200" dirty="0">
                <a:solidFill>
                  <a:srgbClr val="FFFF00"/>
                </a:solidFill>
              </a:rPr>
              <a:t> </a:t>
            </a:r>
            <a:r>
              <a:rPr lang="tr-TR" sz="2200" dirty="0" smtClean="0">
                <a:solidFill>
                  <a:srgbClr val="FFFF00"/>
                </a:solidFill>
              </a:rPr>
              <a:t>ve 19</a:t>
            </a:r>
            <a:r>
              <a:rPr lang="tr-TR" sz="2200" dirty="0">
                <a:solidFill>
                  <a:srgbClr val="FFFF00"/>
                </a:solidFill>
              </a:rPr>
              <a:t>. yüzyılın ortalarında </a:t>
            </a:r>
            <a:r>
              <a:rPr lang="tr-TR" sz="2200" b="1" dirty="0"/>
              <a:t>W. </a:t>
            </a:r>
            <a:r>
              <a:rPr lang="tr-TR" sz="2200" b="1" dirty="0" err="1"/>
              <a:t>Schott</a:t>
            </a:r>
            <a:r>
              <a:rPr lang="tr-TR" sz="2200" b="1" dirty="0"/>
              <a:t>, J. </a:t>
            </a:r>
            <a:r>
              <a:rPr lang="tr-TR" sz="2200" b="1" dirty="0" err="1"/>
              <a:t>Hoffman</a:t>
            </a:r>
            <a:r>
              <a:rPr lang="tr-TR" sz="2200" b="1" dirty="0"/>
              <a:t> Japoncayı da Ural-Altay </a:t>
            </a:r>
            <a:r>
              <a:rPr lang="tr-TR" sz="2200" b="1" dirty="0" smtClean="0"/>
              <a:t>grubu içinde </a:t>
            </a:r>
            <a:r>
              <a:rPr lang="tr-TR" sz="2200" b="1" dirty="0"/>
              <a:t>ele </a:t>
            </a:r>
            <a:r>
              <a:rPr lang="tr-TR" sz="2200" b="1" dirty="0" smtClean="0"/>
              <a:t>aldılar.</a:t>
            </a:r>
          </a:p>
          <a:p>
            <a:pPr algn="l"/>
            <a:endParaRPr lang="tr-TR" sz="2200" dirty="0">
              <a:solidFill>
                <a:srgbClr val="FFFF00"/>
              </a:solidFill>
            </a:endParaRPr>
          </a:p>
        </p:txBody>
      </p:sp>
    </p:spTree>
    <p:extLst>
      <p:ext uri="{BB962C8B-B14F-4D97-AF65-F5344CB8AC3E}">
        <p14:creationId xmlns:p14="http://schemas.microsoft.com/office/powerpoint/2010/main" val="424726449"/>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520" dirty="0" smtClean="0">
                <a:solidFill>
                  <a:srgbClr val="FFFF00"/>
                </a:solidFill>
              </a:rPr>
              <a:t>UNVANLAR:</a:t>
            </a:r>
          </a:p>
          <a:p>
            <a:pPr marL="0" indent="0" algn="just">
              <a:buNone/>
            </a:pPr>
            <a:r>
              <a:rPr lang="tr-TR" sz="1520" dirty="0" smtClean="0"/>
              <a:t> </a:t>
            </a:r>
            <a:r>
              <a:rPr lang="tr-TR" sz="1520" dirty="0" err="1"/>
              <a:t>kagan</a:t>
            </a:r>
            <a:r>
              <a:rPr lang="tr-TR" sz="1520" dirty="0"/>
              <a:t> (imparator), </a:t>
            </a:r>
            <a:r>
              <a:rPr lang="tr-TR" sz="1520" dirty="0" err="1"/>
              <a:t>katun</a:t>
            </a:r>
            <a:r>
              <a:rPr lang="tr-TR" sz="1520" dirty="0"/>
              <a:t> (imparatoriçe), </a:t>
            </a:r>
            <a:r>
              <a:rPr lang="tr-TR" sz="1520" dirty="0" err="1"/>
              <a:t>ilteriş</a:t>
            </a:r>
            <a:r>
              <a:rPr lang="tr-TR" sz="1520" dirty="0"/>
              <a:t> (</a:t>
            </a:r>
            <a:r>
              <a:rPr lang="tr-TR" sz="1520" dirty="0" err="1" smtClean="0"/>
              <a:t>imparatorlukunvanı</a:t>
            </a:r>
            <a:r>
              <a:rPr lang="tr-TR" sz="1520" dirty="0"/>
              <a:t>), </a:t>
            </a:r>
            <a:r>
              <a:rPr lang="tr-TR" sz="1520" dirty="0" err="1"/>
              <a:t>ilbilge</a:t>
            </a:r>
            <a:r>
              <a:rPr lang="tr-TR" sz="1520" dirty="0"/>
              <a:t> (imparatoriçelik unvanı), kan (han, kral), </a:t>
            </a:r>
            <a:r>
              <a:rPr lang="tr-TR" sz="1520" dirty="0" err="1"/>
              <a:t>ilig</a:t>
            </a:r>
            <a:r>
              <a:rPr lang="tr-TR" sz="1520" dirty="0"/>
              <a:t> (hükümdar</a:t>
            </a:r>
            <a:r>
              <a:rPr lang="tr-TR" sz="1520" dirty="0" smtClean="0"/>
              <a:t>),bilge </a:t>
            </a:r>
            <a:r>
              <a:rPr lang="tr-TR" sz="1520" dirty="0"/>
              <a:t>(hükümdarlık unvanı, yüksek bir unvan), </a:t>
            </a:r>
            <a:r>
              <a:rPr lang="tr-TR" sz="1520" dirty="0" err="1"/>
              <a:t>bögü</a:t>
            </a:r>
            <a:r>
              <a:rPr lang="tr-TR" sz="1520" dirty="0"/>
              <a:t> (hükümdarlık unvanı), ini </a:t>
            </a:r>
            <a:r>
              <a:rPr lang="tr-TR" sz="1520" dirty="0" smtClean="0"/>
              <a:t>il (veliaht</a:t>
            </a:r>
            <a:r>
              <a:rPr lang="tr-TR" sz="1520" dirty="0"/>
              <a:t>), </a:t>
            </a:r>
            <a:r>
              <a:rPr lang="tr-TR" sz="1520" dirty="0" err="1"/>
              <a:t>tigin</a:t>
            </a:r>
            <a:r>
              <a:rPr lang="tr-TR" sz="1520" dirty="0"/>
              <a:t> (şehzade, prens), şad (şehzadelik unvanı), yabgu (</a:t>
            </a:r>
            <a:r>
              <a:rPr lang="tr-TR" sz="1520" dirty="0" smtClean="0"/>
              <a:t>şehzadelik unvanı</a:t>
            </a:r>
            <a:r>
              <a:rPr lang="tr-TR" sz="1520" dirty="0"/>
              <a:t>), </a:t>
            </a:r>
            <a:r>
              <a:rPr lang="tr-TR" sz="1520" dirty="0" err="1"/>
              <a:t>kunçuy</a:t>
            </a:r>
            <a:r>
              <a:rPr lang="tr-TR" sz="1520" dirty="0"/>
              <a:t> (prenses), çor (boy başı - Sarı </a:t>
            </a:r>
            <a:r>
              <a:rPr lang="tr-TR" sz="1520" dirty="0" err="1"/>
              <a:t>Türgişlerde</a:t>
            </a:r>
            <a:r>
              <a:rPr lang="tr-TR" sz="1520" dirty="0"/>
              <a:t>), irkin (boy başı  </a:t>
            </a:r>
            <a:r>
              <a:rPr lang="tr-TR" sz="1520" dirty="0" smtClean="0"/>
              <a:t>Kara </a:t>
            </a:r>
            <a:r>
              <a:rPr lang="tr-TR" sz="1520" dirty="0" err="1"/>
              <a:t>Türgişlerde</a:t>
            </a:r>
            <a:r>
              <a:rPr lang="tr-TR" sz="1520" dirty="0"/>
              <a:t>), </a:t>
            </a:r>
            <a:r>
              <a:rPr lang="tr-TR" sz="1520" dirty="0" err="1"/>
              <a:t>ulug</a:t>
            </a:r>
            <a:r>
              <a:rPr lang="tr-TR" sz="1520" dirty="0"/>
              <a:t> irkin (</a:t>
            </a:r>
            <a:r>
              <a:rPr lang="tr-TR" sz="1520" dirty="0" err="1"/>
              <a:t>Bayırkuların</a:t>
            </a:r>
            <a:r>
              <a:rPr lang="tr-TR" sz="1520" dirty="0"/>
              <a:t> başı), köl </a:t>
            </a:r>
            <a:r>
              <a:rPr lang="tr-TR" sz="1520" dirty="0" smtClean="0"/>
              <a:t>irkin (büyük </a:t>
            </a:r>
            <a:r>
              <a:rPr lang="tr-TR" sz="1520" dirty="0"/>
              <a:t>irkin ?), </a:t>
            </a:r>
            <a:r>
              <a:rPr lang="tr-TR" sz="1520" dirty="0" err="1"/>
              <a:t>beg</a:t>
            </a:r>
            <a:r>
              <a:rPr lang="tr-TR" sz="1520" dirty="0"/>
              <a:t> (boy başı), işi (boy başının eşi, </a:t>
            </a:r>
            <a:r>
              <a:rPr lang="tr-TR" sz="1520" dirty="0" err="1"/>
              <a:t>beg</a:t>
            </a:r>
            <a:r>
              <a:rPr lang="tr-TR" sz="1520" dirty="0"/>
              <a:t> </a:t>
            </a:r>
            <a:r>
              <a:rPr lang="tr-TR" sz="1520" dirty="0" err="1" smtClean="0"/>
              <a:t>ailesindenMhanım</a:t>
            </a:r>
            <a:r>
              <a:rPr lang="tr-TR" sz="1520" dirty="0"/>
              <a:t>), </a:t>
            </a:r>
            <a:r>
              <a:rPr lang="tr-TR" sz="1520" dirty="0" err="1"/>
              <a:t>tarkan</a:t>
            </a:r>
            <a:r>
              <a:rPr lang="tr-TR" sz="1520" dirty="0"/>
              <a:t> (general), </a:t>
            </a:r>
            <a:r>
              <a:rPr lang="tr-TR" sz="1520" dirty="0" err="1"/>
              <a:t>seŋün</a:t>
            </a:r>
            <a:r>
              <a:rPr lang="tr-TR" sz="1520" dirty="0"/>
              <a:t> (Çin generali), </a:t>
            </a:r>
            <a:r>
              <a:rPr lang="tr-TR" sz="1520" dirty="0" err="1"/>
              <a:t>apa</a:t>
            </a:r>
            <a:r>
              <a:rPr lang="tr-TR" sz="1520" dirty="0"/>
              <a:t> </a:t>
            </a:r>
            <a:r>
              <a:rPr lang="tr-TR" sz="1520" dirty="0" err="1"/>
              <a:t>tarkan</a:t>
            </a:r>
            <a:r>
              <a:rPr lang="tr-TR" sz="1520" dirty="0"/>
              <a:t> (büyük </a:t>
            </a:r>
            <a:r>
              <a:rPr lang="tr-TR" sz="1520" dirty="0" smtClean="0"/>
              <a:t>komutan, </a:t>
            </a:r>
            <a:r>
              <a:rPr lang="tr-TR" sz="1520" dirty="0" err="1" smtClean="0"/>
              <a:t>maraşal</a:t>
            </a:r>
            <a:r>
              <a:rPr lang="tr-TR" sz="1520" dirty="0"/>
              <a:t>?), </a:t>
            </a:r>
            <a:r>
              <a:rPr lang="tr-TR" sz="1520" dirty="0" err="1"/>
              <a:t>baga</a:t>
            </a:r>
            <a:r>
              <a:rPr lang="tr-TR" sz="1520" dirty="0"/>
              <a:t> </a:t>
            </a:r>
            <a:r>
              <a:rPr lang="tr-TR" sz="1520" dirty="0" err="1"/>
              <a:t>tarkan</a:t>
            </a:r>
            <a:r>
              <a:rPr lang="tr-TR" sz="1520" dirty="0"/>
              <a:t> (general), boyla </a:t>
            </a:r>
            <a:r>
              <a:rPr lang="tr-TR" sz="1520" dirty="0" err="1"/>
              <a:t>baga</a:t>
            </a:r>
            <a:r>
              <a:rPr lang="tr-TR" sz="1520" dirty="0"/>
              <a:t> </a:t>
            </a:r>
            <a:r>
              <a:rPr lang="tr-TR" sz="1520" dirty="0" err="1"/>
              <a:t>tarkan</a:t>
            </a:r>
            <a:r>
              <a:rPr lang="tr-TR" sz="1520" dirty="0"/>
              <a:t> (genel kurmay başkanı</a:t>
            </a:r>
            <a:r>
              <a:rPr lang="tr-TR" sz="1520" dirty="0" smtClean="0"/>
              <a:t>?), </a:t>
            </a:r>
            <a:r>
              <a:rPr lang="tr-TR" sz="1520" dirty="0" err="1" smtClean="0"/>
              <a:t>çabış</a:t>
            </a:r>
            <a:r>
              <a:rPr lang="tr-TR" sz="1520" dirty="0" smtClean="0"/>
              <a:t> </a:t>
            </a:r>
            <a:r>
              <a:rPr lang="tr-TR" sz="1520" dirty="0"/>
              <a:t>(başkomutan), </a:t>
            </a:r>
            <a:r>
              <a:rPr lang="tr-TR" sz="1520" dirty="0" err="1"/>
              <a:t>şadapıt</a:t>
            </a:r>
            <a:r>
              <a:rPr lang="tr-TR" sz="1520" dirty="0"/>
              <a:t> (şada bağlı beyler), buyruk (amir, komutan, vezir</a:t>
            </a:r>
            <a:r>
              <a:rPr lang="tr-TR" sz="1520" dirty="0" smtClean="0"/>
              <a:t>),bölün </a:t>
            </a:r>
            <a:r>
              <a:rPr lang="tr-TR" sz="1520" dirty="0"/>
              <a:t>(vezir), </a:t>
            </a:r>
            <a:r>
              <a:rPr lang="tr-TR" sz="1520" dirty="0" err="1"/>
              <a:t>ilteber</a:t>
            </a:r>
            <a:r>
              <a:rPr lang="tr-TR" sz="1520" dirty="0"/>
              <a:t> (genel vali), tutuk (askerî vali), </a:t>
            </a:r>
            <a:r>
              <a:rPr lang="tr-TR" sz="1520" dirty="0" err="1"/>
              <a:t>ayıgma</a:t>
            </a:r>
            <a:r>
              <a:rPr lang="tr-TR" sz="1520" dirty="0"/>
              <a:t> (kağan </a:t>
            </a:r>
            <a:r>
              <a:rPr lang="tr-TR" sz="1520" dirty="0" smtClean="0"/>
              <a:t>–devlet sözcüsü),</a:t>
            </a:r>
            <a:r>
              <a:rPr lang="tr-TR" sz="1520" dirty="0" err="1" smtClean="0"/>
              <a:t>ınançu</a:t>
            </a:r>
            <a:r>
              <a:rPr lang="tr-TR" sz="1520" dirty="0" smtClean="0"/>
              <a:t> </a:t>
            </a:r>
            <a:r>
              <a:rPr lang="tr-TR" sz="1520" dirty="0"/>
              <a:t>(</a:t>
            </a:r>
            <a:r>
              <a:rPr lang="tr-TR" sz="1520" dirty="0" err="1"/>
              <a:t>başmüşavir</a:t>
            </a:r>
            <a:r>
              <a:rPr lang="tr-TR" sz="1520" dirty="0"/>
              <a:t>?), yargan (</a:t>
            </a:r>
            <a:r>
              <a:rPr lang="tr-TR" sz="1520" dirty="0" err="1"/>
              <a:t>başyargıç</a:t>
            </a:r>
            <a:r>
              <a:rPr lang="tr-TR" sz="1520" dirty="0"/>
              <a:t>?), </a:t>
            </a:r>
            <a:r>
              <a:rPr lang="tr-TR" sz="1520" dirty="0" err="1"/>
              <a:t>tamgaçı</a:t>
            </a:r>
            <a:r>
              <a:rPr lang="tr-TR" sz="1520" dirty="0"/>
              <a:t> (mühürdar</a:t>
            </a:r>
            <a:r>
              <a:rPr lang="tr-TR" sz="1520" dirty="0" smtClean="0"/>
              <a:t>), </a:t>
            </a:r>
            <a:r>
              <a:rPr lang="tr-TR" sz="1520" dirty="0" err="1" smtClean="0"/>
              <a:t>yalabaç</a:t>
            </a:r>
            <a:r>
              <a:rPr lang="tr-TR" sz="1520" dirty="0" smtClean="0"/>
              <a:t> </a:t>
            </a:r>
            <a:r>
              <a:rPr lang="tr-TR" sz="1520" dirty="0"/>
              <a:t>(elçi</a:t>
            </a:r>
            <a:r>
              <a:rPr lang="tr-TR" sz="1520" dirty="0" smtClean="0"/>
              <a:t>). Yazı </a:t>
            </a:r>
            <a:r>
              <a:rPr lang="tr-TR" sz="1520" dirty="0"/>
              <a:t>ve sanatla ilgili kelimeler: biti- (yazmak), </a:t>
            </a:r>
            <a:r>
              <a:rPr lang="tr-TR" sz="1520" dirty="0" err="1"/>
              <a:t>bitit</a:t>
            </a:r>
            <a:r>
              <a:rPr lang="tr-TR" sz="1520" dirty="0"/>
              <a:t>- (yazdırmak), </a:t>
            </a:r>
            <a:r>
              <a:rPr lang="tr-TR" sz="1520" dirty="0" smtClean="0"/>
              <a:t>bitig(yazı</a:t>
            </a:r>
            <a:r>
              <a:rPr lang="tr-TR" sz="1520" dirty="0"/>
              <a:t>), ur- (kazıyarak yazmak), </a:t>
            </a:r>
            <a:r>
              <a:rPr lang="tr-TR" sz="1520" dirty="0" err="1"/>
              <a:t>urtur</a:t>
            </a:r>
            <a:r>
              <a:rPr lang="tr-TR" sz="1520" dirty="0"/>
              <a:t>- (yazdırmak), </a:t>
            </a:r>
            <a:r>
              <a:rPr lang="tr-TR" sz="1520" dirty="0" err="1"/>
              <a:t>tokı</a:t>
            </a:r>
            <a:r>
              <a:rPr lang="tr-TR" sz="1520" dirty="0"/>
              <a:t>- (kazıyarak yazmak), </a:t>
            </a:r>
            <a:r>
              <a:rPr lang="tr-TR" sz="1520" dirty="0" err="1" smtClean="0"/>
              <a:t>tokıt</a:t>
            </a:r>
            <a:r>
              <a:rPr lang="tr-TR" sz="1520" dirty="0" smtClean="0"/>
              <a:t>- (</a:t>
            </a:r>
            <a:r>
              <a:rPr lang="tr-TR" sz="1520" dirty="0"/>
              <a:t>yazdırmak), </a:t>
            </a:r>
            <a:r>
              <a:rPr lang="tr-TR" sz="1520" dirty="0" err="1"/>
              <a:t>beŋgü</a:t>
            </a:r>
            <a:r>
              <a:rPr lang="tr-TR" sz="1520" dirty="0"/>
              <a:t> taş (ebedî taş, yazılı anıt), bark (türbe, anıt mabet), </a:t>
            </a:r>
            <a:r>
              <a:rPr lang="tr-TR" sz="1520" dirty="0" smtClean="0"/>
              <a:t>yarat- (</a:t>
            </a:r>
            <a:r>
              <a:rPr lang="tr-TR" sz="1520" dirty="0"/>
              <a:t>yapmak), </a:t>
            </a:r>
            <a:r>
              <a:rPr lang="tr-TR" sz="1520" dirty="0" err="1"/>
              <a:t>yaratur</a:t>
            </a:r>
            <a:r>
              <a:rPr lang="tr-TR" sz="1520" dirty="0"/>
              <a:t>- (yaptırmak), </a:t>
            </a:r>
            <a:r>
              <a:rPr lang="tr-TR" sz="1520" dirty="0" err="1"/>
              <a:t>yaratıt</a:t>
            </a:r>
            <a:r>
              <a:rPr lang="tr-TR" sz="1520" dirty="0"/>
              <a:t>- (yaptırmak, inşa ettirmek), </a:t>
            </a:r>
            <a:r>
              <a:rPr lang="tr-TR" sz="1520" dirty="0" err="1"/>
              <a:t>itgüçi</a:t>
            </a:r>
            <a:r>
              <a:rPr lang="tr-TR" sz="1520" dirty="0"/>
              <a:t> (</a:t>
            </a:r>
            <a:r>
              <a:rPr lang="tr-TR" sz="1520" dirty="0" smtClean="0"/>
              <a:t>yapan, inşa </a:t>
            </a:r>
            <a:r>
              <a:rPr lang="tr-TR" sz="1520" dirty="0"/>
              <a:t>eden), bediz (resim, süs), </a:t>
            </a:r>
            <a:r>
              <a:rPr lang="tr-TR" sz="1520" dirty="0" err="1"/>
              <a:t>bedizçi</a:t>
            </a:r>
            <a:r>
              <a:rPr lang="tr-TR" sz="1520" dirty="0"/>
              <a:t> (ressam, süslemeci), </a:t>
            </a:r>
            <a:r>
              <a:rPr lang="tr-TR" sz="1520" dirty="0" err="1"/>
              <a:t>bedizet</a:t>
            </a:r>
            <a:r>
              <a:rPr lang="tr-TR" sz="1520" dirty="0"/>
              <a:t>- (resim </a:t>
            </a:r>
            <a:r>
              <a:rPr lang="tr-TR" sz="1520" dirty="0" smtClean="0"/>
              <a:t>ve süsleme </a:t>
            </a:r>
            <a:r>
              <a:rPr lang="tr-TR" sz="1520" dirty="0"/>
              <a:t>yaptırmak), uz (süs, desen), balbal (öldürülen düşmanı temsilen </a:t>
            </a:r>
            <a:r>
              <a:rPr lang="tr-TR" sz="1520" dirty="0" smtClean="0"/>
              <a:t>dikilen taş</a:t>
            </a:r>
            <a:r>
              <a:rPr lang="tr-TR" sz="1520" dirty="0"/>
              <a:t>).</a:t>
            </a:r>
          </a:p>
          <a:p>
            <a:pPr marL="0" indent="0" algn="just">
              <a:buNone/>
            </a:pPr>
            <a:r>
              <a:rPr lang="tr-TR" sz="1520" dirty="0" smtClean="0">
                <a:solidFill>
                  <a:srgbClr val="FFFF00"/>
                </a:solidFill>
              </a:rPr>
              <a:t>MANEVÎ HAYAT VE ÖLÜMLE İLGİLİ KELİMELER:</a:t>
            </a:r>
          </a:p>
          <a:p>
            <a:pPr marL="0" indent="0" algn="just">
              <a:buNone/>
            </a:pPr>
            <a:r>
              <a:rPr lang="tr-TR" sz="1520" dirty="0" smtClean="0"/>
              <a:t> </a:t>
            </a:r>
            <a:r>
              <a:rPr lang="tr-TR" sz="1520" dirty="0"/>
              <a:t>Teŋri (Tanrı), Türk </a:t>
            </a:r>
            <a:r>
              <a:rPr lang="tr-TR" sz="1520" dirty="0" err="1" smtClean="0"/>
              <a:t>Teŋrisi</a:t>
            </a:r>
            <a:r>
              <a:rPr lang="tr-TR" sz="1520" dirty="0"/>
              <a:t> </a:t>
            </a:r>
            <a:r>
              <a:rPr lang="tr-TR" sz="1520" dirty="0" smtClean="0"/>
              <a:t>(Türk </a:t>
            </a:r>
            <a:r>
              <a:rPr lang="tr-TR" sz="1520" dirty="0"/>
              <a:t>Tanrısı), Türk </a:t>
            </a:r>
            <a:r>
              <a:rPr lang="tr-TR" sz="1520" dirty="0" err="1"/>
              <a:t>ıduk</a:t>
            </a:r>
            <a:r>
              <a:rPr lang="tr-TR" sz="1520" dirty="0"/>
              <a:t> </a:t>
            </a:r>
            <a:r>
              <a:rPr lang="tr-TR" sz="1520" dirty="0" err="1"/>
              <a:t>yiri</a:t>
            </a:r>
            <a:r>
              <a:rPr lang="tr-TR" sz="1520" dirty="0"/>
              <a:t> </a:t>
            </a:r>
            <a:r>
              <a:rPr lang="tr-TR" sz="1520" dirty="0" err="1"/>
              <a:t>subı</a:t>
            </a:r>
            <a:r>
              <a:rPr lang="tr-TR" sz="1520" dirty="0"/>
              <a:t> (Türk kutsal yer su ruhları), Umay (Tanrıça),</a:t>
            </a:r>
          </a:p>
          <a:p>
            <a:pPr marL="0" indent="0" algn="just">
              <a:buNone/>
            </a:pPr>
            <a:r>
              <a:rPr lang="tr-TR" sz="1520" dirty="0" err="1"/>
              <a:t>köŋül</a:t>
            </a:r>
            <a:r>
              <a:rPr lang="tr-TR" sz="1520" dirty="0"/>
              <a:t> (gönül), öl-, </a:t>
            </a:r>
            <a:r>
              <a:rPr lang="tr-TR" sz="1520" dirty="0" err="1"/>
              <a:t>ölüg</a:t>
            </a:r>
            <a:r>
              <a:rPr lang="tr-TR" sz="1520" dirty="0"/>
              <a:t> (ölü), uç- (ruhun uçması, vefat etmek), uça bar- (</a:t>
            </a:r>
            <a:r>
              <a:rPr lang="tr-TR" sz="1520" dirty="0" smtClean="0"/>
              <a:t>ruhun uçup </a:t>
            </a:r>
            <a:r>
              <a:rPr lang="tr-TR" sz="1520" dirty="0"/>
              <a:t>gitmesi, vefat etmek), </a:t>
            </a:r>
            <a:r>
              <a:rPr lang="tr-TR" sz="1520" dirty="0" err="1"/>
              <a:t>kergek</a:t>
            </a:r>
            <a:r>
              <a:rPr lang="tr-TR" sz="1520" dirty="0"/>
              <a:t> bol- (ruhun kuş olup uçması, vefat etmek), </a:t>
            </a:r>
            <a:r>
              <a:rPr lang="tr-TR" sz="1520" dirty="0" err="1" smtClean="0"/>
              <a:t>yog</a:t>
            </a:r>
            <a:r>
              <a:rPr lang="tr-TR" sz="1520" dirty="0"/>
              <a:t> </a:t>
            </a:r>
            <a:r>
              <a:rPr lang="tr-TR" sz="1520" dirty="0" smtClean="0"/>
              <a:t>(cenaze </a:t>
            </a:r>
            <a:r>
              <a:rPr lang="tr-TR" sz="1520" dirty="0"/>
              <a:t>töreni), </a:t>
            </a:r>
            <a:r>
              <a:rPr lang="tr-TR" sz="1520" dirty="0" err="1"/>
              <a:t>yogla</a:t>
            </a:r>
            <a:r>
              <a:rPr lang="tr-TR" sz="1520" dirty="0"/>
              <a:t>- (cenaze töreni yapmak), </a:t>
            </a:r>
            <a:r>
              <a:rPr lang="tr-TR" sz="1520" dirty="0" err="1"/>
              <a:t>yoglat</a:t>
            </a:r>
            <a:r>
              <a:rPr lang="tr-TR" sz="1520" dirty="0"/>
              <a:t>-(cenaze töreni yaptırmak</a:t>
            </a:r>
            <a:r>
              <a:rPr lang="tr-TR" sz="1520" dirty="0" smtClean="0"/>
              <a:t>), </a:t>
            </a:r>
            <a:r>
              <a:rPr lang="tr-TR" sz="1520" dirty="0" err="1" smtClean="0"/>
              <a:t>yogçı</a:t>
            </a:r>
            <a:r>
              <a:rPr lang="tr-TR" sz="1520" dirty="0" smtClean="0"/>
              <a:t> </a:t>
            </a:r>
            <a:r>
              <a:rPr lang="tr-TR" sz="1520" dirty="0"/>
              <a:t>(törende yas tutucu, ağlayıcı), </a:t>
            </a:r>
            <a:r>
              <a:rPr lang="tr-TR" sz="1520" dirty="0" err="1"/>
              <a:t>sıgıt</a:t>
            </a:r>
            <a:r>
              <a:rPr lang="tr-TR" sz="1520" dirty="0"/>
              <a:t> (cenaze sırasındaki feryat), </a:t>
            </a:r>
            <a:r>
              <a:rPr lang="tr-TR" sz="1520" dirty="0" err="1"/>
              <a:t>sıgta</a:t>
            </a:r>
            <a:r>
              <a:rPr lang="tr-TR" sz="1520" dirty="0"/>
              <a:t>-</a:t>
            </a:r>
          </a:p>
          <a:p>
            <a:pPr marL="0" indent="0" algn="just">
              <a:buNone/>
            </a:pPr>
            <a:r>
              <a:rPr lang="tr-TR" sz="1520" dirty="0"/>
              <a:t>(cenazede feryat etmek), </a:t>
            </a:r>
            <a:r>
              <a:rPr lang="tr-TR" sz="1520" dirty="0" err="1"/>
              <a:t>sıgıtçı</a:t>
            </a:r>
            <a:r>
              <a:rPr lang="tr-TR" sz="1520" dirty="0"/>
              <a:t> (</a:t>
            </a:r>
            <a:r>
              <a:rPr lang="tr-TR" sz="1520" dirty="0" err="1"/>
              <a:t>feryatçı</a:t>
            </a:r>
            <a:r>
              <a:rPr lang="tr-TR" sz="1520" dirty="0" smtClean="0"/>
              <a:t>). Bir </a:t>
            </a:r>
            <a:r>
              <a:rPr lang="tr-TR" sz="1520" dirty="0"/>
              <a:t>dil için gerekli olan sıfat, zarf, bağlaç, edat gibi kelime türlerinin </a:t>
            </a:r>
            <a:r>
              <a:rPr lang="tr-TR" sz="1520" dirty="0" smtClean="0"/>
              <a:t>sayısı da </a:t>
            </a:r>
            <a:r>
              <a:rPr lang="tr-TR" sz="1520" dirty="0"/>
              <a:t>Köktürk metinlerinde az değildir. Bengü taşlarda geçen bu tür kelimeler </a:t>
            </a:r>
            <a:r>
              <a:rPr lang="tr-TR" sz="1520" dirty="0" smtClean="0"/>
              <a:t>de aşağıda </a:t>
            </a:r>
            <a:r>
              <a:rPr lang="tr-TR" sz="1520" dirty="0"/>
              <a:t>gösterilmiştir.</a:t>
            </a:r>
          </a:p>
        </p:txBody>
      </p:sp>
    </p:spTree>
    <p:extLst>
      <p:ext uri="{BB962C8B-B14F-4D97-AF65-F5344CB8AC3E}">
        <p14:creationId xmlns:p14="http://schemas.microsoft.com/office/powerpoint/2010/main" val="1738352259"/>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smtClean="0">
                <a:solidFill>
                  <a:srgbClr val="FFFF00"/>
                </a:solidFill>
              </a:rPr>
              <a:t>SIFATLAR: </a:t>
            </a:r>
          </a:p>
          <a:p>
            <a:pPr marL="0" indent="0" algn="just">
              <a:buNone/>
            </a:pPr>
            <a:r>
              <a:rPr lang="tr-TR" sz="1800" dirty="0" smtClean="0"/>
              <a:t>kalın</a:t>
            </a:r>
            <a:r>
              <a:rPr lang="tr-TR" sz="1800" dirty="0"/>
              <a:t>, </a:t>
            </a:r>
            <a:r>
              <a:rPr lang="tr-TR" sz="1800" dirty="0" err="1"/>
              <a:t>yogun</a:t>
            </a:r>
            <a:r>
              <a:rPr lang="tr-TR" sz="1800" dirty="0"/>
              <a:t> (kalın), </a:t>
            </a:r>
            <a:r>
              <a:rPr lang="tr-TR" sz="1800" dirty="0" err="1"/>
              <a:t>yinçge</a:t>
            </a:r>
            <a:r>
              <a:rPr lang="tr-TR" sz="1800" dirty="0"/>
              <a:t> (ince), </a:t>
            </a:r>
            <a:r>
              <a:rPr lang="tr-TR" sz="1800" dirty="0" err="1"/>
              <a:t>yuyka</a:t>
            </a:r>
            <a:r>
              <a:rPr lang="tr-TR" sz="1800" dirty="0"/>
              <a:t> (yufka, ince), </a:t>
            </a:r>
            <a:r>
              <a:rPr lang="tr-TR" sz="1800" dirty="0" err="1" smtClean="0"/>
              <a:t>yımşak</a:t>
            </a:r>
            <a:r>
              <a:rPr lang="tr-TR" sz="1800" dirty="0"/>
              <a:t> </a:t>
            </a:r>
            <a:r>
              <a:rPr lang="tr-TR" sz="1800" dirty="0" smtClean="0"/>
              <a:t>(yumuşak</a:t>
            </a:r>
            <a:r>
              <a:rPr lang="tr-TR" sz="1800" dirty="0"/>
              <a:t>), </a:t>
            </a:r>
            <a:r>
              <a:rPr lang="tr-TR" sz="1800" dirty="0" err="1"/>
              <a:t>kiçig</a:t>
            </a:r>
            <a:r>
              <a:rPr lang="tr-TR" sz="1800" dirty="0"/>
              <a:t> (küçük, az), </a:t>
            </a:r>
            <a:r>
              <a:rPr lang="tr-TR" sz="1800" dirty="0" err="1"/>
              <a:t>ulug</a:t>
            </a:r>
            <a:r>
              <a:rPr lang="tr-TR" sz="1800" dirty="0"/>
              <a:t> (büyük), az, </a:t>
            </a:r>
            <a:r>
              <a:rPr lang="tr-TR" sz="1800" dirty="0" err="1"/>
              <a:t>akınya</a:t>
            </a:r>
            <a:r>
              <a:rPr lang="tr-TR" sz="1800" dirty="0"/>
              <a:t> (azıcık), </a:t>
            </a:r>
            <a:r>
              <a:rPr lang="tr-TR" sz="1800" dirty="0" err="1"/>
              <a:t>üküş</a:t>
            </a:r>
            <a:r>
              <a:rPr lang="tr-TR" sz="1800" dirty="0"/>
              <a:t> (çok), </a:t>
            </a:r>
            <a:r>
              <a:rPr lang="tr-TR" sz="1800" dirty="0" err="1" smtClean="0"/>
              <a:t>neŋ</a:t>
            </a:r>
            <a:r>
              <a:rPr lang="tr-TR" sz="1800" dirty="0"/>
              <a:t> </a:t>
            </a:r>
            <a:r>
              <a:rPr lang="tr-TR" sz="1800" dirty="0" smtClean="0"/>
              <a:t>(</a:t>
            </a:r>
            <a:r>
              <a:rPr lang="tr-TR" sz="1800" dirty="0" err="1" smtClean="0"/>
              <a:t>herhagi</a:t>
            </a:r>
            <a:r>
              <a:rPr lang="tr-TR" sz="1800" dirty="0" smtClean="0"/>
              <a:t> </a:t>
            </a:r>
            <a:r>
              <a:rPr lang="tr-TR" sz="1800" dirty="0"/>
              <a:t>bir), ırak, uzun (uzak), </a:t>
            </a:r>
            <a:r>
              <a:rPr lang="tr-TR" sz="1800" dirty="0" err="1"/>
              <a:t>yaguk</a:t>
            </a:r>
            <a:r>
              <a:rPr lang="tr-TR" sz="1800" dirty="0"/>
              <a:t> (yakın), </a:t>
            </a:r>
            <a:r>
              <a:rPr lang="tr-TR" sz="1800" dirty="0" err="1"/>
              <a:t>egri</a:t>
            </a:r>
            <a:r>
              <a:rPr lang="tr-TR" sz="1800" dirty="0"/>
              <a:t>, </a:t>
            </a:r>
            <a:r>
              <a:rPr lang="tr-TR" sz="1800" dirty="0" err="1"/>
              <a:t>tüz</a:t>
            </a:r>
            <a:r>
              <a:rPr lang="tr-TR" sz="1800" dirty="0"/>
              <a:t> (düz, dürüst), semiz, </a:t>
            </a:r>
            <a:r>
              <a:rPr lang="tr-TR" sz="1800" dirty="0" err="1" smtClean="0"/>
              <a:t>toruk</a:t>
            </a:r>
            <a:r>
              <a:rPr lang="tr-TR" sz="1800" dirty="0"/>
              <a:t> </a:t>
            </a:r>
            <a:r>
              <a:rPr lang="tr-TR" sz="1800" dirty="0" smtClean="0"/>
              <a:t>(zayıf</a:t>
            </a:r>
            <a:r>
              <a:rPr lang="tr-TR" sz="1800" dirty="0"/>
              <a:t>), </a:t>
            </a:r>
            <a:r>
              <a:rPr lang="tr-TR" sz="1800" dirty="0" err="1"/>
              <a:t>arıg</a:t>
            </a:r>
            <a:r>
              <a:rPr lang="tr-TR" sz="1800" dirty="0"/>
              <a:t> (temiz), </a:t>
            </a:r>
            <a:r>
              <a:rPr lang="tr-TR" sz="1800" dirty="0" err="1"/>
              <a:t>edgü</a:t>
            </a:r>
            <a:r>
              <a:rPr lang="tr-TR" sz="1800" dirty="0"/>
              <a:t> (iyi), </a:t>
            </a:r>
            <a:r>
              <a:rPr lang="tr-TR" sz="1800" dirty="0" err="1"/>
              <a:t>yig</a:t>
            </a:r>
            <a:r>
              <a:rPr lang="tr-TR" sz="1800" dirty="0"/>
              <a:t> (daha iyi, yeğ), </a:t>
            </a:r>
            <a:r>
              <a:rPr lang="tr-TR" sz="1800" dirty="0" err="1"/>
              <a:t>anyıg</a:t>
            </a:r>
            <a:r>
              <a:rPr lang="tr-TR" sz="1800" dirty="0"/>
              <a:t> (fena), </a:t>
            </a:r>
            <a:r>
              <a:rPr lang="tr-TR" sz="1800" dirty="0" err="1" smtClean="0"/>
              <a:t>yabız</a:t>
            </a:r>
            <a:r>
              <a:rPr lang="tr-TR" sz="1800" dirty="0" smtClean="0"/>
              <a:t>-yablak (fena</a:t>
            </a:r>
            <a:r>
              <a:rPr lang="tr-TR" sz="1800" dirty="0"/>
              <a:t>), </a:t>
            </a:r>
            <a:r>
              <a:rPr lang="tr-TR" sz="1800" dirty="0" err="1"/>
              <a:t>agır</a:t>
            </a:r>
            <a:r>
              <a:rPr lang="tr-TR" sz="1800" dirty="0"/>
              <a:t> (ağır, değerli), </a:t>
            </a:r>
            <a:r>
              <a:rPr lang="tr-TR" sz="1800" dirty="0" err="1"/>
              <a:t>uçuz</a:t>
            </a:r>
            <a:r>
              <a:rPr lang="tr-TR" sz="1800" dirty="0"/>
              <a:t> (ucuz, kolay), </a:t>
            </a:r>
            <a:r>
              <a:rPr lang="tr-TR" sz="1800" dirty="0" err="1"/>
              <a:t>süçig</a:t>
            </a:r>
            <a:r>
              <a:rPr lang="tr-TR" sz="1800" dirty="0"/>
              <a:t> (tatlı), </a:t>
            </a:r>
            <a:r>
              <a:rPr lang="tr-TR" sz="1800" dirty="0" err="1"/>
              <a:t>kamag</a:t>
            </a:r>
            <a:r>
              <a:rPr lang="tr-TR" sz="1800" dirty="0"/>
              <a:t> (bütün), </a:t>
            </a:r>
            <a:r>
              <a:rPr lang="tr-TR" sz="1800" dirty="0" err="1" smtClean="0"/>
              <a:t>sıŋar</a:t>
            </a:r>
            <a:r>
              <a:rPr lang="tr-TR" sz="1800" dirty="0"/>
              <a:t> </a:t>
            </a:r>
            <a:r>
              <a:rPr lang="tr-TR" sz="1800" dirty="0" smtClean="0"/>
              <a:t>(yarım</a:t>
            </a:r>
            <a:r>
              <a:rPr lang="tr-TR" sz="1800" dirty="0"/>
              <a:t>), </a:t>
            </a:r>
            <a:r>
              <a:rPr lang="tr-TR" sz="1800" dirty="0" err="1"/>
              <a:t>âç</a:t>
            </a:r>
            <a:r>
              <a:rPr lang="tr-TR" sz="1800" dirty="0"/>
              <a:t> (aç), tok, aşsız (aç), </a:t>
            </a:r>
            <a:r>
              <a:rPr lang="tr-TR" sz="1800" dirty="0" err="1"/>
              <a:t>tonsuz</a:t>
            </a:r>
            <a:r>
              <a:rPr lang="tr-TR" sz="1800" dirty="0"/>
              <a:t> (çıplak), </a:t>
            </a:r>
            <a:r>
              <a:rPr lang="tr-TR" sz="1800" dirty="0" err="1"/>
              <a:t>yalıŋ</a:t>
            </a:r>
            <a:r>
              <a:rPr lang="tr-TR" sz="1800" dirty="0"/>
              <a:t> (yalın, çıplak), </a:t>
            </a:r>
            <a:r>
              <a:rPr lang="tr-TR" sz="1800" dirty="0" err="1" smtClean="0"/>
              <a:t>buŋsuz</a:t>
            </a:r>
            <a:r>
              <a:rPr lang="tr-TR" sz="1800" dirty="0"/>
              <a:t> </a:t>
            </a:r>
            <a:r>
              <a:rPr lang="tr-TR" sz="1800" dirty="0" smtClean="0"/>
              <a:t>(kedersiz</a:t>
            </a:r>
            <a:r>
              <a:rPr lang="tr-TR" sz="1800" dirty="0"/>
              <a:t>), alp (yiğit, cesur), </a:t>
            </a:r>
            <a:r>
              <a:rPr lang="tr-TR" sz="1800" dirty="0" err="1"/>
              <a:t>külüg</a:t>
            </a:r>
            <a:r>
              <a:rPr lang="tr-TR" sz="1800" dirty="0"/>
              <a:t> (ünlü), atsız (adsız, unvansız), bay (zengin</a:t>
            </a:r>
            <a:r>
              <a:rPr lang="tr-TR" sz="1800" dirty="0" smtClean="0"/>
              <a:t>), </a:t>
            </a:r>
            <a:r>
              <a:rPr lang="tr-TR" sz="1800" dirty="0" err="1" smtClean="0"/>
              <a:t>yılsıg</a:t>
            </a:r>
            <a:r>
              <a:rPr lang="tr-TR" sz="1800" dirty="0" smtClean="0"/>
              <a:t> </a:t>
            </a:r>
            <a:r>
              <a:rPr lang="tr-TR" sz="1800" dirty="0"/>
              <a:t>(zengin), </a:t>
            </a:r>
            <a:r>
              <a:rPr lang="tr-TR" sz="1800" dirty="0" err="1"/>
              <a:t>çıgany</a:t>
            </a:r>
            <a:r>
              <a:rPr lang="tr-TR" sz="1800" dirty="0"/>
              <a:t> (yoksul), </a:t>
            </a:r>
            <a:r>
              <a:rPr lang="tr-TR" sz="1800" dirty="0" err="1"/>
              <a:t>erklig~küçlüg</a:t>
            </a:r>
            <a:r>
              <a:rPr lang="tr-TR" sz="1800" dirty="0"/>
              <a:t> (güçlü), </a:t>
            </a:r>
            <a:r>
              <a:rPr lang="tr-TR" sz="1800" dirty="0" err="1"/>
              <a:t>tizlig</a:t>
            </a:r>
            <a:r>
              <a:rPr lang="tr-TR" sz="1800" dirty="0"/>
              <a:t> (dizli, güçlü), </a:t>
            </a:r>
            <a:r>
              <a:rPr lang="tr-TR" sz="1800" dirty="0" smtClean="0"/>
              <a:t>karı (yaşlı</a:t>
            </a:r>
            <a:r>
              <a:rPr lang="tr-TR" sz="1800" dirty="0"/>
              <a:t>), </a:t>
            </a:r>
            <a:r>
              <a:rPr lang="tr-TR" sz="1800" dirty="0" err="1"/>
              <a:t>sansız</a:t>
            </a:r>
            <a:r>
              <a:rPr lang="tr-TR" sz="1800" dirty="0"/>
              <a:t> (sayısız), </a:t>
            </a:r>
            <a:r>
              <a:rPr lang="tr-TR" sz="1800" dirty="0" err="1"/>
              <a:t>beŋgü</a:t>
            </a:r>
            <a:r>
              <a:rPr lang="tr-TR" sz="1800" dirty="0"/>
              <a:t> (ebedî, son-</a:t>
            </a:r>
            <a:r>
              <a:rPr lang="tr-TR" sz="1800" dirty="0" err="1"/>
              <a:t>suz</a:t>
            </a:r>
            <a:r>
              <a:rPr lang="tr-TR" sz="1800" dirty="0"/>
              <a:t>), </a:t>
            </a:r>
            <a:r>
              <a:rPr lang="tr-TR" sz="1800" dirty="0" err="1"/>
              <a:t>unç</a:t>
            </a:r>
            <a:r>
              <a:rPr lang="tr-TR" sz="1800" dirty="0"/>
              <a:t> (mümkün), </a:t>
            </a:r>
            <a:r>
              <a:rPr lang="tr-TR" sz="1800" dirty="0" err="1"/>
              <a:t>beglik</a:t>
            </a:r>
            <a:r>
              <a:rPr lang="tr-TR" sz="1800" dirty="0"/>
              <a:t> (bey </a:t>
            </a:r>
            <a:r>
              <a:rPr lang="tr-TR" sz="1800" dirty="0" smtClean="0"/>
              <a:t>olmaya</a:t>
            </a:r>
            <a:r>
              <a:rPr lang="tr-TR" sz="1800" dirty="0"/>
              <a:t> </a:t>
            </a:r>
            <a:r>
              <a:rPr lang="tr-TR" sz="1800" dirty="0" smtClean="0"/>
              <a:t>lâyık</a:t>
            </a:r>
            <a:r>
              <a:rPr lang="tr-TR" sz="1800" dirty="0"/>
              <a:t>), </a:t>
            </a:r>
            <a:r>
              <a:rPr lang="tr-TR" sz="1800" dirty="0" err="1"/>
              <a:t>işilik</a:t>
            </a:r>
            <a:r>
              <a:rPr lang="tr-TR" sz="1800" dirty="0"/>
              <a:t> (hanım olmaya lâyık).</a:t>
            </a:r>
          </a:p>
          <a:p>
            <a:pPr marL="0" indent="0" algn="just">
              <a:buNone/>
            </a:pPr>
            <a:r>
              <a:rPr lang="tr-TR" sz="1800" dirty="0" smtClean="0">
                <a:solidFill>
                  <a:srgbClr val="FFFF00"/>
                </a:solidFill>
              </a:rPr>
              <a:t>ZARFLAR:</a:t>
            </a:r>
          </a:p>
          <a:p>
            <a:pPr marL="0" indent="0" algn="just">
              <a:buNone/>
            </a:pPr>
            <a:r>
              <a:rPr lang="tr-TR" sz="1800" dirty="0" smtClean="0"/>
              <a:t> </a:t>
            </a:r>
            <a:r>
              <a:rPr lang="tr-TR" sz="1800" dirty="0" err="1"/>
              <a:t>E</a:t>
            </a:r>
            <a:r>
              <a:rPr lang="tr-TR" sz="1800" dirty="0" err="1" smtClean="0"/>
              <a:t>ŋ</a:t>
            </a:r>
            <a:r>
              <a:rPr lang="tr-TR" sz="1800" dirty="0"/>
              <a:t>, kop (hep, çok), </a:t>
            </a:r>
            <a:r>
              <a:rPr lang="tr-TR" sz="1800" dirty="0" err="1"/>
              <a:t>kopın</a:t>
            </a:r>
            <a:r>
              <a:rPr lang="tr-TR" sz="1800" dirty="0"/>
              <a:t> (hepsi birden), idi (hiç, tamamıyla</a:t>
            </a:r>
            <a:r>
              <a:rPr lang="tr-TR" sz="1800" dirty="0" smtClean="0"/>
              <a:t>), </a:t>
            </a:r>
            <a:r>
              <a:rPr lang="tr-TR" sz="1800" dirty="0" err="1" smtClean="0"/>
              <a:t>neŋ</a:t>
            </a:r>
            <a:r>
              <a:rPr lang="tr-TR" sz="1800" dirty="0" smtClean="0"/>
              <a:t> </a:t>
            </a:r>
            <a:r>
              <a:rPr lang="tr-TR" sz="1800" dirty="0"/>
              <a:t>(her, hiç), ti (pek, pek çok), </a:t>
            </a:r>
            <a:r>
              <a:rPr lang="tr-TR" sz="1800" dirty="0" err="1"/>
              <a:t>ertiŋü</a:t>
            </a:r>
            <a:r>
              <a:rPr lang="tr-TR" sz="1800" dirty="0"/>
              <a:t> (pek çok), </a:t>
            </a:r>
            <a:r>
              <a:rPr lang="tr-TR" sz="1800" dirty="0" err="1"/>
              <a:t>ertiŋüti</a:t>
            </a:r>
            <a:r>
              <a:rPr lang="tr-TR" sz="1800" dirty="0"/>
              <a:t> (fevkalâde çok), </a:t>
            </a:r>
            <a:r>
              <a:rPr lang="tr-TR" sz="1800" dirty="0" err="1" smtClean="0"/>
              <a:t>tüketi</a:t>
            </a:r>
            <a:r>
              <a:rPr lang="tr-TR" sz="1800" dirty="0"/>
              <a:t> </a:t>
            </a:r>
            <a:r>
              <a:rPr lang="tr-TR" sz="1800" dirty="0" smtClean="0"/>
              <a:t>(sonuna </a:t>
            </a:r>
            <a:r>
              <a:rPr lang="tr-TR" sz="1800" dirty="0"/>
              <a:t>dek, tamamıyla), </a:t>
            </a:r>
            <a:r>
              <a:rPr lang="tr-TR" sz="1800" dirty="0" err="1"/>
              <a:t>kalısız</a:t>
            </a:r>
            <a:r>
              <a:rPr lang="tr-TR" sz="1800" dirty="0"/>
              <a:t> (bütünüyle), </a:t>
            </a:r>
            <a:r>
              <a:rPr lang="tr-TR" sz="1800" dirty="0" err="1"/>
              <a:t>kergeksiz</a:t>
            </a:r>
            <a:r>
              <a:rPr lang="tr-TR" sz="1800" dirty="0"/>
              <a:t> (bol bol), </a:t>
            </a:r>
            <a:r>
              <a:rPr lang="tr-TR" sz="1800" dirty="0" err="1"/>
              <a:t>edgüti</a:t>
            </a:r>
            <a:r>
              <a:rPr lang="tr-TR" sz="1800" dirty="0"/>
              <a:t> (iyice),</a:t>
            </a:r>
          </a:p>
          <a:p>
            <a:pPr marL="0" indent="0" algn="just">
              <a:buNone/>
            </a:pPr>
            <a:r>
              <a:rPr lang="tr-TR" sz="1800" dirty="0" err="1"/>
              <a:t>yigdi</a:t>
            </a:r>
            <a:r>
              <a:rPr lang="tr-TR" sz="1800" dirty="0"/>
              <a:t> (daha iyice), </a:t>
            </a:r>
            <a:r>
              <a:rPr lang="tr-TR" sz="1800" dirty="0" err="1"/>
              <a:t>katıgdı</a:t>
            </a:r>
            <a:r>
              <a:rPr lang="tr-TR" sz="1800" dirty="0"/>
              <a:t> (katıca, dikkatle), </a:t>
            </a:r>
            <a:r>
              <a:rPr lang="tr-TR" sz="1800" dirty="0" err="1"/>
              <a:t>yolı</a:t>
            </a:r>
            <a:r>
              <a:rPr lang="tr-TR" sz="1800" dirty="0"/>
              <a:t> (kez, defa), </a:t>
            </a:r>
            <a:r>
              <a:rPr lang="tr-TR" sz="1800" dirty="0" err="1"/>
              <a:t>amtı</a:t>
            </a:r>
            <a:r>
              <a:rPr lang="tr-TR" sz="1800" dirty="0"/>
              <a:t> (şimdi), </a:t>
            </a:r>
            <a:r>
              <a:rPr lang="tr-TR" sz="1800" dirty="0" smtClean="0"/>
              <a:t>yana (tekrar</a:t>
            </a:r>
            <a:r>
              <a:rPr lang="tr-TR" sz="1800" dirty="0"/>
              <a:t>), </a:t>
            </a:r>
            <a:r>
              <a:rPr lang="tr-TR" sz="1800" dirty="0" err="1"/>
              <a:t>yiçe</a:t>
            </a:r>
            <a:r>
              <a:rPr lang="tr-TR" sz="1800" dirty="0"/>
              <a:t> (yeniden), </a:t>
            </a:r>
            <a:r>
              <a:rPr lang="tr-TR" sz="1800" dirty="0" err="1"/>
              <a:t>küntüz</a:t>
            </a:r>
            <a:r>
              <a:rPr lang="tr-TR" sz="1800" dirty="0"/>
              <a:t> (gündüzün), tün (</a:t>
            </a:r>
            <a:r>
              <a:rPr lang="tr-TR" sz="1800" dirty="0" smtClean="0"/>
              <a:t>geceleyin</a:t>
            </a:r>
            <a:r>
              <a:rPr lang="tr-TR" sz="1800" dirty="0"/>
              <a:t>), kışın, </a:t>
            </a:r>
            <a:r>
              <a:rPr lang="tr-TR" sz="1800" dirty="0" err="1"/>
              <a:t>bödke</a:t>
            </a:r>
            <a:r>
              <a:rPr lang="tr-TR" sz="1800" dirty="0"/>
              <a:t> (bu devirde), içre (içeri), taşra (dışarı), üze (</a:t>
            </a:r>
            <a:r>
              <a:rPr lang="tr-TR" sz="1800" dirty="0" smtClean="0"/>
              <a:t>üstte) asra</a:t>
            </a:r>
            <a:r>
              <a:rPr lang="tr-TR" sz="1800" dirty="0"/>
              <a:t> </a:t>
            </a:r>
            <a:r>
              <a:rPr lang="tr-TR" sz="1800" dirty="0" smtClean="0"/>
              <a:t>(altta</a:t>
            </a:r>
            <a:r>
              <a:rPr lang="tr-TR" sz="1800" dirty="0"/>
              <a:t>).</a:t>
            </a:r>
          </a:p>
          <a:p>
            <a:pPr marL="0" indent="0" algn="just">
              <a:buNone/>
            </a:pPr>
            <a:r>
              <a:rPr lang="tr-TR" sz="1800" dirty="0" smtClean="0">
                <a:solidFill>
                  <a:srgbClr val="FFFF00"/>
                </a:solidFill>
              </a:rPr>
              <a:t>BAĞLAÇLAR: </a:t>
            </a:r>
          </a:p>
          <a:p>
            <a:pPr marL="0" indent="0" algn="just">
              <a:buNone/>
            </a:pPr>
            <a:r>
              <a:rPr lang="tr-TR" sz="1800" dirty="0" err="1" smtClean="0"/>
              <a:t>başlayu</a:t>
            </a:r>
            <a:r>
              <a:rPr lang="tr-TR" sz="1800" dirty="0" smtClean="0"/>
              <a:t> </a:t>
            </a:r>
            <a:r>
              <a:rPr lang="tr-TR" sz="1800" dirty="0"/>
              <a:t>(önce, ilkin), </a:t>
            </a:r>
            <a:r>
              <a:rPr lang="tr-TR" sz="1800" dirty="0" err="1"/>
              <a:t>ulayu</a:t>
            </a:r>
            <a:r>
              <a:rPr lang="tr-TR" sz="1800" dirty="0"/>
              <a:t> (önce, ve), </a:t>
            </a:r>
            <a:r>
              <a:rPr lang="tr-TR" sz="1800" dirty="0" err="1"/>
              <a:t>artukı</a:t>
            </a:r>
            <a:r>
              <a:rPr lang="tr-TR" sz="1800" dirty="0"/>
              <a:t> (ve) takı (</a:t>
            </a:r>
            <a:r>
              <a:rPr lang="tr-TR" sz="1800" dirty="0" smtClean="0"/>
              <a:t>ve dahi</a:t>
            </a:r>
            <a:r>
              <a:rPr lang="tr-TR" sz="1800" dirty="0"/>
              <a:t>), yeme (ve, dahi), udu (ve), </a:t>
            </a:r>
            <a:r>
              <a:rPr lang="tr-TR" sz="1800" dirty="0" err="1"/>
              <a:t>azu</a:t>
            </a:r>
            <a:r>
              <a:rPr lang="tr-TR" sz="1800" dirty="0"/>
              <a:t> (yoksa</a:t>
            </a:r>
            <a:r>
              <a:rPr lang="tr-TR" sz="1800" dirty="0" smtClean="0"/>
              <a:t>).</a:t>
            </a:r>
            <a:endParaRPr lang="tr-TR" sz="1800" dirty="0"/>
          </a:p>
        </p:txBody>
      </p:sp>
    </p:spTree>
    <p:extLst>
      <p:ext uri="{BB962C8B-B14F-4D97-AF65-F5344CB8AC3E}">
        <p14:creationId xmlns:p14="http://schemas.microsoft.com/office/powerpoint/2010/main" val="3337653321"/>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80920" cy="6192688"/>
          </a:xfrm>
        </p:spPr>
        <p:txBody>
          <a:bodyPr/>
          <a:lstStyle/>
          <a:p>
            <a:pPr marL="0" lvl="0" indent="0" algn="just">
              <a:buClr>
                <a:srgbClr val="6699FF"/>
              </a:buClr>
              <a:buNone/>
            </a:pPr>
            <a:r>
              <a:rPr lang="tr-TR" sz="1780" dirty="0" smtClean="0">
                <a:solidFill>
                  <a:srgbClr val="FFFF00"/>
                </a:solidFill>
              </a:rPr>
              <a:t>EDATLAR:</a:t>
            </a:r>
          </a:p>
          <a:p>
            <a:pPr marL="0" lvl="0" indent="0" algn="just">
              <a:buClr>
                <a:srgbClr val="6699FF"/>
              </a:buClr>
              <a:buNone/>
            </a:pPr>
            <a:r>
              <a:rPr lang="tr-TR" sz="1780" dirty="0" smtClean="0">
                <a:solidFill>
                  <a:srgbClr val="F8F8F8"/>
                </a:solidFill>
              </a:rPr>
              <a:t> </a:t>
            </a:r>
            <a:r>
              <a:rPr lang="tr-TR" sz="1780" dirty="0" err="1">
                <a:solidFill>
                  <a:srgbClr val="F8F8F8"/>
                </a:solidFill>
              </a:rPr>
              <a:t>ok~ök~kök</a:t>
            </a:r>
            <a:r>
              <a:rPr lang="tr-TR" sz="1780" dirty="0">
                <a:solidFill>
                  <a:srgbClr val="F8F8F8"/>
                </a:solidFill>
              </a:rPr>
              <a:t> (pekiştirme), </a:t>
            </a:r>
            <a:r>
              <a:rPr lang="tr-TR" sz="1780" dirty="0" err="1">
                <a:solidFill>
                  <a:srgbClr val="F8F8F8"/>
                </a:solidFill>
              </a:rPr>
              <a:t>mu~gu</a:t>
            </a:r>
            <a:r>
              <a:rPr lang="tr-TR" sz="1780" dirty="0">
                <a:solidFill>
                  <a:srgbClr val="F8F8F8"/>
                </a:solidFill>
              </a:rPr>
              <a:t> (soru), birle (ile), üçün (için) </a:t>
            </a:r>
            <a:r>
              <a:rPr lang="tr-TR" sz="1780" dirty="0" err="1">
                <a:solidFill>
                  <a:srgbClr val="F8F8F8"/>
                </a:solidFill>
              </a:rPr>
              <a:t>teg</a:t>
            </a:r>
            <a:r>
              <a:rPr lang="tr-TR" sz="1780" dirty="0">
                <a:solidFill>
                  <a:srgbClr val="F8F8F8"/>
                </a:solidFill>
              </a:rPr>
              <a:t> (gibi), ara (arasında), </a:t>
            </a:r>
            <a:r>
              <a:rPr lang="tr-TR" sz="1780" dirty="0" err="1">
                <a:solidFill>
                  <a:srgbClr val="F8F8F8"/>
                </a:solidFill>
              </a:rPr>
              <a:t>kodı</a:t>
            </a:r>
            <a:r>
              <a:rPr lang="tr-TR" sz="1780" dirty="0">
                <a:solidFill>
                  <a:srgbClr val="F8F8F8"/>
                </a:solidFill>
              </a:rPr>
              <a:t> (aşağı), </a:t>
            </a:r>
            <a:r>
              <a:rPr lang="tr-TR" sz="1780" dirty="0" err="1">
                <a:solidFill>
                  <a:srgbClr val="F8F8F8"/>
                </a:solidFill>
              </a:rPr>
              <a:t>sayu</a:t>
            </a:r>
            <a:r>
              <a:rPr lang="tr-TR" sz="1780" dirty="0">
                <a:solidFill>
                  <a:srgbClr val="F8F8F8"/>
                </a:solidFill>
              </a:rPr>
              <a:t> (her), tapa (-A doğru), </a:t>
            </a:r>
            <a:r>
              <a:rPr lang="tr-TR" sz="1780" dirty="0" err="1">
                <a:solidFill>
                  <a:srgbClr val="F8F8F8"/>
                </a:solidFill>
              </a:rPr>
              <a:t>tiyin~tip</a:t>
            </a:r>
            <a:r>
              <a:rPr lang="tr-TR" sz="1780" dirty="0">
                <a:solidFill>
                  <a:srgbClr val="F8F8F8"/>
                </a:solidFill>
              </a:rPr>
              <a:t> (diye), </a:t>
            </a:r>
            <a:r>
              <a:rPr lang="tr-TR" sz="1780" dirty="0" err="1">
                <a:solidFill>
                  <a:srgbClr val="F8F8F8"/>
                </a:solidFill>
              </a:rPr>
              <a:t>tegi</a:t>
            </a:r>
            <a:r>
              <a:rPr lang="tr-TR" sz="1780" dirty="0">
                <a:solidFill>
                  <a:srgbClr val="F8F8F8"/>
                </a:solidFill>
              </a:rPr>
              <a:t> (-A kadar), üze (üzerine, -A göre), </a:t>
            </a:r>
            <a:r>
              <a:rPr lang="tr-TR" sz="1780" dirty="0" err="1">
                <a:solidFill>
                  <a:srgbClr val="F8F8F8"/>
                </a:solidFill>
              </a:rPr>
              <a:t>ötrü</a:t>
            </a:r>
            <a:r>
              <a:rPr lang="tr-TR" sz="1780" dirty="0">
                <a:solidFill>
                  <a:srgbClr val="F8F8F8"/>
                </a:solidFill>
              </a:rPr>
              <a:t> (sonra), </a:t>
            </a:r>
            <a:r>
              <a:rPr lang="tr-TR" sz="1780" dirty="0" err="1">
                <a:solidFill>
                  <a:srgbClr val="F8F8F8"/>
                </a:solidFill>
              </a:rPr>
              <a:t>kisre</a:t>
            </a:r>
            <a:r>
              <a:rPr lang="tr-TR" sz="1780" dirty="0">
                <a:solidFill>
                  <a:srgbClr val="F8F8F8"/>
                </a:solidFill>
              </a:rPr>
              <a:t> (sonra).</a:t>
            </a:r>
          </a:p>
          <a:p>
            <a:pPr marL="0" lvl="0" indent="0" algn="just">
              <a:buClr>
                <a:srgbClr val="6699FF"/>
              </a:buClr>
              <a:buNone/>
            </a:pPr>
            <a:r>
              <a:rPr lang="tr-TR" sz="1780" dirty="0">
                <a:solidFill>
                  <a:srgbClr val="F8F8F8"/>
                </a:solidFill>
              </a:rPr>
              <a:t>Yukarıda tematik olarak ayırmaya çalıştığımız söz varlığı üzerinde çeşitli incelemeler yapan Doğan Aksan, "</a:t>
            </a:r>
            <a:r>
              <a:rPr lang="tr-TR" sz="1780" dirty="0" err="1">
                <a:solidFill>
                  <a:srgbClr val="F8F8F8"/>
                </a:solidFill>
              </a:rPr>
              <a:t>Köktürkçenin</a:t>
            </a:r>
            <a:r>
              <a:rPr lang="tr-TR" sz="1780" dirty="0">
                <a:solidFill>
                  <a:srgbClr val="F8F8F8"/>
                </a:solidFill>
              </a:rPr>
              <a:t> VIII. yüzyıldan çok daha önceye uzanan, daha başka ürünleri bulunması gereken bir dil </a:t>
            </a:r>
            <a:r>
              <a:rPr lang="tr-TR" sz="1780" dirty="0" smtClean="0">
                <a:solidFill>
                  <a:srgbClr val="F8F8F8"/>
                </a:solidFill>
              </a:rPr>
              <a:t>niteliği taşıdığı </a:t>
            </a:r>
            <a:r>
              <a:rPr lang="tr-TR" sz="1780" dirty="0">
                <a:solidFill>
                  <a:srgbClr val="F8F8F8"/>
                </a:solidFill>
              </a:rPr>
              <a:t>ve bir yazı dilinin başlangıç çağı </a:t>
            </a:r>
            <a:r>
              <a:rPr lang="tr-TR" sz="1780" dirty="0" err="1">
                <a:solidFill>
                  <a:srgbClr val="F8F8F8"/>
                </a:solidFill>
              </a:rPr>
              <a:t>olmadığı"düşüncesini</a:t>
            </a:r>
            <a:r>
              <a:rPr lang="tr-TR" sz="1780" dirty="0">
                <a:solidFill>
                  <a:srgbClr val="F8F8F8"/>
                </a:solidFill>
              </a:rPr>
              <a:t> ortaya koyar. Aksan'a göre bir yazı dilinin ne kadar geriye götürülebileceğinin ölçütleri şunlardır: 1) İleri ögeler, 2) Soyut kavramlar 3) Çok anlamlılık 4) Tam eş anlamlılar, 5) Anlatımbilim (stilistik) – leksikoloji özellikleri. Çeşitli yazılarında ve </a:t>
            </a:r>
            <a:r>
              <a:rPr lang="tr-TR" sz="1780" dirty="0">
                <a:solidFill>
                  <a:srgbClr val="FFFF00"/>
                </a:solidFill>
              </a:rPr>
              <a:t>Anlambilimi ve Türk Anlambilimi </a:t>
            </a:r>
            <a:r>
              <a:rPr lang="tr-TR" sz="1780" dirty="0" smtClean="0">
                <a:solidFill>
                  <a:srgbClr val="FFFF00"/>
                </a:solidFill>
              </a:rPr>
              <a:t> </a:t>
            </a:r>
            <a:r>
              <a:rPr lang="tr-TR" sz="1780" dirty="0">
                <a:solidFill>
                  <a:srgbClr val="F8F8F8"/>
                </a:solidFill>
              </a:rPr>
              <a:t>kitabında bu ölçütleri Köktürk anıtlarının söz varlığına uygulayan Aksan, yukarıda alıntıladığımız kanaate varmıştır Söz gelişi, bizim "kaos" anlamı, verdiğimiz </a:t>
            </a:r>
            <a:r>
              <a:rPr lang="tr-TR" sz="1780" dirty="0" err="1">
                <a:solidFill>
                  <a:srgbClr val="F8F8F8"/>
                </a:solidFill>
              </a:rPr>
              <a:t>bulgak</a:t>
            </a:r>
            <a:r>
              <a:rPr lang="tr-TR" sz="1780" dirty="0">
                <a:solidFill>
                  <a:srgbClr val="F8F8F8"/>
                </a:solidFill>
              </a:rPr>
              <a:t>, tamamen soyut bir </a:t>
            </a:r>
            <a:r>
              <a:rPr lang="tr-TR" sz="1780" dirty="0" err="1">
                <a:solidFill>
                  <a:srgbClr val="F8F8F8"/>
                </a:solidFill>
              </a:rPr>
              <a:t>kelimedir.Bulga</a:t>
            </a:r>
            <a:r>
              <a:rPr lang="tr-TR" sz="1780" dirty="0">
                <a:solidFill>
                  <a:srgbClr val="F8F8F8"/>
                </a:solidFill>
              </a:rPr>
              <a:t>- gibi herhangi bir nesneyi bulamak, karıştırmak" anlamındaki somut bir kelimeden toplumun karışıklığını ifade eden bir sözün türetilmiş olması kelimenin böyle bir soyut anlam kazanması uzun zamana ihtiyaç gösterir‘ Aksarı bu tür soyut kelimeleri "ileri öğeler" olarak adlandırıyor </a:t>
            </a:r>
            <a:r>
              <a:rPr lang="tr-TR" sz="1780" dirty="0" err="1">
                <a:solidFill>
                  <a:srgbClr val="F8F8F8"/>
                </a:solidFill>
              </a:rPr>
              <a:t>Kamşag</a:t>
            </a:r>
            <a:r>
              <a:rPr lang="tr-TR" sz="1780" dirty="0">
                <a:solidFill>
                  <a:srgbClr val="F8F8F8"/>
                </a:solidFill>
              </a:rPr>
              <a:t> (sarsılmış, karışıklığa uğramış), </a:t>
            </a:r>
            <a:r>
              <a:rPr lang="tr-TR" sz="1780" dirty="0" err="1">
                <a:solidFill>
                  <a:srgbClr val="F8F8F8"/>
                </a:solidFill>
              </a:rPr>
              <a:t>adınçıg</a:t>
            </a:r>
            <a:r>
              <a:rPr lang="tr-TR" sz="1780" dirty="0">
                <a:solidFill>
                  <a:srgbClr val="F8F8F8"/>
                </a:solidFill>
              </a:rPr>
              <a:t>, topla- (kabul etmek, uygun gör </a:t>
            </a:r>
            <a:r>
              <a:rPr lang="tr-TR" sz="1780" dirty="0" err="1">
                <a:solidFill>
                  <a:srgbClr val="F8F8F8"/>
                </a:solidFill>
              </a:rPr>
              <a:t>mek</a:t>
            </a:r>
            <a:r>
              <a:rPr lang="tr-TR" sz="1780" dirty="0">
                <a:solidFill>
                  <a:srgbClr val="F8F8F8"/>
                </a:solidFill>
              </a:rPr>
              <a:t>), otun- (dilemek, rica etmek, saygı göstermek), sakın- (düşünmek) gibi kelimeleri </a:t>
            </a:r>
            <a:r>
              <a:rPr lang="tr-TR" sz="1780" dirty="0" err="1">
                <a:solidFill>
                  <a:srgbClr val="F8F8F8"/>
                </a:solidFill>
              </a:rPr>
              <a:t>Köktürkçenin</a:t>
            </a:r>
            <a:r>
              <a:rPr lang="tr-TR" sz="1780" dirty="0">
                <a:solidFill>
                  <a:srgbClr val="F8F8F8"/>
                </a:solidFill>
              </a:rPr>
              <a:t> ileri ögelerine örnek olarak </a:t>
            </a:r>
            <a:r>
              <a:rPr lang="tr-TR" sz="1780" dirty="0" err="1">
                <a:solidFill>
                  <a:srgbClr val="F8F8F8"/>
                </a:solidFill>
              </a:rPr>
              <a:t>gösteriyor.Aksan'a</a:t>
            </a:r>
            <a:r>
              <a:rPr lang="tr-TR" sz="1780" dirty="0">
                <a:solidFill>
                  <a:srgbClr val="F8F8F8"/>
                </a:solidFill>
              </a:rPr>
              <a:t> göre </a:t>
            </a:r>
            <a:r>
              <a:rPr lang="tr-TR" sz="1780" dirty="0" err="1">
                <a:solidFill>
                  <a:srgbClr val="F8F8F8"/>
                </a:solidFill>
              </a:rPr>
              <a:t>Köktürkçedeki</a:t>
            </a:r>
            <a:r>
              <a:rPr lang="tr-TR" sz="1780" dirty="0">
                <a:solidFill>
                  <a:srgbClr val="F8F8F8"/>
                </a:solidFill>
              </a:rPr>
              <a:t> soyut kelimelerin oranı %33'rür ve konu itibarıyla daha çok savaşlardan bahseden, hacmi itibarıyla da sınırlı sayıda kelimeye sahip olan metinler için bu oran hiç de az değildir.</a:t>
            </a:r>
          </a:p>
          <a:p>
            <a:endParaRPr lang="tr-TR" sz="1780" dirty="0"/>
          </a:p>
        </p:txBody>
      </p:sp>
    </p:spTree>
    <p:extLst>
      <p:ext uri="{BB962C8B-B14F-4D97-AF65-F5344CB8AC3E}">
        <p14:creationId xmlns:p14="http://schemas.microsoft.com/office/powerpoint/2010/main" val="3597160048"/>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352928" cy="6336704"/>
          </a:xfrm>
        </p:spPr>
        <p:txBody>
          <a:bodyPr/>
          <a:lstStyle/>
          <a:p>
            <a:pPr marL="0" indent="0" algn="just">
              <a:buNone/>
            </a:pPr>
            <a:r>
              <a:rPr lang="tr-TR" sz="1680" dirty="0" smtClean="0">
                <a:solidFill>
                  <a:srgbClr val="FFFF00"/>
                </a:solidFill>
              </a:rPr>
              <a:t>                                       </a:t>
            </a:r>
            <a:r>
              <a:rPr lang="tr-TR" sz="1680" b="1" dirty="0" smtClean="0">
                <a:solidFill>
                  <a:schemeClr val="tx2"/>
                </a:solidFill>
              </a:rPr>
              <a:t>OGUR </a:t>
            </a:r>
            <a:r>
              <a:rPr lang="tr-TR" sz="1680" b="1" dirty="0">
                <a:solidFill>
                  <a:schemeClr val="tx2"/>
                </a:solidFill>
              </a:rPr>
              <a:t>VE BULGAR TÜRKLERİ</a:t>
            </a:r>
          </a:p>
          <a:p>
            <a:pPr marL="0" indent="0" algn="just">
              <a:buNone/>
            </a:pPr>
            <a:r>
              <a:rPr lang="tr-TR" sz="1680" dirty="0" smtClean="0">
                <a:solidFill>
                  <a:srgbClr val="FFFF00"/>
                </a:solidFill>
              </a:rPr>
              <a:t>3</a:t>
            </a:r>
            <a:r>
              <a:rPr lang="tr-TR" sz="1680" dirty="0">
                <a:solidFill>
                  <a:srgbClr val="FFFF00"/>
                </a:solidFill>
              </a:rPr>
              <a:t>. yüzyılda </a:t>
            </a:r>
            <a:r>
              <a:rPr lang="tr-TR" sz="1680" dirty="0" err="1">
                <a:solidFill>
                  <a:srgbClr val="FFFF00"/>
                </a:solidFill>
              </a:rPr>
              <a:t>Ogur</a:t>
            </a:r>
            <a:r>
              <a:rPr lang="tr-TR" sz="1680" dirty="0">
                <a:solidFill>
                  <a:srgbClr val="FFFF00"/>
                </a:solidFill>
              </a:rPr>
              <a:t> boylarının en önemlilerinden biri </a:t>
            </a:r>
            <a:r>
              <a:rPr lang="tr-TR" sz="1680" dirty="0" err="1">
                <a:solidFill>
                  <a:srgbClr val="FFFF00"/>
                </a:solidFill>
              </a:rPr>
              <a:t>Ting-lingler</a:t>
            </a:r>
            <a:r>
              <a:rPr lang="tr-TR" sz="1680" dirty="0">
                <a:solidFill>
                  <a:srgbClr val="FFFF00"/>
                </a:solidFill>
              </a:rPr>
              <a:t> </a:t>
            </a:r>
            <a:r>
              <a:rPr lang="tr-TR" sz="1680" dirty="0" smtClean="0">
                <a:solidFill>
                  <a:srgbClr val="FFFF00"/>
                </a:solidFill>
              </a:rPr>
              <a:t>idi. </a:t>
            </a:r>
            <a:r>
              <a:rPr lang="tr-TR" sz="1680" dirty="0" err="1">
                <a:solidFill>
                  <a:srgbClr val="FFFF00"/>
                </a:solidFill>
              </a:rPr>
              <a:t>Ting-lingler</a:t>
            </a:r>
            <a:r>
              <a:rPr lang="tr-TR" sz="1680" dirty="0">
                <a:solidFill>
                  <a:srgbClr val="FFFF00"/>
                </a:solidFill>
              </a:rPr>
              <a:t>, milâdın ilk yüzyıllarında </a:t>
            </a:r>
            <a:r>
              <a:rPr lang="tr-TR" sz="1680" dirty="0" smtClean="0">
                <a:solidFill>
                  <a:srgbClr val="FFFF00"/>
                </a:solidFill>
              </a:rPr>
              <a:t>Kazakistan bozkırlarıyla </a:t>
            </a:r>
            <a:r>
              <a:rPr lang="tr-TR" sz="1680" dirty="0">
                <a:solidFill>
                  <a:srgbClr val="FFFF00"/>
                </a:solidFill>
              </a:rPr>
              <a:t>Batı Sibirya'da bulunan </a:t>
            </a:r>
            <a:r>
              <a:rPr lang="tr-TR" sz="1680" dirty="0" err="1">
                <a:solidFill>
                  <a:srgbClr val="FFFF00"/>
                </a:solidFill>
              </a:rPr>
              <a:t>Onogur</a:t>
            </a:r>
            <a:r>
              <a:rPr lang="tr-TR" sz="1680" dirty="0">
                <a:solidFill>
                  <a:srgbClr val="FFFF00"/>
                </a:solidFill>
              </a:rPr>
              <a:t>, </a:t>
            </a:r>
            <a:r>
              <a:rPr lang="tr-TR" sz="1680" dirty="0" err="1">
                <a:solidFill>
                  <a:srgbClr val="FFFF00"/>
                </a:solidFill>
              </a:rPr>
              <a:t>Ogur</a:t>
            </a:r>
            <a:r>
              <a:rPr lang="tr-TR" sz="1680" dirty="0">
                <a:solidFill>
                  <a:srgbClr val="FFFF00"/>
                </a:solidFill>
              </a:rPr>
              <a:t> ve </a:t>
            </a:r>
            <a:r>
              <a:rPr lang="tr-TR" sz="1680" dirty="0" err="1">
                <a:solidFill>
                  <a:srgbClr val="FFFF00"/>
                </a:solidFill>
              </a:rPr>
              <a:t>Şaragurların</a:t>
            </a:r>
            <a:r>
              <a:rPr lang="tr-TR" sz="1680" dirty="0">
                <a:solidFill>
                  <a:srgbClr val="FFFF00"/>
                </a:solidFill>
              </a:rPr>
              <a:t> </a:t>
            </a:r>
            <a:r>
              <a:rPr lang="tr-TR" sz="1680" dirty="0" smtClean="0">
                <a:solidFill>
                  <a:srgbClr val="FFFF00"/>
                </a:solidFill>
              </a:rPr>
              <a:t>ataları olmalıydılar. </a:t>
            </a:r>
            <a:r>
              <a:rPr lang="tr-TR" sz="1680" dirty="0">
                <a:solidFill>
                  <a:srgbClr val="FFFF00"/>
                </a:solidFill>
              </a:rPr>
              <a:t>Aslında adı geçen bütün </a:t>
            </a:r>
            <a:r>
              <a:rPr lang="tr-TR" sz="1680" dirty="0" smtClean="0">
                <a:solidFill>
                  <a:srgbClr val="FFFF00"/>
                </a:solidFill>
              </a:rPr>
              <a:t>bu boylar </a:t>
            </a:r>
            <a:r>
              <a:rPr lang="tr-TR" sz="1680" dirty="0">
                <a:solidFill>
                  <a:srgbClr val="FFFF00"/>
                </a:solidFill>
              </a:rPr>
              <a:t>Sakalardan kalmış olmalıdır. 8. yüzyıl Ermeni tarihçisi </a:t>
            </a:r>
            <a:r>
              <a:rPr lang="tr-TR" sz="1680" dirty="0" err="1">
                <a:solidFill>
                  <a:srgbClr val="FFFF00"/>
                </a:solidFill>
              </a:rPr>
              <a:t>Horenli</a:t>
            </a:r>
            <a:r>
              <a:rPr lang="tr-TR" sz="1680" dirty="0">
                <a:solidFill>
                  <a:srgbClr val="FFFF00"/>
                </a:solidFill>
              </a:rPr>
              <a:t> </a:t>
            </a:r>
            <a:r>
              <a:rPr lang="tr-TR" sz="1680" dirty="0" err="1" smtClean="0">
                <a:solidFill>
                  <a:srgbClr val="FFFF00"/>
                </a:solidFill>
              </a:rPr>
              <a:t>Moisey</a:t>
            </a:r>
            <a:r>
              <a:rPr lang="tr-TR" sz="1680" dirty="0">
                <a:solidFill>
                  <a:srgbClr val="FFFF00"/>
                </a:solidFill>
              </a:rPr>
              <a:t> </a:t>
            </a:r>
            <a:r>
              <a:rPr lang="tr-TR" sz="1680" dirty="0" smtClean="0">
                <a:solidFill>
                  <a:srgbClr val="FFFF00"/>
                </a:solidFill>
              </a:rPr>
              <a:t>(Musa</a:t>
            </a:r>
            <a:r>
              <a:rPr lang="tr-TR" sz="1680" dirty="0">
                <a:solidFill>
                  <a:srgbClr val="FFFF00"/>
                </a:solidFill>
              </a:rPr>
              <a:t>), M.S. 3. yüzyılda yaşayan Suriyeli Mar-</a:t>
            </a:r>
            <a:r>
              <a:rPr lang="tr-TR" sz="1680" dirty="0" err="1">
                <a:solidFill>
                  <a:srgbClr val="FFFF00"/>
                </a:solidFill>
              </a:rPr>
              <a:t>Abas</a:t>
            </a:r>
            <a:r>
              <a:rPr lang="tr-TR" sz="1680" dirty="0">
                <a:solidFill>
                  <a:srgbClr val="FFFF00"/>
                </a:solidFill>
              </a:rPr>
              <a:t>-</a:t>
            </a:r>
            <a:r>
              <a:rPr lang="tr-TR" sz="1680" dirty="0" err="1">
                <a:solidFill>
                  <a:srgbClr val="FFFF00"/>
                </a:solidFill>
              </a:rPr>
              <a:t>Katinu'ya</a:t>
            </a:r>
            <a:r>
              <a:rPr lang="tr-TR" sz="1680" dirty="0">
                <a:solidFill>
                  <a:srgbClr val="FFFF00"/>
                </a:solidFill>
              </a:rPr>
              <a:t> dayanarak </a:t>
            </a:r>
            <a:r>
              <a:rPr lang="tr-TR" sz="1680" dirty="0" smtClean="0">
                <a:solidFill>
                  <a:srgbClr val="FFFF00"/>
                </a:solidFill>
              </a:rPr>
              <a:t>M.Ö.149-127 </a:t>
            </a:r>
            <a:r>
              <a:rPr lang="tr-TR" sz="1680" dirty="0">
                <a:solidFill>
                  <a:srgbClr val="FFFF00"/>
                </a:solidFill>
              </a:rPr>
              <a:t>yıllarında </a:t>
            </a:r>
            <a:r>
              <a:rPr lang="tr-TR" sz="1680" dirty="0" smtClean="0">
                <a:solidFill>
                  <a:srgbClr val="FFFF00"/>
                </a:solidFill>
              </a:rPr>
              <a:t>Bulgarların</a:t>
            </a:r>
            <a:r>
              <a:rPr lang="tr-TR" sz="1680" dirty="0">
                <a:solidFill>
                  <a:srgbClr val="FFFF00"/>
                </a:solidFill>
              </a:rPr>
              <a:t>, Kafkasların kuzeyinde bulunduklarını </a:t>
            </a:r>
            <a:r>
              <a:rPr lang="tr-TR" sz="1680" dirty="0" smtClean="0">
                <a:solidFill>
                  <a:srgbClr val="FFFF00"/>
                </a:solidFill>
              </a:rPr>
              <a:t>yazar. </a:t>
            </a:r>
            <a:r>
              <a:rPr lang="tr-TR" sz="1680" dirty="0">
                <a:solidFill>
                  <a:srgbClr val="FFFF00"/>
                </a:solidFill>
              </a:rPr>
              <a:t>Hatta bunlardan bir kısmı "</a:t>
            </a:r>
            <a:r>
              <a:rPr lang="tr-TR" sz="1680" dirty="0" err="1">
                <a:solidFill>
                  <a:srgbClr val="FFFF00"/>
                </a:solidFill>
              </a:rPr>
              <a:t>Derbend</a:t>
            </a:r>
            <a:r>
              <a:rPr lang="tr-TR" sz="1680" dirty="0">
                <a:solidFill>
                  <a:srgbClr val="FFFF00"/>
                </a:solidFill>
              </a:rPr>
              <a:t> yoluyla </a:t>
            </a:r>
            <a:r>
              <a:rPr lang="tr-TR" sz="1680" dirty="0" smtClean="0">
                <a:solidFill>
                  <a:srgbClr val="FFFF00"/>
                </a:solidFill>
              </a:rPr>
              <a:t>Azerbaycan'a geçerek </a:t>
            </a:r>
            <a:r>
              <a:rPr lang="tr-TR" sz="1680" dirty="0">
                <a:solidFill>
                  <a:srgbClr val="FFFF00"/>
                </a:solidFill>
              </a:rPr>
              <a:t>şimdiki Kars ve Pasin ovalarına" gelip </a:t>
            </a:r>
            <a:r>
              <a:rPr lang="tr-TR" sz="1680" dirty="0" smtClean="0">
                <a:solidFill>
                  <a:srgbClr val="FFFF00"/>
                </a:solidFill>
              </a:rPr>
              <a:t>yerleşmişlerdir. </a:t>
            </a:r>
            <a:r>
              <a:rPr lang="tr-TR" sz="1680" dirty="0">
                <a:solidFill>
                  <a:srgbClr val="FFFF00"/>
                </a:solidFill>
              </a:rPr>
              <a:t>Grek coğrafyacısı </a:t>
            </a:r>
            <a:r>
              <a:rPr lang="tr-TR" sz="1680" dirty="0" err="1">
                <a:solidFill>
                  <a:srgbClr val="FFFF00"/>
                </a:solidFill>
              </a:rPr>
              <a:t>Batlamyus</a:t>
            </a:r>
            <a:r>
              <a:rPr lang="tr-TR" sz="1680" dirty="0">
                <a:solidFill>
                  <a:srgbClr val="FFFF00"/>
                </a:solidFill>
              </a:rPr>
              <a:t> (</a:t>
            </a:r>
            <a:r>
              <a:rPr lang="tr-TR" sz="1680" dirty="0" err="1" smtClean="0">
                <a:solidFill>
                  <a:srgbClr val="FFFF00"/>
                </a:solidFill>
              </a:rPr>
              <a:t>Ptolemeus</a:t>
            </a:r>
            <a:r>
              <a:rPr lang="tr-TR" sz="1680" dirty="0" smtClean="0">
                <a:solidFill>
                  <a:srgbClr val="FFFF00"/>
                </a:solidFill>
              </a:rPr>
              <a:t>), </a:t>
            </a:r>
            <a:r>
              <a:rPr lang="tr-TR" sz="1680" dirty="0">
                <a:solidFill>
                  <a:srgbClr val="FFFF00"/>
                </a:solidFill>
              </a:rPr>
              <a:t>M.S. 160-170 yıllarında </a:t>
            </a:r>
            <a:r>
              <a:rPr lang="tr-TR" sz="1680" dirty="0" smtClean="0">
                <a:solidFill>
                  <a:srgbClr val="FFFF00"/>
                </a:solidFill>
              </a:rPr>
              <a:t>Yayık nehrinin </a:t>
            </a:r>
            <a:r>
              <a:rPr lang="tr-TR" sz="1680" dirty="0">
                <a:solidFill>
                  <a:srgbClr val="FFFF00"/>
                </a:solidFill>
              </a:rPr>
              <a:t>adını </a:t>
            </a:r>
            <a:r>
              <a:rPr lang="tr-TR" sz="1680" dirty="0" err="1">
                <a:solidFill>
                  <a:srgbClr val="FFFF00"/>
                </a:solidFill>
              </a:rPr>
              <a:t>Daix</a:t>
            </a:r>
            <a:r>
              <a:rPr lang="tr-TR" sz="1680" dirty="0">
                <a:solidFill>
                  <a:srgbClr val="FFFF00"/>
                </a:solidFill>
              </a:rPr>
              <a:t> (</a:t>
            </a:r>
            <a:r>
              <a:rPr lang="tr-TR" sz="1680" dirty="0" err="1">
                <a:solidFill>
                  <a:srgbClr val="FFFF00"/>
                </a:solidFill>
              </a:rPr>
              <a:t>Dayix</a:t>
            </a:r>
            <a:r>
              <a:rPr lang="tr-TR" sz="1680" dirty="0">
                <a:solidFill>
                  <a:srgbClr val="FFFF00"/>
                </a:solidFill>
              </a:rPr>
              <a:t>) olarak tespit </a:t>
            </a:r>
            <a:r>
              <a:rPr lang="tr-TR" sz="1680" dirty="0" smtClean="0">
                <a:solidFill>
                  <a:srgbClr val="FFFF00"/>
                </a:solidFill>
              </a:rPr>
              <a:t>etmiştir. Başta y </a:t>
            </a:r>
            <a:r>
              <a:rPr lang="tr-TR" sz="1680" dirty="0">
                <a:solidFill>
                  <a:srgbClr val="FFFF00"/>
                </a:solidFill>
              </a:rPr>
              <a:t>yerine d bulunması Bulgar Türkçesinin bir özelliğidir. Bu durum, </a:t>
            </a:r>
            <a:r>
              <a:rPr lang="tr-TR" sz="1680" dirty="0" smtClean="0">
                <a:solidFill>
                  <a:srgbClr val="FFFF00"/>
                </a:solidFill>
              </a:rPr>
              <a:t>Bulgar Hanları </a:t>
            </a:r>
            <a:r>
              <a:rPr lang="tr-TR" sz="1680" dirty="0" err="1">
                <a:solidFill>
                  <a:srgbClr val="FFFF00"/>
                </a:solidFill>
              </a:rPr>
              <a:t>Şeceresi'nde</a:t>
            </a:r>
            <a:r>
              <a:rPr lang="tr-TR" sz="1680" dirty="0">
                <a:solidFill>
                  <a:srgbClr val="FFFF00"/>
                </a:solidFill>
              </a:rPr>
              <a:t> yılan yılının adının </a:t>
            </a:r>
            <a:r>
              <a:rPr lang="tr-TR" sz="1680" dirty="0" err="1">
                <a:solidFill>
                  <a:srgbClr val="FFFF00"/>
                </a:solidFill>
              </a:rPr>
              <a:t>dilom</a:t>
            </a:r>
            <a:r>
              <a:rPr lang="tr-TR" sz="1680" dirty="0">
                <a:solidFill>
                  <a:srgbClr val="FFFF00"/>
                </a:solidFill>
              </a:rPr>
              <a:t> şeklinde </a:t>
            </a:r>
            <a:r>
              <a:rPr lang="tr-TR" sz="1680" dirty="0" smtClean="0">
                <a:solidFill>
                  <a:srgbClr val="FFFF00"/>
                </a:solidFill>
              </a:rPr>
              <a:t>geçmesinden </a:t>
            </a:r>
            <a:r>
              <a:rPr lang="tr-TR" sz="1680" dirty="0">
                <a:solidFill>
                  <a:srgbClr val="FFFF00"/>
                </a:solidFill>
              </a:rPr>
              <a:t>açıkça anlaşılmaktadır. O hâlde Bulgar Türklerinin ataları M.S. </a:t>
            </a:r>
            <a:r>
              <a:rPr lang="tr-TR" sz="1680" dirty="0" smtClean="0">
                <a:solidFill>
                  <a:srgbClr val="FFFF00"/>
                </a:solidFill>
              </a:rPr>
              <a:t>2. yüzyılda</a:t>
            </a:r>
            <a:r>
              <a:rPr lang="tr-TR" sz="1680" dirty="0">
                <a:solidFill>
                  <a:srgbClr val="FFFF00"/>
                </a:solidFill>
              </a:rPr>
              <a:t>, Yayık (Ural) ırmağının döküldüğü Hazar Denizi'nin kuzeyinde, "</a:t>
            </a:r>
            <a:r>
              <a:rPr lang="tr-TR" sz="1680" dirty="0" smtClean="0">
                <a:solidFill>
                  <a:srgbClr val="FFFF00"/>
                </a:solidFill>
              </a:rPr>
              <a:t>İdil'e doğru </a:t>
            </a:r>
            <a:r>
              <a:rPr lang="tr-TR" sz="1680" dirty="0">
                <a:solidFill>
                  <a:srgbClr val="FFFF00"/>
                </a:solidFill>
              </a:rPr>
              <a:t>uzanan bozkırlarda" yaşamakta </a:t>
            </a:r>
            <a:r>
              <a:rPr lang="tr-TR" sz="1680" dirty="0" smtClean="0">
                <a:solidFill>
                  <a:srgbClr val="FFFF00"/>
                </a:solidFill>
              </a:rPr>
              <a:t>idiler. Yine </a:t>
            </a:r>
            <a:r>
              <a:rPr lang="tr-TR" sz="1680" dirty="0" err="1" smtClean="0">
                <a:solidFill>
                  <a:srgbClr val="FFFF00"/>
                </a:solidFill>
              </a:rPr>
              <a:t>Batlamyus'a</a:t>
            </a:r>
            <a:r>
              <a:rPr lang="tr-TR" sz="1680" dirty="0" smtClean="0">
                <a:solidFill>
                  <a:srgbClr val="FFFF00"/>
                </a:solidFill>
              </a:rPr>
              <a:t> </a:t>
            </a:r>
            <a:r>
              <a:rPr lang="tr-TR" sz="1680" dirty="0">
                <a:solidFill>
                  <a:srgbClr val="FFFF00"/>
                </a:solidFill>
              </a:rPr>
              <a:t>göre 2. yüzyılda Hunlar da Don ile </a:t>
            </a:r>
            <a:r>
              <a:rPr lang="tr-TR" sz="1680" dirty="0" err="1">
                <a:solidFill>
                  <a:srgbClr val="FFFF00"/>
                </a:solidFill>
              </a:rPr>
              <a:t>Dinyeper</a:t>
            </a:r>
            <a:r>
              <a:rPr lang="tr-TR" sz="1680" dirty="0">
                <a:solidFill>
                  <a:srgbClr val="FFFF00"/>
                </a:solidFill>
              </a:rPr>
              <a:t> ırmakları arasında </a:t>
            </a:r>
            <a:r>
              <a:rPr lang="tr-TR" sz="1680" dirty="0" smtClean="0">
                <a:solidFill>
                  <a:srgbClr val="FFFF00"/>
                </a:solidFill>
              </a:rPr>
              <a:t>idiler. </a:t>
            </a:r>
            <a:r>
              <a:rPr lang="tr-TR" sz="1680" dirty="0">
                <a:solidFill>
                  <a:srgbClr val="FFFF00"/>
                </a:solidFill>
              </a:rPr>
              <a:t>Aslında </a:t>
            </a:r>
            <a:r>
              <a:rPr lang="tr-TR" sz="1680" dirty="0" err="1">
                <a:solidFill>
                  <a:srgbClr val="FFFF00"/>
                </a:solidFill>
              </a:rPr>
              <a:t>Batlamyus'un</a:t>
            </a:r>
            <a:r>
              <a:rPr lang="tr-TR" sz="1680" dirty="0">
                <a:solidFill>
                  <a:srgbClr val="FFFF00"/>
                </a:solidFill>
              </a:rPr>
              <a:t> eserinde, M.S. 160-170 </a:t>
            </a:r>
            <a:r>
              <a:rPr lang="tr-TR" sz="1680" dirty="0" smtClean="0">
                <a:solidFill>
                  <a:srgbClr val="FFFF00"/>
                </a:solidFill>
              </a:rPr>
              <a:t>yıllarında </a:t>
            </a:r>
            <a:r>
              <a:rPr lang="tr-TR" sz="1680" dirty="0" err="1" smtClean="0">
                <a:solidFill>
                  <a:srgbClr val="FFFF00"/>
                </a:solidFill>
              </a:rPr>
              <a:t>Yayık'ın</a:t>
            </a:r>
            <a:r>
              <a:rPr lang="tr-TR" sz="1680" dirty="0" smtClean="0">
                <a:solidFill>
                  <a:srgbClr val="FFFF00"/>
                </a:solidFill>
              </a:rPr>
              <a:t> </a:t>
            </a:r>
            <a:r>
              <a:rPr lang="tr-TR" sz="1680" dirty="0">
                <a:solidFill>
                  <a:srgbClr val="FFFF00"/>
                </a:solidFill>
              </a:rPr>
              <a:t>adının Bulgar Türkçesindeki söylenişle </a:t>
            </a:r>
            <a:r>
              <a:rPr lang="tr-TR" sz="1680" dirty="0" err="1">
                <a:solidFill>
                  <a:srgbClr val="FFFF00"/>
                </a:solidFill>
              </a:rPr>
              <a:t>Dayix</a:t>
            </a:r>
            <a:r>
              <a:rPr lang="tr-TR" sz="1680" dirty="0">
                <a:solidFill>
                  <a:srgbClr val="FFFF00"/>
                </a:solidFill>
              </a:rPr>
              <a:t> olarak </a:t>
            </a:r>
            <a:r>
              <a:rPr lang="tr-TR" sz="1680" dirty="0" smtClean="0">
                <a:solidFill>
                  <a:srgbClr val="FFFF00"/>
                </a:solidFill>
              </a:rPr>
              <a:t>geçmesi, Bulgarların </a:t>
            </a:r>
            <a:r>
              <a:rPr lang="tr-TR" sz="1680" dirty="0">
                <a:solidFill>
                  <a:srgbClr val="FFFF00"/>
                </a:solidFill>
              </a:rPr>
              <a:t>buralarda çok önceden beri mevcut </a:t>
            </a:r>
            <a:r>
              <a:rPr lang="tr-TR" sz="1680" dirty="0" smtClean="0">
                <a:solidFill>
                  <a:srgbClr val="FFFF00"/>
                </a:solidFill>
              </a:rPr>
              <a:t>olduklarını gösterir</a:t>
            </a:r>
            <a:r>
              <a:rPr lang="tr-TR" sz="1680" dirty="0">
                <a:solidFill>
                  <a:srgbClr val="FFFF00"/>
                </a:solidFill>
              </a:rPr>
              <a:t>. Buna </a:t>
            </a:r>
            <a:r>
              <a:rPr lang="tr-TR" sz="1680" dirty="0" smtClean="0">
                <a:solidFill>
                  <a:srgbClr val="FFFF00"/>
                </a:solidFill>
              </a:rPr>
              <a:t>göre </a:t>
            </a:r>
            <a:r>
              <a:rPr lang="tr-TR" sz="1680" dirty="0" err="1" smtClean="0">
                <a:solidFill>
                  <a:srgbClr val="FFFF00"/>
                </a:solidFill>
              </a:rPr>
              <a:t>Horenli</a:t>
            </a:r>
            <a:r>
              <a:rPr lang="tr-TR" sz="1680" dirty="0" smtClean="0">
                <a:solidFill>
                  <a:srgbClr val="FFFF00"/>
                </a:solidFill>
              </a:rPr>
              <a:t> </a:t>
            </a:r>
            <a:r>
              <a:rPr lang="tr-TR" sz="1680" dirty="0">
                <a:solidFill>
                  <a:srgbClr val="FFFF00"/>
                </a:solidFill>
              </a:rPr>
              <a:t>Musa'nın M.Ö. 149-127 yıllarında, yani </a:t>
            </a:r>
            <a:r>
              <a:rPr lang="tr-TR" sz="1680" dirty="0" err="1">
                <a:solidFill>
                  <a:srgbClr val="FFFF00"/>
                </a:solidFill>
              </a:rPr>
              <a:t>Batlamyus'tan</a:t>
            </a:r>
            <a:r>
              <a:rPr lang="tr-TR" sz="1680" dirty="0">
                <a:solidFill>
                  <a:srgbClr val="FFFF00"/>
                </a:solidFill>
              </a:rPr>
              <a:t> aşağı yukarı </a:t>
            </a:r>
            <a:r>
              <a:rPr lang="tr-TR" sz="1680" dirty="0" smtClean="0">
                <a:solidFill>
                  <a:srgbClr val="FFFF00"/>
                </a:solidFill>
              </a:rPr>
              <a:t>300 yıl </a:t>
            </a:r>
            <a:r>
              <a:rPr lang="tr-TR" sz="1680" dirty="0">
                <a:solidFill>
                  <a:srgbClr val="FFFF00"/>
                </a:solidFill>
              </a:rPr>
              <a:t>kadar önce Kuzey Kafkasya'da Bulgarların yaşadığından bahsetmesi çok </a:t>
            </a:r>
            <a:r>
              <a:rPr lang="tr-TR" sz="1680" dirty="0" smtClean="0">
                <a:solidFill>
                  <a:srgbClr val="FFFF00"/>
                </a:solidFill>
              </a:rPr>
              <a:t>da şaşırtıcı </a:t>
            </a:r>
            <a:r>
              <a:rPr lang="tr-TR" sz="1680" dirty="0">
                <a:solidFill>
                  <a:srgbClr val="FFFF00"/>
                </a:solidFill>
              </a:rPr>
              <a:t>değildir. Demek ki Türklerin </a:t>
            </a:r>
            <a:r>
              <a:rPr lang="tr-TR" sz="1680" dirty="0" err="1">
                <a:solidFill>
                  <a:srgbClr val="FFFF00"/>
                </a:solidFill>
              </a:rPr>
              <a:t>Ogur</a:t>
            </a:r>
            <a:r>
              <a:rPr lang="tr-TR" sz="1680" dirty="0">
                <a:solidFill>
                  <a:srgbClr val="FFFF00"/>
                </a:solidFill>
              </a:rPr>
              <a:t>-Bulgar boylan, milâttan </a:t>
            </a:r>
            <a:r>
              <a:rPr lang="tr-TR" sz="1680" dirty="0" smtClean="0">
                <a:solidFill>
                  <a:srgbClr val="FFFF00"/>
                </a:solidFill>
              </a:rPr>
              <a:t>önceki asırlardan </a:t>
            </a:r>
            <a:r>
              <a:rPr lang="tr-TR" sz="1680" dirty="0">
                <a:solidFill>
                  <a:srgbClr val="FFFF00"/>
                </a:solidFill>
              </a:rPr>
              <a:t>beri Altayların güneyinden Karadeniz'e dek uzanan </a:t>
            </a:r>
            <a:r>
              <a:rPr lang="tr-TR" sz="1680" dirty="0" smtClean="0">
                <a:solidFill>
                  <a:srgbClr val="FFFF00"/>
                </a:solidFill>
              </a:rPr>
              <a:t>bozkırlara yayılmışlardı</a:t>
            </a:r>
            <a:r>
              <a:rPr lang="tr-TR" sz="1680" dirty="0">
                <a:solidFill>
                  <a:srgbClr val="FFFF00"/>
                </a:solidFill>
              </a:rPr>
              <a:t>. Bu konuda, bölgenin daha önceki sakinleri olan Sakaların </a:t>
            </a:r>
            <a:r>
              <a:rPr lang="tr-TR" sz="1680" dirty="0" smtClean="0">
                <a:solidFill>
                  <a:srgbClr val="FFFF00"/>
                </a:solidFill>
              </a:rPr>
              <a:t>rolünü unutmamak </a:t>
            </a:r>
            <a:r>
              <a:rPr lang="tr-TR" sz="1680" dirty="0">
                <a:solidFill>
                  <a:srgbClr val="FFFF00"/>
                </a:solidFill>
              </a:rPr>
              <a:t>gerekir. Kazakistan bozkırlarında milât sıralarına kadar </a:t>
            </a:r>
            <a:r>
              <a:rPr lang="tr-TR" sz="1680" dirty="0" smtClean="0">
                <a:solidFill>
                  <a:srgbClr val="FFFF00"/>
                </a:solidFill>
              </a:rPr>
              <a:t>hayatlarını devam </a:t>
            </a:r>
            <a:r>
              <a:rPr lang="tr-TR" sz="1680" dirty="0">
                <a:solidFill>
                  <a:srgbClr val="FFFF00"/>
                </a:solidFill>
              </a:rPr>
              <a:t>ettiren Sakaların bizce </a:t>
            </a:r>
            <a:r>
              <a:rPr lang="tr-TR" sz="1680" dirty="0" err="1">
                <a:solidFill>
                  <a:srgbClr val="FFFF00"/>
                </a:solidFill>
              </a:rPr>
              <a:t>Ogur</a:t>
            </a:r>
            <a:r>
              <a:rPr lang="tr-TR" sz="1680" dirty="0">
                <a:solidFill>
                  <a:srgbClr val="FFFF00"/>
                </a:solidFill>
              </a:rPr>
              <a:t>-Bulgar boylarıyla ilgisi vardır</a:t>
            </a:r>
            <a:r>
              <a:rPr lang="tr-TR" sz="1680" dirty="0" smtClean="0">
                <a:solidFill>
                  <a:srgbClr val="FFFF00"/>
                </a:solidFill>
              </a:rPr>
              <a:t>.</a:t>
            </a:r>
            <a:endParaRPr lang="tr-TR" sz="1680" dirty="0">
              <a:solidFill>
                <a:srgbClr val="FFFF00"/>
              </a:solidFill>
            </a:endParaRPr>
          </a:p>
        </p:txBody>
      </p:sp>
    </p:spTree>
    <p:extLst>
      <p:ext uri="{BB962C8B-B14F-4D97-AF65-F5344CB8AC3E}">
        <p14:creationId xmlns:p14="http://schemas.microsoft.com/office/powerpoint/2010/main" val="3107149487"/>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err="1"/>
              <a:t>Ogur</a:t>
            </a:r>
            <a:r>
              <a:rPr lang="tr-TR" sz="1800" dirty="0"/>
              <a:t>, tıpkı Oğuz gibi "oklar" yani "kabileler, boylar" demektir. </a:t>
            </a:r>
            <a:r>
              <a:rPr lang="tr-TR" sz="1800" dirty="0" smtClean="0"/>
              <a:t>Bulgar Türkleri</a:t>
            </a:r>
            <a:r>
              <a:rPr lang="tr-TR" sz="1800" dirty="0"/>
              <a:t>, diğer Türklerdeki z yerine r kullandıkları için </a:t>
            </a:r>
            <a:r>
              <a:rPr lang="tr-TR" sz="1800" dirty="0" err="1"/>
              <a:t>Oguz</a:t>
            </a:r>
            <a:r>
              <a:rPr lang="tr-TR" sz="1800" dirty="0"/>
              <a:t> yerine </a:t>
            </a:r>
            <a:r>
              <a:rPr lang="tr-TR" sz="1800" dirty="0" err="1" smtClean="0"/>
              <a:t>Ogur</a:t>
            </a:r>
            <a:r>
              <a:rPr lang="tr-TR" sz="1800" dirty="0"/>
              <a:t> </a:t>
            </a:r>
            <a:r>
              <a:rPr lang="tr-TR" sz="1800" dirty="0" smtClean="0"/>
              <a:t>demişlerdir</a:t>
            </a:r>
            <a:r>
              <a:rPr lang="tr-TR" sz="1800" dirty="0"/>
              <a:t>, z Türkçesi kullanan Türklerin bazı boy birlikleri On Ok, Sekiz </a:t>
            </a:r>
            <a:r>
              <a:rPr lang="tr-TR" sz="1800" dirty="0" err="1" smtClean="0"/>
              <a:t>Oguz</a:t>
            </a:r>
            <a:r>
              <a:rPr lang="tr-TR" sz="1800" dirty="0" smtClean="0"/>
              <a:t>, Tokuz </a:t>
            </a:r>
            <a:r>
              <a:rPr lang="tr-TR" sz="1800" dirty="0" err="1"/>
              <a:t>Oguz</a:t>
            </a:r>
            <a:r>
              <a:rPr lang="tr-TR" sz="1800" dirty="0"/>
              <a:t> diye anıldığı gibi, r Türkçesi kullanan Türklerin boy birlikleri </a:t>
            </a:r>
            <a:r>
              <a:rPr lang="tr-TR" sz="1800" dirty="0" smtClean="0"/>
              <a:t>de sayılarla </a:t>
            </a:r>
            <a:r>
              <a:rPr lang="tr-TR" sz="1800" dirty="0"/>
              <a:t>anılmıştır: On </a:t>
            </a:r>
            <a:r>
              <a:rPr lang="tr-TR" sz="1800" dirty="0" err="1"/>
              <a:t>Ogur</a:t>
            </a:r>
            <a:r>
              <a:rPr lang="tr-TR" sz="1800" dirty="0"/>
              <a:t>, </a:t>
            </a:r>
            <a:r>
              <a:rPr lang="tr-TR" sz="1800" dirty="0" err="1"/>
              <a:t>Utrigur</a:t>
            </a:r>
            <a:r>
              <a:rPr lang="tr-TR" sz="1800" dirty="0"/>
              <a:t> &lt; Otur </a:t>
            </a:r>
            <a:r>
              <a:rPr lang="tr-TR" sz="1800" dirty="0" err="1"/>
              <a:t>Ogur</a:t>
            </a:r>
            <a:r>
              <a:rPr lang="tr-TR" sz="1800" dirty="0"/>
              <a:t> (Otuz Oğuz), </a:t>
            </a:r>
            <a:r>
              <a:rPr lang="tr-TR" sz="1800" dirty="0" err="1"/>
              <a:t>Kutrigur</a:t>
            </a:r>
            <a:r>
              <a:rPr lang="tr-TR" sz="1800" dirty="0"/>
              <a:t> &lt; </a:t>
            </a:r>
            <a:r>
              <a:rPr lang="tr-TR" sz="1800" dirty="0" err="1" smtClean="0"/>
              <a:t>Kotur</a:t>
            </a:r>
            <a:r>
              <a:rPr lang="tr-TR" sz="1800" dirty="0"/>
              <a:t> </a:t>
            </a:r>
            <a:r>
              <a:rPr lang="tr-TR" sz="1800" dirty="0" err="1" smtClean="0"/>
              <a:t>Ogur</a:t>
            </a:r>
            <a:r>
              <a:rPr lang="tr-TR" sz="1800" dirty="0" smtClean="0"/>
              <a:t> </a:t>
            </a:r>
            <a:r>
              <a:rPr lang="tr-TR" sz="1800" dirty="0"/>
              <a:t>&lt; Tokur </a:t>
            </a:r>
            <a:r>
              <a:rPr lang="tr-TR" sz="1800" dirty="0" err="1"/>
              <a:t>Ogur</a:t>
            </a:r>
            <a:r>
              <a:rPr lang="tr-TR" sz="1800" dirty="0"/>
              <a:t> (Dokuz Oğuz). Zeki V. Togan'a göre Bulgar kelimesi de </a:t>
            </a:r>
            <a:r>
              <a:rPr lang="tr-TR" sz="1800" dirty="0" smtClean="0"/>
              <a:t>Bel </a:t>
            </a:r>
            <a:r>
              <a:rPr lang="tr-TR" sz="1800" dirty="0" err="1" smtClean="0"/>
              <a:t>Ogur'dan</a:t>
            </a:r>
            <a:r>
              <a:rPr lang="tr-TR" sz="1800" dirty="0" smtClean="0"/>
              <a:t> </a:t>
            </a:r>
            <a:r>
              <a:rPr lang="tr-TR" sz="1800" dirty="0"/>
              <a:t>gelir; bel, Bulgar Türkçesinde "beş" </a:t>
            </a:r>
            <a:r>
              <a:rPr lang="tr-TR" sz="1800" dirty="0" smtClean="0"/>
              <a:t>demektir; çünkü ş </a:t>
            </a:r>
            <a:r>
              <a:rPr lang="tr-TR" sz="1800" dirty="0"/>
              <a:t>sesinin karşılığı Bulgar Türkçesinde /'</a:t>
            </a:r>
            <a:r>
              <a:rPr lang="tr-TR" sz="1800" dirty="0" err="1"/>
              <a:t>dir</a:t>
            </a:r>
            <a:r>
              <a:rPr lang="tr-TR" sz="1800" dirty="0"/>
              <a:t>. Türkologların çoğu </a:t>
            </a:r>
            <a:r>
              <a:rPr lang="tr-TR" sz="1800" dirty="0" smtClean="0"/>
              <a:t>farklı düşüncededir</a:t>
            </a:r>
            <a:r>
              <a:rPr lang="tr-TR" sz="1800" dirty="0"/>
              <a:t>. Onlara göre Bulgar, </a:t>
            </a:r>
            <a:r>
              <a:rPr lang="tr-TR" sz="1800" dirty="0" err="1"/>
              <a:t>bulga</a:t>
            </a:r>
            <a:r>
              <a:rPr lang="tr-TR" sz="1800" dirty="0"/>
              <a:t>- fiilinden r ile yapılmış bir </a:t>
            </a:r>
            <a:r>
              <a:rPr lang="tr-TR" sz="1800" dirty="0" smtClean="0"/>
              <a:t>sıfat-</a:t>
            </a:r>
            <a:r>
              <a:rPr lang="tr-TR" sz="1800" dirty="0" err="1" smtClean="0"/>
              <a:t>fıildir</a:t>
            </a:r>
            <a:r>
              <a:rPr lang="tr-TR" sz="1800" dirty="0" smtClean="0"/>
              <a:t>; </a:t>
            </a:r>
            <a:r>
              <a:rPr lang="tr-TR" sz="1800" dirty="0" err="1" smtClean="0"/>
              <a:t>bulgar</a:t>
            </a:r>
            <a:r>
              <a:rPr lang="tr-TR" sz="1800" dirty="0"/>
              <a:t>, "bular", yani "karıştırır, karıştıran" demektir. </a:t>
            </a:r>
            <a:r>
              <a:rPr lang="tr-TR" sz="1800" dirty="0" err="1"/>
              <a:t>Şaragur</a:t>
            </a:r>
            <a:r>
              <a:rPr lang="tr-TR" sz="1800" dirty="0"/>
              <a:t> ise Sarı </a:t>
            </a:r>
            <a:r>
              <a:rPr lang="tr-TR" sz="1800" dirty="0" err="1" smtClean="0"/>
              <a:t>Ogur</a:t>
            </a:r>
            <a:r>
              <a:rPr lang="tr-TR" sz="1800" dirty="0"/>
              <a:t> </a:t>
            </a:r>
            <a:r>
              <a:rPr lang="tr-TR" sz="1800" dirty="0" smtClean="0"/>
              <a:t>demektir</a:t>
            </a:r>
            <a:r>
              <a:rPr lang="tr-TR" sz="1800" dirty="0"/>
              <a:t>; Çuvaşçadaki </a:t>
            </a:r>
            <a:r>
              <a:rPr lang="tr-TR" sz="1800" dirty="0" err="1"/>
              <a:t>şura'nın</a:t>
            </a:r>
            <a:r>
              <a:rPr lang="tr-TR" sz="1800" dirty="0"/>
              <a:t> "ak" anlamında olmasından dolayı </a:t>
            </a:r>
            <a:r>
              <a:rPr lang="tr-TR" sz="1800" dirty="0" smtClean="0"/>
              <a:t>buradaki "</a:t>
            </a:r>
            <a:r>
              <a:rPr lang="tr-TR" sz="1800" dirty="0" err="1" smtClean="0"/>
              <a:t>sarı"nın</a:t>
            </a:r>
            <a:r>
              <a:rPr lang="tr-TR" sz="1800" dirty="0" smtClean="0"/>
              <a:t> </a:t>
            </a:r>
            <a:r>
              <a:rPr lang="tr-TR" sz="1800" dirty="0"/>
              <a:t>"ak" anlamında olduğu ve batı yönünü ifade ettiği kabul </a:t>
            </a:r>
            <a:r>
              <a:rPr lang="tr-TR" sz="1800" dirty="0" smtClean="0"/>
              <a:t>edilmektedir. </a:t>
            </a:r>
            <a:r>
              <a:rPr lang="tr-TR" sz="1800" dirty="0"/>
              <a:t>Buna göre </a:t>
            </a:r>
            <a:r>
              <a:rPr lang="tr-TR" sz="1800" dirty="0" err="1"/>
              <a:t>Şaragurlar</a:t>
            </a:r>
            <a:r>
              <a:rPr lang="tr-TR" sz="1800" dirty="0"/>
              <a:t>, </a:t>
            </a:r>
            <a:r>
              <a:rPr lang="tr-TR" sz="1800" dirty="0" err="1"/>
              <a:t>Ogur</a:t>
            </a:r>
            <a:r>
              <a:rPr lang="tr-TR" sz="1800" dirty="0"/>
              <a:t> boylarının en </a:t>
            </a:r>
            <a:r>
              <a:rPr lang="tr-TR" sz="1800" dirty="0" smtClean="0"/>
              <a:t>batıdaki kollarından olmalıydılar. 482'de </a:t>
            </a:r>
            <a:r>
              <a:rPr lang="tr-TR" sz="1800" dirty="0"/>
              <a:t>Bizans kaynaklarında ilk defa zikredilen Bulgar Türkleri </a:t>
            </a:r>
            <a:r>
              <a:rPr lang="tr-TR" sz="1800" dirty="0" smtClean="0"/>
              <a:t>bundan sonra </a:t>
            </a:r>
            <a:r>
              <a:rPr lang="tr-TR" sz="1800" dirty="0"/>
              <a:t>Bizans ve Avrupa kaynaklarında sık sık geçecektir. Son Hun </a:t>
            </a:r>
            <a:r>
              <a:rPr lang="tr-TR" sz="1800" dirty="0" smtClean="0"/>
              <a:t>başbuğu </a:t>
            </a:r>
            <a:r>
              <a:rPr lang="tr-TR" sz="1800" dirty="0" err="1" smtClean="0"/>
              <a:t>İrnek'in</a:t>
            </a:r>
            <a:r>
              <a:rPr lang="tr-TR" sz="1800" dirty="0" smtClean="0"/>
              <a:t> </a:t>
            </a:r>
            <a:r>
              <a:rPr lang="tr-TR" sz="1800" dirty="0"/>
              <a:t>soyundan gelen bir hükümdar tarafından yönetilen Bulgarlar </a:t>
            </a:r>
            <a:r>
              <a:rPr lang="tr-TR" sz="1800" dirty="0" smtClean="0"/>
              <a:t>Karadeniz'in kuzeyinde </a:t>
            </a:r>
            <a:r>
              <a:rPr lang="tr-TR" sz="1800" dirty="0"/>
              <a:t>büyük bir konfederasyon oluşturmuşlardı. Bazı Bizans </a:t>
            </a:r>
            <a:r>
              <a:rPr lang="tr-TR" sz="1800" dirty="0" smtClean="0"/>
              <a:t>kaynaklarında </a:t>
            </a:r>
            <a:r>
              <a:rPr lang="tr-TR" sz="1800" dirty="0" err="1" smtClean="0"/>
              <a:t>Onogur</a:t>
            </a:r>
            <a:r>
              <a:rPr lang="tr-TR" sz="1800" dirty="0" smtClean="0"/>
              <a:t>-Bulgar </a:t>
            </a:r>
            <a:r>
              <a:rPr lang="tr-TR" sz="1800" dirty="0"/>
              <a:t>adıyla geçen konfederasyon genel olarak Büyük </a:t>
            </a:r>
            <a:r>
              <a:rPr lang="tr-TR" sz="1800" dirty="0" err="1" smtClean="0"/>
              <a:t>Bulgarya</a:t>
            </a:r>
            <a:r>
              <a:rPr lang="tr-TR" sz="1800" dirty="0"/>
              <a:t> </a:t>
            </a:r>
            <a:r>
              <a:rPr lang="tr-TR" sz="1800" dirty="0" smtClean="0"/>
              <a:t>şeklinde </a:t>
            </a:r>
            <a:r>
              <a:rPr lang="tr-TR" sz="1800" dirty="0"/>
              <a:t>adlandırılıyordu. </a:t>
            </a:r>
            <a:r>
              <a:rPr lang="tr-TR" sz="1800" dirty="0" err="1"/>
              <a:t>Kutrigurlar</a:t>
            </a:r>
            <a:r>
              <a:rPr lang="tr-TR" sz="1800" dirty="0"/>
              <a:t> Don ırmağının batısında, </a:t>
            </a:r>
            <a:r>
              <a:rPr lang="tr-TR" sz="1800" dirty="0" err="1"/>
              <a:t>Utrigurlar</a:t>
            </a:r>
            <a:r>
              <a:rPr lang="tr-TR" sz="1800" dirty="0"/>
              <a:t> </a:t>
            </a:r>
            <a:r>
              <a:rPr lang="tr-TR" sz="1800" dirty="0" smtClean="0"/>
              <a:t>ise doğusunda </a:t>
            </a:r>
            <a:r>
              <a:rPr lang="tr-TR" sz="1800" dirty="0"/>
              <a:t>yerleşmişlerdi. </a:t>
            </a:r>
            <a:r>
              <a:rPr lang="tr-TR" sz="1800" dirty="0" err="1"/>
              <a:t>Onogurlar</a:t>
            </a:r>
            <a:r>
              <a:rPr lang="tr-TR" sz="1800" dirty="0"/>
              <a:t> Azak Denizi ile </a:t>
            </a:r>
            <a:r>
              <a:rPr lang="tr-TR" sz="1800" dirty="0" err="1"/>
              <a:t>Kuban</a:t>
            </a:r>
            <a:r>
              <a:rPr lang="tr-TR" sz="1800" dirty="0"/>
              <a:t> </a:t>
            </a:r>
            <a:r>
              <a:rPr lang="tr-TR" sz="1800" dirty="0" smtClean="0"/>
              <a:t>arasındaydılar. </a:t>
            </a:r>
            <a:r>
              <a:rPr lang="tr-TR" sz="1800" dirty="0"/>
              <a:t>Bulgarlar Bizans ile bazen barış </a:t>
            </a:r>
            <a:r>
              <a:rPr lang="tr-TR" sz="1800" dirty="0" smtClean="0"/>
              <a:t>hâlinde olmuşlar</a:t>
            </a:r>
            <a:r>
              <a:rPr lang="tr-TR" sz="1800" dirty="0"/>
              <a:t>; bazen de onlarla çetin savaşlar yapmışlar ve onları </a:t>
            </a:r>
            <a:r>
              <a:rPr lang="tr-TR" sz="1800" dirty="0" smtClean="0"/>
              <a:t>vergiye bağlamışlardır</a:t>
            </a:r>
            <a:r>
              <a:rPr lang="tr-TR" sz="1800" dirty="0"/>
              <a:t>. Bizans ordusunda ücretli asker olarak görev alan Bulgarlar da </a:t>
            </a:r>
            <a:r>
              <a:rPr lang="tr-TR" sz="1800" dirty="0" smtClean="0"/>
              <a:t>sık sık </a:t>
            </a:r>
            <a:r>
              <a:rPr lang="tr-TR" sz="1800" dirty="0"/>
              <a:t>kaynaklarda zikredilir. </a:t>
            </a:r>
          </a:p>
        </p:txBody>
      </p:sp>
    </p:spTree>
    <p:extLst>
      <p:ext uri="{BB962C8B-B14F-4D97-AF65-F5344CB8AC3E}">
        <p14:creationId xmlns:p14="http://schemas.microsoft.com/office/powerpoint/2010/main" val="918689046"/>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2000" dirty="0"/>
              <a:t>Asparuk 679'da Tuna'yı geçti ve </a:t>
            </a:r>
            <a:r>
              <a:rPr lang="tr-TR" sz="2000" dirty="0" err="1"/>
              <a:t>Dobruca'ya</a:t>
            </a:r>
            <a:r>
              <a:rPr lang="tr-TR" sz="2000" dirty="0"/>
              <a:t> yerleşerek Tuna </a:t>
            </a:r>
            <a:r>
              <a:rPr lang="tr-TR" sz="2000" dirty="0" smtClean="0"/>
              <a:t>Bulgar Devleti'ni </a:t>
            </a:r>
            <a:r>
              <a:rPr lang="tr-TR" sz="2000" dirty="0"/>
              <a:t>kurdu. 680'de Bizans ordusunu hezimete uğrattı. 681'de </a:t>
            </a:r>
            <a:r>
              <a:rPr lang="tr-TR" sz="2000" dirty="0" smtClean="0"/>
              <a:t>Bizans, Asparuk'la </a:t>
            </a:r>
            <a:r>
              <a:rPr lang="tr-TR" sz="2000" dirty="0"/>
              <a:t>anlaşma yapmak zorunda kaldı; böylece Tuna Bulgar Devleti </a:t>
            </a:r>
            <a:r>
              <a:rPr lang="tr-TR" sz="2000" dirty="0" smtClean="0"/>
              <a:t>resmen tanınmış oldu. </a:t>
            </a:r>
            <a:r>
              <a:rPr lang="tr-TR" sz="2000" dirty="0"/>
              <a:t>Tuna </a:t>
            </a:r>
            <a:r>
              <a:rPr lang="tr-TR" sz="2000" dirty="0" smtClean="0"/>
              <a:t>Bulgarlarının </a:t>
            </a:r>
            <a:r>
              <a:rPr lang="tr-TR" sz="2000" dirty="0" err="1" smtClean="0"/>
              <a:t>Kutrigurlardan</a:t>
            </a:r>
            <a:r>
              <a:rPr lang="tr-TR" sz="2000" dirty="0" smtClean="0"/>
              <a:t> </a:t>
            </a:r>
            <a:r>
              <a:rPr lang="tr-TR" sz="2000" dirty="0"/>
              <a:t>oluştuğu genellikle kabul edilir; fakat onların </a:t>
            </a:r>
            <a:r>
              <a:rPr lang="tr-TR" sz="2000" dirty="0" err="1" smtClean="0"/>
              <a:t>Onogur</a:t>
            </a:r>
            <a:r>
              <a:rPr lang="tr-TR" sz="2000" dirty="0"/>
              <a:t> </a:t>
            </a:r>
            <a:r>
              <a:rPr lang="tr-TR" sz="2000" dirty="0" smtClean="0"/>
              <a:t>olduklarına </a:t>
            </a:r>
            <a:r>
              <a:rPr lang="tr-TR" sz="2000" dirty="0"/>
              <a:t>dair de kuvvetli deliller </a:t>
            </a:r>
            <a:r>
              <a:rPr lang="tr-TR" sz="2000" dirty="0" smtClean="0"/>
              <a:t>vardır. Devletin </a:t>
            </a:r>
            <a:r>
              <a:rPr lang="tr-TR" sz="2000" dirty="0"/>
              <a:t>merkezi Şumnu yakınlarında idi. </a:t>
            </a:r>
            <a:r>
              <a:rPr lang="tr-TR" sz="2000" dirty="0" smtClean="0"/>
              <a:t>Bulgar hanları içinde Asparuk</a:t>
            </a:r>
            <a:r>
              <a:rPr lang="tr-TR" sz="2000" dirty="0"/>
              <a:t>, </a:t>
            </a:r>
            <a:r>
              <a:rPr lang="tr-TR" sz="2000" dirty="0" err="1"/>
              <a:t>Tervel</a:t>
            </a:r>
            <a:r>
              <a:rPr lang="tr-TR" sz="2000" dirty="0"/>
              <a:t>, Kurum, </a:t>
            </a:r>
            <a:r>
              <a:rPr lang="tr-TR" sz="2000" dirty="0" err="1"/>
              <a:t>Omurtag</a:t>
            </a:r>
            <a:r>
              <a:rPr lang="tr-TR" sz="2000" dirty="0"/>
              <a:t>, </a:t>
            </a:r>
            <a:r>
              <a:rPr lang="tr-TR" sz="2000" dirty="0" err="1"/>
              <a:t>Boris</a:t>
            </a:r>
            <a:r>
              <a:rPr lang="tr-TR" sz="2000" dirty="0"/>
              <a:t> ve </a:t>
            </a:r>
            <a:r>
              <a:rPr lang="tr-TR" sz="2000" dirty="0" err="1"/>
              <a:t>Simeon</a:t>
            </a:r>
            <a:r>
              <a:rPr lang="tr-TR" sz="2000" dirty="0"/>
              <a:t> dönemleri </a:t>
            </a:r>
            <a:r>
              <a:rPr lang="tr-TR" sz="2000" dirty="0" smtClean="0"/>
              <a:t>önemlidir. Asparuk </a:t>
            </a:r>
            <a:r>
              <a:rPr lang="tr-TR" sz="2000" dirty="0"/>
              <a:t>devletin temellerini atmıştır. </a:t>
            </a:r>
            <a:r>
              <a:rPr lang="tr-TR" sz="2000" dirty="0" err="1"/>
              <a:t>Tervel</a:t>
            </a:r>
            <a:r>
              <a:rPr lang="tr-TR" sz="2000" dirty="0"/>
              <a:t> 705'te İstanbul'a girip </a:t>
            </a:r>
            <a:r>
              <a:rPr lang="tr-TR" sz="2000" dirty="0" smtClean="0"/>
              <a:t>2. </a:t>
            </a:r>
            <a:r>
              <a:rPr lang="tr-TR" sz="2000" dirty="0" err="1" smtClean="0"/>
              <a:t>Justinyanus'u</a:t>
            </a:r>
            <a:r>
              <a:rPr lang="tr-TR" sz="2000" dirty="0" smtClean="0"/>
              <a:t> </a:t>
            </a:r>
            <a:r>
              <a:rPr lang="tr-TR" sz="2000" dirty="0"/>
              <a:t>tahta çıkaracak kadar güçlü idi. 717-718'deki Arap </a:t>
            </a:r>
            <a:r>
              <a:rPr lang="tr-TR" sz="2000" dirty="0" smtClean="0"/>
              <a:t>kuşatmasına karşı </a:t>
            </a:r>
            <a:r>
              <a:rPr lang="tr-TR" sz="2000" dirty="0"/>
              <a:t>İstanbul'u Bizans ordusuyla birlikte savunmuştu. </a:t>
            </a:r>
            <a:r>
              <a:rPr lang="tr-TR" sz="2000" dirty="0" err="1"/>
              <a:t>Kardam</a:t>
            </a:r>
            <a:r>
              <a:rPr lang="tr-TR" sz="2000" dirty="0"/>
              <a:t> </a:t>
            </a:r>
            <a:r>
              <a:rPr lang="tr-TR" sz="2000" dirty="0" smtClean="0"/>
              <a:t>çağında Makedonya </a:t>
            </a:r>
            <a:r>
              <a:rPr lang="tr-TR" sz="2000" dirty="0"/>
              <a:t>Slavları devlete bağlandı ve Bizans ordusu yenilgiye </a:t>
            </a:r>
            <a:r>
              <a:rPr lang="tr-TR" sz="2000" dirty="0" smtClean="0"/>
              <a:t>uğratıldı. </a:t>
            </a:r>
            <a:r>
              <a:rPr lang="tr-TR" sz="2000" dirty="0" err="1" smtClean="0"/>
              <a:t>Kardam</a:t>
            </a:r>
            <a:r>
              <a:rPr lang="tr-TR" sz="2000" dirty="0" smtClean="0"/>
              <a:t> </a:t>
            </a:r>
            <a:r>
              <a:rPr lang="tr-TR" sz="2000" dirty="0"/>
              <a:t>döneminde başlayan yükseliş, Kurum Han zamanında devam etti. </a:t>
            </a:r>
            <a:r>
              <a:rPr lang="tr-TR" sz="2000" dirty="0" smtClean="0"/>
              <a:t>Kurum Han</a:t>
            </a:r>
            <a:r>
              <a:rPr lang="tr-TR" sz="2000" dirty="0"/>
              <a:t>, Güney Macaristan ile Erdel'i (Transilvanya) ülke sınırlarına </a:t>
            </a:r>
            <a:r>
              <a:rPr lang="tr-TR" sz="2000" dirty="0" smtClean="0"/>
              <a:t>kattı. Topraklarına </a:t>
            </a:r>
            <a:r>
              <a:rPr lang="tr-TR" sz="2000" dirty="0"/>
              <a:t>saldıran Bizans ordusunu ağır bir yenilgiye uğrattı; </a:t>
            </a:r>
            <a:r>
              <a:rPr lang="tr-TR" sz="2000" dirty="0" smtClean="0"/>
              <a:t>Bizans imparatoru </a:t>
            </a:r>
            <a:r>
              <a:rPr lang="tr-TR" sz="2000" dirty="0"/>
              <a:t>savaş meydanında can verdi. 809'da Sofya'yı, daha sonra Niş </a:t>
            </a:r>
            <a:r>
              <a:rPr lang="tr-TR" sz="2000" dirty="0" smtClean="0"/>
              <a:t>ve Belgrad'ı </a:t>
            </a:r>
            <a:r>
              <a:rPr lang="tr-TR" sz="2000" dirty="0"/>
              <a:t>aldı; 813'de Edirne'ye ulaştı; 814 baharında İstanbul'u </a:t>
            </a:r>
            <a:r>
              <a:rPr lang="tr-TR" sz="2000" dirty="0" smtClean="0"/>
              <a:t>kuşattı; kuşatma </a:t>
            </a:r>
            <a:r>
              <a:rPr lang="tr-TR" sz="2000" dirty="0"/>
              <a:t>sırasında </a:t>
            </a:r>
            <a:r>
              <a:rPr lang="tr-TR" sz="2000" dirty="0" smtClean="0"/>
              <a:t>aniden </a:t>
            </a:r>
            <a:r>
              <a:rPr lang="tr-TR" sz="2000" dirty="0"/>
              <a:t>ağzından burnundan kan </a:t>
            </a:r>
            <a:r>
              <a:rPr lang="tr-TR" sz="2000" dirty="0" smtClean="0"/>
              <a:t>gelerek </a:t>
            </a:r>
            <a:r>
              <a:rPr lang="tr-TR" sz="2000" dirty="0"/>
              <a:t>öldü.</a:t>
            </a:r>
          </a:p>
        </p:txBody>
      </p:sp>
    </p:spTree>
    <p:extLst>
      <p:ext uri="{BB962C8B-B14F-4D97-AF65-F5344CB8AC3E}">
        <p14:creationId xmlns:p14="http://schemas.microsoft.com/office/powerpoint/2010/main" val="399529499"/>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600" dirty="0" err="1" smtClean="0"/>
              <a:t>Persiyan</a:t>
            </a:r>
            <a:r>
              <a:rPr lang="tr-TR" sz="1600" dirty="0" smtClean="0"/>
              <a:t> </a:t>
            </a:r>
            <a:r>
              <a:rPr lang="tr-TR" sz="1600" dirty="0"/>
              <a:t>ve </a:t>
            </a:r>
            <a:r>
              <a:rPr lang="tr-TR" sz="1600" dirty="0" err="1"/>
              <a:t>Boris</a:t>
            </a:r>
            <a:r>
              <a:rPr lang="tr-TR" sz="1600" dirty="0"/>
              <a:t> </a:t>
            </a:r>
            <a:r>
              <a:rPr lang="tr-TR" sz="1600" dirty="0">
                <a:solidFill>
                  <a:srgbClr val="FFFF00"/>
                </a:solidFill>
              </a:rPr>
              <a:t>zamanında Makedonya ile Trakya'nın fethi </a:t>
            </a:r>
            <a:r>
              <a:rPr lang="tr-TR" sz="1600" dirty="0" err="1" smtClean="0">
                <a:solidFill>
                  <a:srgbClr val="FFFF00"/>
                </a:solidFill>
              </a:rPr>
              <a:t>tamamlandı.</a:t>
            </a:r>
            <a:r>
              <a:rPr lang="tr-TR" sz="1600" dirty="0" err="1" smtClean="0"/>
              <a:t>Ülkede</a:t>
            </a:r>
            <a:r>
              <a:rPr lang="tr-TR" sz="1600" dirty="0" smtClean="0"/>
              <a:t> </a:t>
            </a:r>
            <a:r>
              <a:rPr lang="tr-TR" sz="1600" dirty="0"/>
              <a:t>Hristiyan nüfus iyice çoğaldı. Güney İslavları içinde zaten </a:t>
            </a:r>
            <a:r>
              <a:rPr lang="tr-TR" sz="1600" dirty="0" smtClean="0"/>
              <a:t>azınlıkta olan </a:t>
            </a:r>
            <a:r>
              <a:rPr lang="tr-TR" sz="1600" dirty="0"/>
              <a:t>yönetici ve asker Bulgar Türkleri iyice azınlıkta kaldı.</a:t>
            </a:r>
            <a:r>
              <a:rPr lang="tr-TR" sz="1600" dirty="0">
                <a:solidFill>
                  <a:srgbClr val="FFFF00"/>
                </a:solidFill>
              </a:rPr>
              <a:t> </a:t>
            </a:r>
            <a:r>
              <a:rPr lang="tr-TR" sz="1600" dirty="0" err="1">
                <a:solidFill>
                  <a:srgbClr val="FFFF00"/>
                </a:solidFill>
              </a:rPr>
              <a:t>Boris</a:t>
            </a:r>
            <a:r>
              <a:rPr lang="tr-TR" sz="1600" dirty="0">
                <a:solidFill>
                  <a:srgbClr val="FFFF00"/>
                </a:solidFill>
              </a:rPr>
              <a:t> </a:t>
            </a:r>
            <a:r>
              <a:rPr lang="tr-TR" sz="1600" dirty="0" smtClean="0">
                <a:solidFill>
                  <a:srgbClr val="FFFF00"/>
                </a:solidFill>
              </a:rPr>
              <a:t>864'te Hristiyanlığı </a:t>
            </a:r>
            <a:r>
              <a:rPr lang="tr-TR" sz="1600" dirty="0">
                <a:solidFill>
                  <a:srgbClr val="FFFF00"/>
                </a:solidFill>
              </a:rPr>
              <a:t>kabul ederek </a:t>
            </a:r>
            <a:r>
              <a:rPr lang="tr-TR" sz="1600" dirty="0" err="1">
                <a:solidFill>
                  <a:srgbClr val="FFFF00"/>
                </a:solidFill>
              </a:rPr>
              <a:t>Mihael</a:t>
            </a:r>
            <a:r>
              <a:rPr lang="tr-TR" sz="1600" dirty="0">
                <a:solidFill>
                  <a:srgbClr val="FFFF00"/>
                </a:solidFill>
              </a:rPr>
              <a:t> adını aldı. Bu hadise Tuna </a:t>
            </a:r>
            <a:r>
              <a:rPr lang="tr-TR" sz="1600" dirty="0" smtClean="0">
                <a:solidFill>
                  <a:srgbClr val="FFFF00"/>
                </a:solidFill>
              </a:rPr>
              <a:t>Bulgarlarının tarihinde </a:t>
            </a:r>
            <a:r>
              <a:rPr lang="tr-TR" sz="1600" dirty="0">
                <a:solidFill>
                  <a:srgbClr val="FFFF00"/>
                </a:solidFill>
              </a:rPr>
              <a:t>dönüm noktasıdır. Hristiyan papazlar halkı vaftiz ettiler. </a:t>
            </a:r>
            <a:r>
              <a:rPr lang="tr-TR" sz="1600" dirty="0" err="1">
                <a:solidFill>
                  <a:srgbClr val="FFFF00"/>
                </a:solidFill>
              </a:rPr>
              <a:t>Boris</a:t>
            </a:r>
            <a:r>
              <a:rPr lang="tr-TR" sz="1600" dirty="0">
                <a:solidFill>
                  <a:srgbClr val="FFFF00"/>
                </a:solidFill>
              </a:rPr>
              <a:t>, Papa </a:t>
            </a:r>
            <a:r>
              <a:rPr lang="tr-TR" sz="1600" dirty="0" smtClean="0">
                <a:solidFill>
                  <a:srgbClr val="FFFF00"/>
                </a:solidFill>
              </a:rPr>
              <a:t>ile de </a:t>
            </a:r>
            <a:r>
              <a:rPr lang="tr-TR" sz="1600" dirty="0">
                <a:solidFill>
                  <a:srgbClr val="FFFF00"/>
                </a:solidFill>
              </a:rPr>
              <a:t>ilişkiler kurarak Bulgar kilisesinin İstanbul'dan bağımsız olmasını sağladı. </a:t>
            </a:r>
            <a:r>
              <a:rPr lang="tr-TR" sz="1600" dirty="0" smtClean="0">
                <a:solidFill>
                  <a:srgbClr val="FFFF00"/>
                </a:solidFill>
              </a:rPr>
              <a:t>Din kitaplarını </a:t>
            </a:r>
            <a:r>
              <a:rPr lang="tr-TR" sz="1600" dirty="0">
                <a:solidFill>
                  <a:srgbClr val="FFFF00"/>
                </a:solidFill>
              </a:rPr>
              <a:t>eski Kilise Slavcasına çevirtti. Ünlü Bizanslı papaz kardeşler </a:t>
            </a:r>
            <a:r>
              <a:rPr lang="tr-TR" sz="1600" dirty="0"/>
              <a:t>Kiril </a:t>
            </a:r>
            <a:r>
              <a:rPr lang="tr-TR" sz="1600" dirty="0" smtClean="0"/>
              <a:t>ve </a:t>
            </a:r>
            <a:r>
              <a:rPr lang="tr-TR" sz="1600" dirty="0" err="1" smtClean="0"/>
              <a:t>Metodi</a:t>
            </a:r>
            <a:r>
              <a:rPr lang="tr-TR" sz="1600" dirty="0">
                <a:solidFill>
                  <a:srgbClr val="FFFF00"/>
                </a:solidFill>
              </a:rPr>
              <a:t>, onun zamanında "Bulgar din ve edebiyat okulunu" </a:t>
            </a:r>
            <a:r>
              <a:rPr lang="tr-TR" sz="1600" dirty="0" smtClean="0">
                <a:solidFill>
                  <a:srgbClr val="FFFF00"/>
                </a:solidFill>
              </a:rPr>
              <a:t>kurdular</a:t>
            </a:r>
            <a:r>
              <a:rPr lang="tr-TR" sz="1600" dirty="0" smtClean="0"/>
              <a:t>. </a:t>
            </a:r>
            <a:r>
              <a:rPr lang="tr-TR" sz="1600" dirty="0" err="1" smtClean="0"/>
              <a:t>Simeon</a:t>
            </a:r>
            <a:r>
              <a:rPr lang="tr-TR" sz="1600" dirty="0" smtClean="0"/>
              <a:t> </a:t>
            </a:r>
            <a:r>
              <a:rPr lang="tr-TR" sz="1600" dirty="0">
                <a:solidFill>
                  <a:srgbClr val="FFFF00"/>
                </a:solidFill>
              </a:rPr>
              <a:t>zamanında Slavlaşma ve Hristiyanlaşma </a:t>
            </a:r>
            <a:r>
              <a:rPr lang="tr-TR" sz="1600" dirty="0" smtClean="0">
                <a:solidFill>
                  <a:srgbClr val="FFFF00"/>
                </a:solidFill>
              </a:rPr>
              <a:t>tamamlandı. </a:t>
            </a:r>
            <a:r>
              <a:rPr lang="tr-TR" sz="1600" dirty="0">
                <a:solidFill>
                  <a:srgbClr val="FFFF00"/>
                </a:solidFill>
              </a:rPr>
              <a:t>10 yüzyıl </a:t>
            </a:r>
            <a:r>
              <a:rPr lang="tr-TR" sz="1600" dirty="0" smtClean="0">
                <a:solidFill>
                  <a:srgbClr val="FFFF00"/>
                </a:solidFill>
              </a:rPr>
              <a:t>başlarından </a:t>
            </a:r>
            <a:r>
              <a:rPr lang="tr-TR" sz="1600" dirty="0">
                <a:solidFill>
                  <a:srgbClr val="FFFF00"/>
                </a:solidFill>
              </a:rPr>
              <a:t>itibaren </a:t>
            </a:r>
            <a:r>
              <a:rPr lang="tr-TR" sz="1600" dirty="0" smtClean="0">
                <a:solidFill>
                  <a:srgbClr val="FFFF00"/>
                </a:solidFill>
              </a:rPr>
              <a:t>Tuna Bulgar </a:t>
            </a:r>
            <a:r>
              <a:rPr lang="tr-TR" sz="1600" dirty="0">
                <a:solidFill>
                  <a:srgbClr val="FFFF00"/>
                </a:solidFill>
              </a:rPr>
              <a:t>Devleti artık Slav Bulgarları tarihinin bir </a:t>
            </a:r>
            <a:r>
              <a:rPr lang="tr-TR" sz="1600" dirty="0" smtClean="0">
                <a:solidFill>
                  <a:srgbClr val="FFFF00"/>
                </a:solidFill>
              </a:rPr>
              <a:t>konusudur. Güney </a:t>
            </a:r>
            <a:r>
              <a:rPr lang="tr-TR" sz="1600" dirty="0">
                <a:solidFill>
                  <a:srgbClr val="FFFF00"/>
                </a:solidFill>
              </a:rPr>
              <a:t>Slavlarını teşkilâtlandırıp onlara bir devlet kazandıran; </a:t>
            </a:r>
            <a:r>
              <a:rPr lang="tr-TR" sz="1600" dirty="0" smtClean="0">
                <a:solidFill>
                  <a:srgbClr val="FFFF00"/>
                </a:solidFill>
              </a:rPr>
              <a:t>Bulgaristan'daki Slav </a:t>
            </a:r>
            <a:r>
              <a:rPr lang="tr-TR" sz="1600" dirty="0">
                <a:solidFill>
                  <a:srgbClr val="FFFF00"/>
                </a:solidFill>
              </a:rPr>
              <a:t>halkına Bulgar adını miras bırakan ve onları diğer </a:t>
            </a:r>
            <a:r>
              <a:rPr lang="tr-TR" sz="1600" dirty="0" smtClean="0">
                <a:solidFill>
                  <a:srgbClr val="FFFF00"/>
                </a:solidFill>
              </a:rPr>
              <a:t>Slav halklarından </a:t>
            </a:r>
            <a:r>
              <a:rPr lang="tr-TR" sz="1600" dirty="0">
                <a:solidFill>
                  <a:srgbClr val="FFFF00"/>
                </a:solidFill>
              </a:rPr>
              <a:t>ayrı bir millet hâline getiren işte bu Tuna Bulgar Türkleridir.</a:t>
            </a:r>
          </a:p>
          <a:p>
            <a:pPr marL="0" indent="0" algn="just">
              <a:buNone/>
            </a:pPr>
            <a:r>
              <a:rPr lang="tr-TR" sz="1600" dirty="0" smtClean="0"/>
              <a:t>                              </a:t>
            </a:r>
            <a:r>
              <a:rPr lang="tr-TR" sz="1600" b="1" dirty="0" smtClean="0"/>
              <a:t>İDİL(VOLGA) BULGARLARI</a:t>
            </a:r>
          </a:p>
          <a:p>
            <a:pPr marL="0" indent="0" algn="just">
              <a:buNone/>
            </a:pPr>
            <a:r>
              <a:rPr lang="tr-TR" sz="1600" dirty="0" smtClean="0">
                <a:solidFill>
                  <a:srgbClr val="FFFF00"/>
                </a:solidFill>
              </a:rPr>
              <a:t>Büyük </a:t>
            </a:r>
            <a:r>
              <a:rPr lang="tr-TR" sz="1600" dirty="0">
                <a:solidFill>
                  <a:srgbClr val="FFFF00"/>
                </a:solidFill>
              </a:rPr>
              <a:t>Bulgar Devleti 670'lerde dağıldıktan sonra kurulan diğer </a:t>
            </a:r>
            <a:r>
              <a:rPr lang="tr-TR" sz="1600" dirty="0" smtClean="0">
                <a:solidFill>
                  <a:srgbClr val="FFFF00"/>
                </a:solidFill>
              </a:rPr>
              <a:t>bir Türk </a:t>
            </a:r>
            <a:r>
              <a:rPr lang="tr-TR" sz="1600" dirty="0">
                <a:solidFill>
                  <a:srgbClr val="FFFF00"/>
                </a:solidFill>
              </a:rPr>
              <a:t>Bulgar siyasî teşekkülü İdil Bulgar Devleti'dir. Bulgarların Orta İdil </a:t>
            </a:r>
            <a:r>
              <a:rPr lang="tr-TR" sz="1600" dirty="0" smtClean="0">
                <a:solidFill>
                  <a:srgbClr val="FFFF00"/>
                </a:solidFill>
              </a:rPr>
              <a:t>boyuna ne </a:t>
            </a:r>
            <a:r>
              <a:rPr lang="tr-TR" sz="1600" dirty="0">
                <a:solidFill>
                  <a:srgbClr val="FFFF00"/>
                </a:solidFill>
              </a:rPr>
              <a:t>zaman göçüp yerleştikleri kesin olarak bilinmemektedir. Hazarların</a:t>
            </a:r>
          </a:p>
          <a:p>
            <a:pPr marL="0" indent="0" algn="just">
              <a:buNone/>
            </a:pPr>
            <a:r>
              <a:rPr lang="tr-TR" sz="1600" dirty="0">
                <a:solidFill>
                  <a:srgbClr val="FFFF00"/>
                </a:solidFill>
              </a:rPr>
              <a:t>baskısından kaçarak en geç 7. yüzyıl sonu ile 8. yüzyıl başlarında Orta </a:t>
            </a:r>
            <a:r>
              <a:rPr lang="tr-TR" sz="1600" dirty="0" smtClean="0">
                <a:solidFill>
                  <a:srgbClr val="FFFF00"/>
                </a:solidFill>
              </a:rPr>
              <a:t>İdil bölgesine </a:t>
            </a:r>
            <a:r>
              <a:rPr lang="tr-TR" sz="1600" dirty="0">
                <a:solidFill>
                  <a:srgbClr val="FFFF00"/>
                </a:solidFill>
              </a:rPr>
              <a:t>yerleştikleri </a:t>
            </a:r>
            <a:r>
              <a:rPr lang="tr-TR" sz="1600" dirty="0" err="1" smtClean="0">
                <a:solidFill>
                  <a:srgbClr val="FFFF00"/>
                </a:solidFill>
              </a:rPr>
              <a:t>tahmin.İdil</a:t>
            </a:r>
            <a:r>
              <a:rPr lang="tr-TR" sz="1600" dirty="0" smtClean="0">
                <a:solidFill>
                  <a:srgbClr val="FFFF00"/>
                </a:solidFill>
              </a:rPr>
              <a:t> Bulgarlarını </a:t>
            </a:r>
            <a:r>
              <a:rPr lang="tr-TR" sz="1600" dirty="0">
                <a:solidFill>
                  <a:srgbClr val="FFFF00"/>
                </a:solidFill>
              </a:rPr>
              <a:t>oluşturan asıl Bulgar kitlesi büyük ihtimalle </a:t>
            </a:r>
            <a:r>
              <a:rPr lang="tr-TR" sz="1600" dirty="0" err="1">
                <a:solidFill>
                  <a:srgbClr val="FFFF00"/>
                </a:solidFill>
              </a:rPr>
              <a:t>Utrigurlardır</a:t>
            </a:r>
            <a:r>
              <a:rPr lang="tr-TR" sz="1600" dirty="0">
                <a:solidFill>
                  <a:srgbClr val="FFFF00"/>
                </a:solidFill>
              </a:rPr>
              <a:t>. </a:t>
            </a:r>
            <a:r>
              <a:rPr lang="tr-TR" sz="1600" dirty="0" smtClean="0">
                <a:solidFill>
                  <a:srgbClr val="FFFF00"/>
                </a:solidFill>
              </a:rPr>
              <a:t>Ancak bölgeye </a:t>
            </a:r>
            <a:r>
              <a:rPr lang="tr-TR" sz="1600" dirty="0">
                <a:solidFill>
                  <a:srgbClr val="FFFF00"/>
                </a:solidFill>
              </a:rPr>
              <a:t>daha önce yerleşen Hun ve Sabirleri de bünyelerine </a:t>
            </a:r>
            <a:r>
              <a:rPr lang="tr-TR" sz="1600" dirty="0" smtClean="0">
                <a:solidFill>
                  <a:srgbClr val="FFFF00"/>
                </a:solidFill>
              </a:rPr>
              <a:t>katmışlardır. </a:t>
            </a:r>
            <a:r>
              <a:rPr lang="tr-TR" sz="1600" dirty="0">
                <a:solidFill>
                  <a:srgbClr val="FFFF00"/>
                </a:solidFill>
              </a:rPr>
              <a:t>Orta İdil boyu 3. yüzyıldan </a:t>
            </a:r>
            <a:r>
              <a:rPr lang="tr-TR" sz="1600" dirty="0" smtClean="0">
                <a:solidFill>
                  <a:srgbClr val="FFFF00"/>
                </a:solidFill>
              </a:rPr>
              <a:t>beri Türkleşmişti. İdil Bulgarları başlangıçta </a:t>
            </a:r>
            <a:r>
              <a:rPr lang="tr-TR" sz="1600" dirty="0">
                <a:solidFill>
                  <a:srgbClr val="FFFF00"/>
                </a:solidFill>
              </a:rPr>
              <a:t>birer han idaresinde Bulgar, Suvar, </a:t>
            </a:r>
            <a:r>
              <a:rPr lang="tr-TR" sz="1600" dirty="0" err="1">
                <a:solidFill>
                  <a:srgbClr val="FFFF00"/>
                </a:solidFill>
              </a:rPr>
              <a:t>Barsula</a:t>
            </a:r>
            <a:r>
              <a:rPr lang="tr-TR" sz="1600" dirty="0">
                <a:solidFill>
                  <a:srgbClr val="FFFF00"/>
                </a:solidFill>
              </a:rPr>
              <a:t>, </a:t>
            </a:r>
            <a:r>
              <a:rPr lang="tr-TR" sz="1600" dirty="0" err="1" smtClean="0">
                <a:solidFill>
                  <a:srgbClr val="FFFF00"/>
                </a:solidFill>
              </a:rPr>
              <a:t>İskil'lerden</a:t>
            </a:r>
            <a:r>
              <a:rPr lang="tr-TR" sz="1600" dirty="0">
                <a:solidFill>
                  <a:srgbClr val="FFFF00"/>
                </a:solidFill>
              </a:rPr>
              <a:t> </a:t>
            </a:r>
            <a:r>
              <a:rPr lang="tr-TR" sz="1600" dirty="0" smtClean="0">
                <a:solidFill>
                  <a:srgbClr val="FFFF00"/>
                </a:solidFill>
              </a:rPr>
              <a:t>meydana </a:t>
            </a:r>
            <a:r>
              <a:rPr lang="tr-TR" sz="1600" dirty="0">
                <a:solidFill>
                  <a:srgbClr val="FFFF00"/>
                </a:solidFill>
              </a:rPr>
              <a:t>gelen dört ayrı hanlık hâlinde </a:t>
            </a:r>
            <a:r>
              <a:rPr lang="tr-TR" sz="1600" dirty="0" smtClean="0">
                <a:solidFill>
                  <a:srgbClr val="FFFF00"/>
                </a:solidFill>
              </a:rPr>
              <a:t>olmuşlar, </a:t>
            </a:r>
            <a:r>
              <a:rPr lang="tr-TR" sz="1600" dirty="0">
                <a:solidFill>
                  <a:srgbClr val="FFFF00"/>
                </a:solidFill>
              </a:rPr>
              <a:t>10. yüzyıl ortalarından </a:t>
            </a:r>
            <a:r>
              <a:rPr lang="tr-TR" sz="1600" dirty="0" smtClean="0">
                <a:solidFill>
                  <a:srgbClr val="FFFF00"/>
                </a:solidFill>
              </a:rPr>
              <a:t>itibaren tek </a:t>
            </a:r>
            <a:r>
              <a:rPr lang="tr-TR" sz="1600" dirty="0">
                <a:solidFill>
                  <a:srgbClr val="FFFF00"/>
                </a:solidFill>
              </a:rPr>
              <a:t>han idaresinde </a:t>
            </a:r>
            <a:r>
              <a:rPr lang="tr-TR" sz="1600" dirty="0" smtClean="0">
                <a:solidFill>
                  <a:srgbClr val="FFFF00"/>
                </a:solidFill>
              </a:rPr>
              <a:t>birleşmişlerdir. </a:t>
            </a:r>
            <a:r>
              <a:rPr lang="tr-TR" sz="1600" dirty="0">
                <a:solidFill>
                  <a:srgbClr val="FFFF00"/>
                </a:solidFill>
              </a:rPr>
              <a:t>Ana </a:t>
            </a:r>
            <a:r>
              <a:rPr lang="tr-TR" sz="1600" dirty="0" smtClean="0">
                <a:solidFill>
                  <a:srgbClr val="FFFF00"/>
                </a:solidFill>
              </a:rPr>
              <a:t>kitlesinin Bulgar Türklerinden </a:t>
            </a:r>
            <a:r>
              <a:rPr lang="tr-TR" sz="1600" dirty="0">
                <a:solidFill>
                  <a:srgbClr val="FFFF00"/>
                </a:solidFill>
              </a:rPr>
              <a:t>oluştuğu şüphesiz </a:t>
            </a:r>
            <a:r>
              <a:rPr lang="tr-TR" sz="1600" dirty="0" smtClean="0">
                <a:solidFill>
                  <a:srgbClr val="FFFF00"/>
                </a:solidFill>
              </a:rPr>
              <a:t>olan </a:t>
            </a:r>
            <a:r>
              <a:rPr lang="tr-TR" sz="1600" dirty="0">
                <a:solidFill>
                  <a:srgbClr val="FFFF00"/>
                </a:solidFill>
              </a:rPr>
              <a:t>idil Bulgarları, bölgede </a:t>
            </a:r>
            <a:r>
              <a:rPr lang="tr-TR" sz="1600" dirty="0" smtClean="0">
                <a:solidFill>
                  <a:srgbClr val="FFFF00"/>
                </a:solidFill>
              </a:rPr>
              <a:t>yaşayan </a:t>
            </a:r>
            <a:r>
              <a:rPr lang="tr-TR" sz="1600" dirty="0" err="1" smtClean="0"/>
              <a:t>Udmurt</a:t>
            </a:r>
            <a:r>
              <a:rPr lang="tr-TR" sz="1600" dirty="0" smtClean="0"/>
              <a:t> </a:t>
            </a:r>
            <a:r>
              <a:rPr lang="tr-TR" sz="1600" dirty="0"/>
              <a:t>(</a:t>
            </a:r>
            <a:r>
              <a:rPr lang="tr-TR" sz="1600" dirty="0" err="1"/>
              <a:t>Çeremis</a:t>
            </a:r>
            <a:r>
              <a:rPr lang="tr-TR" sz="1600" dirty="0"/>
              <a:t>), </a:t>
            </a:r>
            <a:r>
              <a:rPr lang="tr-TR" sz="1600" dirty="0" err="1"/>
              <a:t>Mari</a:t>
            </a:r>
            <a:r>
              <a:rPr lang="tr-TR" sz="1600" dirty="0"/>
              <a:t>, </a:t>
            </a:r>
            <a:r>
              <a:rPr lang="tr-TR" sz="1600" dirty="0" err="1"/>
              <a:t>Mordva</a:t>
            </a:r>
            <a:r>
              <a:rPr lang="tr-TR" sz="1600" dirty="0"/>
              <a:t>, </a:t>
            </a:r>
            <a:r>
              <a:rPr lang="tr-TR" sz="1600" dirty="0" err="1"/>
              <a:t>Votyak</a:t>
            </a:r>
            <a:r>
              <a:rPr lang="tr-TR" sz="1600" dirty="0"/>
              <a:t>, </a:t>
            </a:r>
            <a:r>
              <a:rPr lang="tr-TR" sz="1600" dirty="0" err="1"/>
              <a:t>Zuryen</a:t>
            </a:r>
            <a:r>
              <a:rPr lang="tr-TR" sz="1600" dirty="0">
                <a:solidFill>
                  <a:srgbClr val="FFFF00"/>
                </a:solidFill>
              </a:rPr>
              <a:t> gibi Fin-Ugor kavimlerini </a:t>
            </a:r>
            <a:r>
              <a:rPr lang="tr-TR" sz="1600" dirty="0" smtClean="0">
                <a:solidFill>
                  <a:srgbClr val="FFFF00"/>
                </a:solidFill>
              </a:rPr>
              <a:t>de hâkimiyetleri </a:t>
            </a:r>
            <a:r>
              <a:rPr lang="tr-TR" sz="1600" dirty="0">
                <a:solidFill>
                  <a:srgbClr val="FFFF00"/>
                </a:solidFill>
              </a:rPr>
              <a:t>altına aldılar ve belki de bunlardan bir kısmını özümsediler</a:t>
            </a:r>
          </a:p>
        </p:txBody>
      </p:sp>
    </p:spTree>
    <p:extLst>
      <p:ext uri="{BB962C8B-B14F-4D97-AF65-F5344CB8AC3E}">
        <p14:creationId xmlns:p14="http://schemas.microsoft.com/office/powerpoint/2010/main" val="3502418532"/>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a:t>İdil Bulgarları tarım ve ticaretle </a:t>
            </a:r>
            <a:r>
              <a:rPr lang="tr-TR" sz="1800" dirty="0" err="1" smtClean="0"/>
              <a:t>uğraşıyorlar,özellikle</a:t>
            </a:r>
            <a:r>
              <a:rPr lang="tr-TR" sz="1800" dirty="0" smtClean="0"/>
              <a:t> </a:t>
            </a:r>
            <a:r>
              <a:rPr lang="tr-TR" sz="1800" dirty="0"/>
              <a:t>kürk ticareti </a:t>
            </a:r>
            <a:r>
              <a:rPr lang="tr-TR" sz="1800" dirty="0" smtClean="0"/>
              <a:t>yapıyorlardı. Bizans'a </a:t>
            </a:r>
            <a:r>
              <a:rPr lang="tr-TR" sz="1800" dirty="0"/>
              <a:t>kadar ulaşan Bulgari türü </a:t>
            </a:r>
            <a:r>
              <a:rPr lang="tr-TR" sz="1800" dirty="0" smtClean="0"/>
              <a:t>sahtiyan bugün </a:t>
            </a:r>
            <a:r>
              <a:rPr lang="tr-TR" sz="1800" dirty="0"/>
              <a:t>bile bu adı taşımaktadır. Ülke, İdil (Volga), Kama, Ak İdil gibi </a:t>
            </a:r>
            <a:r>
              <a:rPr lang="tr-TR" sz="1800" dirty="0" smtClean="0"/>
              <a:t>nehirlerin sağladığı </a:t>
            </a:r>
            <a:r>
              <a:rPr lang="tr-TR" sz="1800" dirty="0"/>
              <a:t>ulaşım imkânıyla Kafkaslar, İran ve Türkistan'ı kuzey ülkelerine </a:t>
            </a:r>
            <a:r>
              <a:rPr lang="tr-TR" sz="1800" dirty="0" smtClean="0"/>
              <a:t>ve Avrupa'ya </a:t>
            </a:r>
            <a:r>
              <a:rPr lang="tr-TR" sz="1800" dirty="0"/>
              <a:t>bağlayan önemli ticaret yolları üzerinde bulunuyordu. Ticaret </a:t>
            </a:r>
            <a:r>
              <a:rPr lang="tr-TR" sz="1800" dirty="0" smtClean="0"/>
              <a:t>İdil Bulgarlarını </a:t>
            </a:r>
            <a:r>
              <a:rPr lang="tr-TR" sz="1800" dirty="0"/>
              <a:t>kalkındırmış, medenî ve müreffeh bir toplum hâline </a:t>
            </a:r>
            <a:r>
              <a:rPr lang="tr-TR" sz="1800" dirty="0" smtClean="0"/>
              <a:t>getirmişti. Özellikle </a:t>
            </a:r>
            <a:r>
              <a:rPr lang="tr-TR" sz="1800" dirty="0"/>
              <a:t>nehir kıyılarında birçok şehirler kurulmuştu: Bulgar, </a:t>
            </a:r>
            <a:r>
              <a:rPr lang="tr-TR" sz="1800" dirty="0" err="1"/>
              <a:t>Büler</a:t>
            </a:r>
            <a:r>
              <a:rPr lang="tr-TR" sz="1800" dirty="0"/>
              <a:t>, Suvar, </a:t>
            </a:r>
            <a:r>
              <a:rPr lang="tr-TR" sz="1800" dirty="0" err="1" smtClean="0"/>
              <a:t>Cüke</a:t>
            </a:r>
            <a:r>
              <a:rPr lang="tr-TR" sz="1800" dirty="0"/>
              <a:t> </a:t>
            </a:r>
            <a:r>
              <a:rPr lang="tr-TR" sz="1800" dirty="0" smtClean="0"/>
              <a:t>Tav</a:t>
            </a:r>
            <a:r>
              <a:rPr lang="tr-TR" sz="1800" dirty="0"/>
              <a:t>, </a:t>
            </a:r>
            <a:r>
              <a:rPr lang="tr-TR" sz="1800" dirty="0" err="1"/>
              <a:t>Oşal</a:t>
            </a:r>
            <a:r>
              <a:rPr lang="tr-TR" sz="1800" dirty="0"/>
              <a:t>, </a:t>
            </a:r>
            <a:r>
              <a:rPr lang="tr-TR" sz="1800" dirty="0" err="1"/>
              <a:t>Tetiş</a:t>
            </a:r>
            <a:r>
              <a:rPr lang="tr-TR" sz="1800" dirty="0"/>
              <a:t>, </a:t>
            </a:r>
            <a:r>
              <a:rPr lang="tr-TR" sz="1800" dirty="0" err="1"/>
              <a:t>Züye</a:t>
            </a:r>
            <a:r>
              <a:rPr lang="tr-TR" sz="1800" dirty="0"/>
              <a:t>, Kaşan, </a:t>
            </a:r>
            <a:r>
              <a:rPr lang="tr-TR" sz="1800" dirty="0" err="1"/>
              <a:t>Kermencük</a:t>
            </a:r>
            <a:r>
              <a:rPr lang="tr-TR" sz="1800" dirty="0"/>
              <a:t>, </a:t>
            </a:r>
            <a:r>
              <a:rPr lang="tr-TR" sz="1800" dirty="0" smtClean="0"/>
              <a:t>Kazan. </a:t>
            </a:r>
            <a:r>
              <a:rPr lang="tr-TR" sz="1800" dirty="0"/>
              <a:t>Devletin merkezi olan Bulgar şehri, İdil ile </a:t>
            </a:r>
            <a:r>
              <a:rPr lang="tr-TR" sz="1800" dirty="0" err="1"/>
              <a:t>Kama'nın</a:t>
            </a:r>
            <a:r>
              <a:rPr lang="tr-TR" sz="1800" dirty="0"/>
              <a:t> </a:t>
            </a:r>
            <a:r>
              <a:rPr lang="tr-TR" sz="1800" dirty="0" smtClean="0"/>
              <a:t>birleştiği yerin </a:t>
            </a:r>
            <a:r>
              <a:rPr lang="tr-TR" sz="1800" dirty="0"/>
              <a:t>100 km kadar güneyinde, İdil'e 6 km mesafedeydi; 9-12. yüzyıllar </a:t>
            </a:r>
            <a:r>
              <a:rPr lang="tr-TR" sz="1800" dirty="0" smtClean="0"/>
              <a:t>arasında Doğu </a:t>
            </a:r>
            <a:r>
              <a:rPr lang="tr-TR" sz="1800" dirty="0"/>
              <a:t>Avrupa'nın en önemli </a:t>
            </a:r>
            <a:r>
              <a:rPr lang="tr-TR" sz="1800" dirty="0" smtClean="0"/>
              <a:t>ticaret </a:t>
            </a:r>
            <a:r>
              <a:rPr lang="tr-TR" sz="1800" dirty="0"/>
              <a:t>merkezi </a:t>
            </a:r>
            <a:r>
              <a:rPr lang="tr-TR" sz="1800" dirty="0" smtClean="0"/>
              <a:t>olmuştu. </a:t>
            </a:r>
            <a:r>
              <a:rPr lang="tr-TR" sz="1800" dirty="0"/>
              <a:t>Kazan ise </a:t>
            </a:r>
            <a:r>
              <a:rPr lang="tr-TR" sz="1800" dirty="0" smtClean="0"/>
              <a:t>1177'de kurulmuş </a:t>
            </a:r>
            <a:r>
              <a:rPr lang="tr-TR" sz="1800" dirty="0"/>
              <a:t>bir sınır şehriydi </a:t>
            </a:r>
            <a:r>
              <a:rPr lang="tr-TR" sz="1800" dirty="0" smtClean="0"/>
              <a:t>. Altınordu </a:t>
            </a:r>
            <a:r>
              <a:rPr lang="tr-TR" sz="1800" dirty="0"/>
              <a:t>hanı </a:t>
            </a:r>
            <a:r>
              <a:rPr lang="tr-TR" sz="1800" dirty="0" smtClean="0"/>
              <a:t>Polat </a:t>
            </a:r>
            <a:r>
              <a:rPr lang="tr-TR" sz="1800" dirty="0" err="1" smtClean="0"/>
              <a:t>Temür'ün</a:t>
            </a:r>
            <a:r>
              <a:rPr lang="tr-TR" sz="1800" dirty="0" smtClean="0"/>
              <a:t> </a:t>
            </a:r>
            <a:r>
              <a:rPr lang="tr-TR" sz="1800" dirty="0"/>
              <a:t>1361'de, Aksak </a:t>
            </a:r>
            <a:r>
              <a:rPr lang="tr-TR" sz="1800" dirty="0" err="1"/>
              <a:t>Temür'ün</a:t>
            </a:r>
            <a:r>
              <a:rPr lang="tr-TR" sz="1800" dirty="0"/>
              <a:t> de 1391'de Bulgar şehrini tahrip </a:t>
            </a:r>
            <a:r>
              <a:rPr lang="tr-TR" sz="1800" dirty="0" smtClean="0"/>
              <a:t>etmeleri üzerine </a:t>
            </a:r>
            <a:r>
              <a:rPr lang="tr-TR" sz="1800" dirty="0"/>
              <a:t>halkın Kazan'a göçtüğü ve şehrin şenlendiği </a:t>
            </a:r>
            <a:r>
              <a:rPr lang="tr-TR" sz="1800" dirty="0" smtClean="0"/>
              <a:t>anlaşılıyor.</a:t>
            </a:r>
            <a:r>
              <a:rPr lang="tr-TR" sz="1800" dirty="0"/>
              <a:t> </a:t>
            </a:r>
            <a:r>
              <a:rPr lang="tr-TR" sz="1800" dirty="0" smtClean="0"/>
              <a:t>İdil </a:t>
            </a:r>
            <a:r>
              <a:rPr lang="tr-TR" sz="1800" dirty="0"/>
              <a:t>Bulgar hanı </a:t>
            </a:r>
            <a:r>
              <a:rPr lang="tr-TR" sz="1800" dirty="0" err="1"/>
              <a:t>Şelkey</a:t>
            </a:r>
            <a:r>
              <a:rPr lang="tr-TR" sz="1800" dirty="0"/>
              <a:t> oğlu Almış Han 922'de Müslüman oldu. </a:t>
            </a:r>
            <a:r>
              <a:rPr lang="tr-TR" sz="1800" dirty="0" smtClean="0"/>
              <a:t>Aslında İdil </a:t>
            </a:r>
            <a:r>
              <a:rPr lang="tr-TR" sz="1800" dirty="0"/>
              <a:t>Bulgarları arasında İslâmiyet, Müslüman tüccarların etkisiyle 9. </a:t>
            </a:r>
            <a:r>
              <a:rPr lang="tr-TR" sz="1800" dirty="0" smtClean="0"/>
              <a:t>yüzyıl başlarında </a:t>
            </a:r>
            <a:r>
              <a:rPr lang="tr-TR" sz="1800" dirty="0"/>
              <a:t>yayılmaya başlamış ve aynı yüzyılın sonlarında büyük ölçüde </a:t>
            </a:r>
            <a:r>
              <a:rPr lang="tr-TR" sz="1800" dirty="0" smtClean="0"/>
              <a:t>kabul edilmişti. </a:t>
            </a:r>
            <a:r>
              <a:rPr lang="tr-TR" sz="1800" dirty="0"/>
              <a:t>Almış Han Abbasî halifesinden din bilginleri </a:t>
            </a:r>
            <a:r>
              <a:rPr lang="tr-TR" sz="1800" dirty="0" smtClean="0"/>
              <a:t>ve mimarlar </a:t>
            </a:r>
            <a:r>
              <a:rPr lang="tr-TR" sz="1800" dirty="0"/>
              <a:t>istemiş; halife Muktedir </a:t>
            </a:r>
            <a:r>
              <a:rPr lang="tr-TR" sz="1800" dirty="0" err="1"/>
              <a:t>Billâh'ın</a:t>
            </a:r>
            <a:r>
              <a:rPr lang="tr-TR" sz="1800" dirty="0"/>
              <a:t> gönderdiği kalabalık heyet, Oğuz </a:t>
            </a:r>
            <a:r>
              <a:rPr lang="tr-TR" sz="1800" dirty="0" smtClean="0"/>
              <a:t>ve Peçenek </a:t>
            </a:r>
            <a:r>
              <a:rPr lang="tr-TR" sz="1800" dirty="0"/>
              <a:t>ülkelerinden geçerek 922'de Bulgar'a </a:t>
            </a:r>
            <a:r>
              <a:rPr lang="tr-TR" sz="1800" dirty="0" smtClean="0"/>
              <a:t>gelmişti.</a:t>
            </a:r>
            <a:r>
              <a:rPr lang="tr-TR" sz="1800" dirty="0"/>
              <a:t> </a:t>
            </a:r>
            <a:r>
              <a:rPr lang="tr-TR" sz="1800" dirty="0" smtClean="0"/>
              <a:t>Heyette </a:t>
            </a:r>
            <a:r>
              <a:rPr lang="tr-TR" sz="1800" dirty="0"/>
              <a:t>bulunan </a:t>
            </a:r>
            <a:r>
              <a:rPr lang="tr-TR" sz="1800" dirty="0" err="1"/>
              <a:t>İbni</a:t>
            </a:r>
            <a:r>
              <a:rPr lang="tr-TR" sz="1800" dirty="0"/>
              <a:t> </a:t>
            </a:r>
            <a:r>
              <a:rPr lang="tr-TR" sz="1800" dirty="0" err="1"/>
              <a:t>Fadlan'ın</a:t>
            </a:r>
            <a:r>
              <a:rPr lang="tr-TR" sz="1800" dirty="0"/>
              <a:t> yazdığı seyahatname, hem </a:t>
            </a:r>
            <a:r>
              <a:rPr lang="tr-TR" sz="1800" dirty="0" smtClean="0"/>
              <a:t>kervanın güzergâhındaki Türk </a:t>
            </a:r>
            <a:r>
              <a:rPr lang="tr-TR" sz="1800" dirty="0"/>
              <a:t>kavimleri, hem de Bulgar Türkleri hakkında gözleme </a:t>
            </a:r>
            <a:r>
              <a:rPr lang="tr-TR" sz="1800" dirty="0" smtClean="0"/>
              <a:t>dayalı bilgiler </a:t>
            </a:r>
            <a:r>
              <a:rPr lang="tr-TR" sz="1800" dirty="0"/>
              <a:t>veren en önemli </a:t>
            </a:r>
            <a:r>
              <a:rPr lang="tr-TR" sz="1800" dirty="0" err="1" smtClean="0"/>
              <a:t>kaynaktır.Almış</a:t>
            </a:r>
            <a:r>
              <a:rPr lang="tr-TR" sz="1800" dirty="0" smtClean="0"/>
              <a:t> </a:t>
            </a:r>
            <a:r>
              <a:rPr lang="tr-TR" sz="1800" dirty="0"/>
              <a:t>Han'ın 922'de Müslüman olması, İdil Bulgar tarihinde bir </a:t>
            </a:r>
            <a:r>
              <a:rPr lang="tr-TR" sz="1800" dirty="0" smtClean="0"/>
              <a:t>dönüm noktasıdır</a:t>
            </a:r>
            <a:r>
              <a:rPr lang="tr-TR" sz="1800" dirty="0"/>
              <a:t>. Abbasî halifesi ve Bulgar hanı adına paralar basılmış; </a:t>
            </a:r>
            <a:r>
              <a:rPr lang="tr-TR" sz="1800" dirty="0" smtClean="0"/>
              <a:t>Bulgar'da saraylar</a:t>
            </a:r>
            <a:r>
              <a:rPr lang="tr-TR" sz="1800" dirty="0"/>
              <a:t>, camiler ve çeşitli binalar yapılmıştır . </a:t>
            </a:r>
          </a:p>
        </p:txBody>
      </p:sp>
    </p:spTree>
    <p:extLst>
      <p:ext uri="{BB962C8B-B14F-4D97-AF65-F5344CB8AC3E}">
        <p14:creationId xmlns:p14="http://schemas.microsoft.com/office/powerpoint/2010/main" val="271283657"/>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80920" cy="5904656"/>
          </a:xfrm>
        </p:spPr>
        <p:txBody>
          <a:bodyPr/>
          <a:lstStyle/>
          <a:p>
            <a:pPr marL="0" indent="0" algn="just">
              <a:buNone/>
            </a:pPr>
            <a:r>
              <a:rPr lang="tr-TR" sz="1600" dirty="0"/>
              <a:t> </a:t>
            </a:r>
            <a:r>
              <a:rPr lang="tr-TR" sz="1600" dirty="0" smtClean="0"/>
              <a:t>                         </a:t>
            </a:r>
            <a:r>
              <a:rPr lang="tr-TR" sz="1600" b="1" dirty="0"/>
              <a:t>BULGARLAR VE TÜRK DİLİ</a:t>
            </a:r>
          </a:p>
          <a:p>
            <a:pPr marL="0" indent="0" algn="just">
              <a:buNone/>
            </a:pPr>
            <a:r>
              <a:rPr lang="tr-TR" sz="1600" dirty="0">
                <a:solidFill>
                  <a:srgbClr val="FFFF00"/>
                </a:solidFill>
              </a:rPr>
              <a:t>Bulgarların Türk dili tarihinde özel bir yeri vardır. Bulgar </a:t>
            </a:r>
            <a:r>
              <a:rPr lang="tr-TR" sz="1600" dirty="0" smtClean="0">
                <a:solidFill>
                  <a:srgbClr val="FFFF00"/>
                </a:solidFill>
              </a:rPr>
              <a:t>Türklerinden kalan </a:t>
            </a:r>
            <a:r>
              <a:rPr lang="tr-TR" sz="1600" dirty="0">
                <a:solidFill>
                  <a:srgbClr val="FFFF00"/>
                </a:solidFill>
              </a:rPr>
              <a:t>dil malzemesi çok olmamasına rağmen eldeki malzeme bazı </a:t>
            </a:r>
            <a:r>
              <a:rPr lang="tr-TR" sz="1600" dirty="0" smtClean="0">
                <a:solidFill>
                  <a:srgbClr val="FFFF00"/>
                </a:solidFill>
              </a:rPr>
              <a:t>önemli özellikleri </a:t>
            </a:r>
            <a:r>
              <a:rPr lang="tr-TR" sz="1600" dirty="0">
                <a:solidFill>
                  <a:srgbClr val="FFFF00"/>
                </a:solidFill>
              </a:rPr>
              <a:t>belirlemeye ve </a:t>
            </a:r>
            <a:r>
              <a:rPr lang="tr-TR" sz="1600" dirty="0"/>
              <a:t>Bulgar Türkçesinin</a:t>
            </a:r>
            <a:r>
              <a:rPr lang="tr-TR" sz="1600" dirty="0">
                <a:solidFill>
                  <a:srgbClr val="FFFF00"/>
                </a:solidFill>
              </a:rPr>
              <a:t>, bugün yaşamakta olan </a:t>
            </a:r>
            <a:r>
              <a:rPr lang="tr-TR" sz="1600" dirty="0" smtClean="0"/>
              <a:t>Çuvaş Türkçesiyle </a:t>
            </a:r>
            <a:r>
              <a:rPr lang="tr-TR" sz="1600" dirty="0">
                <a:solidFill>
                  <a:srgbClr val="FFFF00"/>
                </a:solidFill>
              </a:rPr>
              <a:t>ilişkisini ortaya koymaya yetmektedir. </a:t>
            </a:r>
            <a:r>
              <a:rPr lang="tr-TR" sz="1600" dirty="0"/>
              <a:t>Bulgar Türkçesiyle </a:t>
            </a:r>
            <a:r>
              <a:rPr lang="tr-TR" sz="1600" dirty="0" smtClean="0"/>
              <a:t>onun bugünkü </a:t>
            </a:r>
            <a:r>
              <a:rPr lang="tr-TR" sz="1600" dirty="0"/>
              <a:t>temsilcisi sayılan Çuvaş Türkçesi, diğer Türk lehçelerinin </a:t>
            </a:r>
            <a:r>
              <a:rPr lang="tr-TR" sz="1600" dirty="0" smtClean="0"/>
              <a:t>hiçbirinde bulunmayan </a:t>
            </a:r>
            <a:r>
              <a:rPr lang="tr-TR" sz="1600" dirty="0"/>
              <a:t>bazı özellikleriyle Türk lehçeleri arasında farklı ve özel bir yer </a:t>
            </a:r>
            <a:r>
              <a:rPr lang="tr-TR" sz="1600" dirty="0" smtClean="0"/>
              <a:t>tutar. Bu </a:t>
            </a:r>
            <a:r>
              <a:rPr lang="tr-TR" sz="1600" dirty="0"/>
              <a:t>özelliklerden bir kısmının Moğolca ile de ortak olması, Bulgarca </a:t>
            </a:r>
            <a:r>
              <a:rPr lang="tr-TR" sz="1600" dirty="0" smtClean="0"/>
              <a:t>ve Çuvaşçanın </a:t>
            </a:r>
            <a:r>
              <a:rPr lang="tr-TR" sz="1600" dirty="0"/>
              <a:t>Altay dilleri teorisi içinde önemli bir yer tutmasını </a:t>
            </a:r>
            <a:r>
              <a:rPr lang="tr-TR" sz="1600" dirty="0" smtClean="0"/>
              <a:t>sağlar. </a:t>
            </a:r>
            <a:r>
              <a:rPr lang="tr-TR" sz="1600" dirty="0" err="1" smtClean="0">
                <a:solidFill>
                  <a:srgbClr val="FFFF00"/>
                </a:solidFill>
              </a:rPr>
              <a:t>Omeljan</a:t>
            </a:r>
            <a:r>
              <a:rPr lang="tr-TR" sz="1600" dirty="0" smtClean="0">
                <a:solidFill>
                  <a:srgbClr val="FFFF00"/>
                </a:solidFill>
              </a:rPr>
              <a:t> </a:t>
            </a:r>
            <a:r>
              <a:rPr lang="tr-TR" sz="1600" dirty="0" err="1">
                <a:solidFill>
                  <a:srgbClr val="FFFF00"/>
                </a:solidFill>
              </a:rPr>
              <a:t>Pritsak</a:t>
            </a:r>
            <a:r>
              <a:rPr lang="tr-TR" sz="1600" dirty="0">
                <a:solidFill>
                  <a:srgbClr val="FFFF00"/>
                </a:solidFill>
              </a:rPr>
              <a:t>, "Hun-Bulgar" adını verdiği Türkçe kolunun "</a:t>
            </a:r>
            <a:r>
              <a:rPr lang="tr-TR" sz="1600" dirty="0" smtClean="0">
                <a:solidFill>
                  <a:srgbClr val="FFFF00"/>
                </a:solidFill>
              </a:rPr>
              <a:t>Doğu </a:t>
            </a:r>
            <a:r>
              <a:rPr lang="tr-TR" sz="1600" dirty="0" err="1" smtClean="0">
                <a:solidFill>
                  <a:srgbClr val="FFFF00"/>
                </a:solidFill>
              </a:rPr>
              <a:t>Türkçesi"nden</a:t>
            </a:r>
            <a:r>
              <a:rPr lang="tr-TR" sz="1600" dirty="0" smtClean="0">
                <a:solidFill>
                  <a:srgbClr val="FFFF00"/>
                </a:solidFill>
              </a:rPr>
              <a:t> </a:t>
            </a:r>
            <a:r>
              <a:rPr lang="tr-TR" sz="1600" dirty="0">
                <a:solidFill>
                  <a:srgbClr val="FFFF00"/>
                </a:solidFill>
              </a:rPr>
              <a:t>farklılaşan özelliklerini yedi madde hâlinde verir </a:t>
            </a:r>
            <a:endParaRPr lang="tr-TR" sz="1600" dirty="0" smtClean="0">
              <a:solidFill>
                <a:srgbClr val="FFFF00"/>
              </a:solidFill>
            </a:endParaRPr>
          </a:p>
          <a:p>
            <a:pPr marL="0" indent="0" algn="just">
              <a:buNone/>
            </a:pPr>
            <a:endParaRPr lang="tr-TR" sz="1600" dirty="0">
              <a:solidFill>
                <a:srgbClr val="FFFF00"/>
              </a:solidFill>
            </a:endParaRPr>
          </a:p>
          <a:p>
            <a:pPr marL="0" indent="0" algn="just">
              <a:buNone/>
            </a:pPr>
            <a:endParaRPr lang="tr-TR" sz="1600" dirty="0" smtClean="0"/>
          </a:p>
          <a:p>
            <a:pPr marL="0" indent="0" algn="just">
              <a:buNone/>
            </a:pPr>
            <a:endParaRPr lang="tr-TR" sz="1600" dirty="0"/>
          </a:p>
          <a:p>
            <a:pPr marL="0" indent="0" algn="just">
              <a:buNone/>
            </a:pPr>
            <a:endParaRPr lang="tr-TR" sz="1600" dirty="0" smtClean="0"/>
          </a:p>
          <a:p>
            <a:pPr marL="0" indent="0" algn="just">
              <a:buNone/>
            </a:pPr>
            <a:endParaRPr lang="tr-TR" sz="1600" dirty="0"/>
          </a:p>
          <a:p>
            <a:pPr marL="0" indent="0" algn="just">
              <a:buNone/>
            </a:pPr>
            <a:endParaRPr lang="tr-TR" sz="1600" dirty="0"/>
          </a:p>
          <a:p>
            <a:pPr marL="0" indent="0" algn="just">
              <a:buNone/>
            </a:pPr>
            <a:endParaRPr lang="tr-TR" sz="1600" dirty="0" smtClean="0"/>
          </a:p>
          <a:p>
            <a:pPr marL="0" indent="0" algn="just">
              <a:buNone/>
            </a:pPr>
            <a:endParaRPr lang="tr-TR" sz="1600" dirty="0"/>
          </a:p>
          <a:p>
            <a:pPr marL="0" indent="0" algn="just">
              <a:buNone/>
            </a:pPr>
            <a:endParaRPr lang="tr-TR" sz="1600" dirty="0" smtClean="0"/>
          </a:p>
          <a:p>
            <a:pPr marL="0" indent="0" algn="just">
              <a:buNone/>
            </a:pPr>
            <a:endParaRPr lang="tr-TR" sz="1600" dirty="0"/>
          </a:p>
          <a:p>
            <a:pPr marL="0" indent="0" algn="just">
              <a:buNone/>
            </a:pPr>
            <a:endParaRPr lang="tr-TR"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6952"/>
            <a:ext cx="792088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896990"/>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315" y="404664"/>
            <a:ext cx="804014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36315" y="4725144"/>
            <a:ext cx="8136904" cy="1754326"/>
          </a:xfrm>
          <a:prstGeom prst="rect">
            <a:avLst/>
          </a:prstGeom>
        </p:spPr>
        <p:txBody>
          <a:bodyPr wrap="square">
            <a:spAutoFit/>
          </a:bodyPr>
          <a:lstStyle/>
          <a:p>
            <a:endParaRPr lang="tr-TR" dirty="0" smtClean="0"/>
          </a:p>
          <a:p>
            <a:endParaRPr lang="tr-TR" dirty="0"/>
          </a:p>
          <a:p>
            <a:r>
              <a:rPr lang="tr-TR" dirty="0" smtClean="0">
                <a:solidFill>
                  <a:srgbClr val="FFFF00"/>
                </a:solidFill>
              </a:rPr>
              <a:t>Bilim </a:t>
            </a:r>
            <a:r>
              <a:rPr lang="tr-TR" dirty="0">
                <a:solidFill>
                  <a:srgbClr val="FFFF00"/>
                </a:solidFill>
              </a:rPr>
              <a:t>adamlarınca bazen Hun-Bulgar, bazen (Eski) Batı Türkçesi, </a:t>
            </a:r>
            <a:r>
              <a:rPr lang="tr-TR" dirty="0" smtClean="0">
                <a:solidFill>
                  <a:srgbClr val="FFFF00"/>
                </a:solidFill>
              </a:rPr>
              <a:t>bazen </a:t>
            </a:r>
            <a:r>
              <a:rPr lang="tr-TR" dirty="0" err="1" smtClean="0">
                <a:solidFill>
                  <a:srgbClr val="FFFF00"/>
                </a:solidFill>
              </a:rPr>
              <a:t>Proto</a:t>
            </a:r>
            <a:r>
              <a:rPr lang="tr-TR" dirty="0" smtClean="0">
                <a:solidFill>
                  <a:srgbClr val="FFFF00"/>
                </a:solidFill>
              </a:rPr>
              <a:t>-Bulgar </a:t>
            </a:r>
            <a:r>
              <a:rPr lang="tr-TR" dirty="0">
                <a:solidFill>
                  <a:srgbClr val="FFFF00"/>
                </a:solidFill>
              </a:rPr>
              <a:t>olarak adlandırılan Türkçenin bu kolu, Türkiye'de çoğunlukla </a:t>
            </a:r>
            <a:r>
              <a:rPr lang="tr-TR" dirty="0" smtClean="0"/>
              <a:t>Bulgar Türkçesi </a:t>
            </a:r>
            <a:r>
              <a:rPr lang="tr-TR" dirty="0" smtClean="0">
                <a:solidFill>
                  <a:srgbClr val="FFFF00"/>
                </a:solidFill>
              </a:rPr>
              <a:t>terimiyle </a:t>
            </a:r>
            <a:r>
              <a:rPr lang="tr-TR" dirty="0">
                <a:solidFill>
                  <a:srgbClr val="FFFF00"/>
                </a:solidFill>
              </a:rPr>
              <a:t>ifade edilir. Bulgar Türkçesi de eldeki malzemeye göre başlıca </a:t>
            </a:r>
            <a:r>
              <a:rPr lang="tr-TR" dirty="0" smtClean="0">
                <a:solidFill>
                  <a:srgbClr val="FFFF00"/>
                </a:solidFill>
              </a:rPr>
              <a:t>iki bölgeye </a:t>
            </a:r>
            <a:r>
              <a:rPr lang="tr-TR" dirty="0">
                <a:solidFill>
                  <a:srgbClr val="FFFF00"/>
                </a:solidFill>
              </a:rPr>
              <a:t>ayrılarak incelenir: </a:t>
            </a:r>
            <a:r>
              <a:rPr lang="tr-TR" dirty="0"/>
              <a:t>1. Tuna Bulgarcası, 2. İdil (Volga) Bulgarcası.</a:t>
            </a:r>
          </a:p>
        </p:txBody>
      </p:sp>
    </p:spTree>
    <p:extLst>
      <p:ext uri="{BB962C8B-B14F-4D97-AF65-F5344CB8AC3E}">
        <p14:creationId xmlns:p14="http://schemas.microsoft.com/office/powerpoint/2010/main" val="25077391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332656"/>
            <a:ext cx="8496944" cy="6192688"/>
          </a:xfrm>
        </p:spPr>
        <p:txBody>
          <a:bodyPr/>
          <a:lstStyle/>
          <a:p>
            <a:pPr algn="l"/>
            <a:r>
              <a:rPr lang="tr-TR" sz="1800" dirty="0" smtClean="0">
                <a:solidFill>
                  <a:srgbClr val="FFFF00"/>
                </a:solidFill>
              </a:rPr>
              <a:t>.</a:t>
            </a:r>
            <a:r>
              <a:rPr lang="tr-TR" sz="1800" b="1" dirty="0" smtClean="0"/>
              <a:t>MATİAS </a:t>
            </a:r>
            <a:r>
              <a:rPr lang="tr-TR" sz="1800" b="1" dirty="0" err="1" smtClean="0"/>
              <a:t>CASTREN’in</a:t>
            </a:r>
            <a:r>
              <a:rPr lang="tr-TR" sz="1800" b="1" dirty="0" smtClean="0"/>
              <a:t> </a:t>
            </a:r>
            <a:r>
              <a:rPr lang="tr-TR" sz="1800" dirty="0" smtClean="0">
                <a:solidFill>
                  <a:srgbClr val="FFFF00"/>
                </a:solidFill>
              </a:rPr>
              <a:t>1862'de </a:t>
            </a:r>
            <a:r>
              <a:rPr lang="tr-TR" sz="1800" dirty="0">
                <a:solidFill>
                  <a:srgbClr val="FFFF00"/>
                </a:solidFill>
              </a:rPr>
              <a:t>yayımlanan </a:t>
            </a:r>
            <a:r>
              <a:rPr lang="tr-TR" sz="1800" dirty="0" err="1">
                <a:solidFill>
                  <a:srgbClr val="FFFF00"/>
                </a:solidFill>
              </a:rPr>
              <a:t>Kleinere</a:t>
            </a:r>
            <a:r>
              <a:rPr lang="tr-TR" sz="1800" dirty="0">
                <a:solidFill>
                  <a:srgbClr val="FFFF00"/>
                </a:solidFill>
              </a:rPr>
              <a:t> </a:t>
            </a:r>
            <a:r>
              <a:rPr lang="tr-TR" sz="1800" dirty="0" err="1">
                <a:solidFill>
                  <a:srgbClr val="FFFF00"/>
                </a:solidFill>
              </a:rPr>
              <a:t>Schriften</a:t>
            </a:r>
            <a:r>
              <a:rPr lang="tr-TR" sz="1800" dirty="0">
                <a:solidFill>
                  <a:srgbClr val="FFFF00"/>
                </a:solidFill>
              </a:rPr>
              <a:t> adlı </a:t>
            </a:r>
            <a:r>
              <a:rPr lang="tr-TR" sz="1800" dirty="0" smtClean="0">
                <a:solidFill>
                  <a:srgbClr val="FFFF00"/>
                </a:solidFill>
              </a:rPr>
              <a:t>eserinde Ural </a:t>
            </a:r>
            <a:r>
              <a:rPr lang="tr-TR" sz="1800" dirty="0">
                <a:solidFill>
                  <a:srgbClr val="FFFF00"/>
                </a:solidFill>
              </a:rPr>
              <a:t>- Altay dilleriyle ilgili görüşleri ortaya </a:t>
            </a:r>
            <a:r>
              <a:rPr lang="tr-TR" sz="1800" dirty="0" smtClean="0">
                <a:solidFill>
                  <a:srgbClr val="FFFF00"/>
                </a:solidFill>
              </a:rPr>
              <a:t>konmuştur O</a:t>
            </a:r>
            <a:r>
              <a:rPr lang="tr-TR" sz="1800" dirty="0">
                <a:solidFill>
                  <a:srgbClr val="FFFF00"/>
                </a:solidFill>
              </a:rPr>
              <a:t>, Ural </a:t>
            </a:r>
            <a:r>
              <a:rPr lang="tr-TR" sz="1800" dirty="0" smtClean="0">
                <a:solidFill>
                  <a:srgbClr val="FFFF00"/>
                </a:solidFill>
              </a:rPr>
              <a:t>-Altay </a:t>
            </a:r>
            <a:r>
              <a:rPr lang="tr-TR" sz="1800" dirty="0">
                <a:solidFill>
                  <a:srgbClr val="FFFF00"/>
                </a:solidFill>
              </a:rPr>
              <a:t>dillerini </a:t>
            </a:r>
            <a:r>
              <a:rPr lang="tr-TR" sz="1800" b="1" dirty="0" smtClean="0"/>
              <a:t>ALTAY TERİMİ </a:t>
            </a:r>
            <a:r>
              <a:rPr lang="tr-TR" sz="1800" dirty="0" smtClean="0">
                <a:solidFill>
                  <a:srgbClr val="FFFF00"/>
                </a:solidFill>
              </a:rPr>
              <a:t>altında </a:t>
            </a:r>
            <a:r>
              <a:rPr lang="tr-TR" sz="1800" dirty="0">
                <a:solidFill>
                  <a:srgbClr val="FFFF00"/>
                </a:solidFill>
              </a:rPr>
              <a:t>beşe ayırmıştı:</a:t>
            </a:r>
          </a:p>
          <a:p>
            <a:pPr algn="l"/>
            <a:r>
              <a:rPr lang="tr-TR" sz="1800" b="1" dirty="0" smtClean="0"/>
              <a:t>1.FİN – UGOR   2.SAMOYED  3. TÜRK – TATAR  4.MOĞOL  5. TUNGUZ</a:t>
            </a:r>
          </a:p>
          <a:p>
            <a:pPr algn="l"/>
            <a:r>
              <a:rPr lang="tr-TR" sz="1800" dirty="0" smtClean="0">
                <a:solidFill>
                  <a:srgbClr val="FFFF00"/>
                </a:solidFill>
              </a:rPr>
              <a:t>Görüldüğü </a:t>
            </a:r>
            <a:r>
              <a:rPr lang="tr-TR" sz="1800" dirty="0">
                <a:solidFill>
                  <a:srgbClr val="FFFF00"/>
                </a:solidFill>
              </a:rPr>
              <a:t>gibi bu sınıflandırma, modern sınıflandırmanın aşağı yukarı </a:t>
            </a:r>
            <a:r>
              <a:rPr lang="tr-TR" sz="1800" dirty="0" smtClean="0">
                <a:solidFill>
                  <a:srgbClr val="FFFF00"/>
                </a:solidFill>
              </a:rPr>
              <a:t>ilk taslağıdır</a:t>
            </a:r>
            <a:r>
              <a:rPr lang="tr-TR" sz="1800" dirty="0">
                <a:solidFill>
                  <a:srgbClr val="FFFF00"/>
                </a:solidFill>
              </a:rPr>
              <a:t>. Bugünkünden farkı Ural ve Altay dillerini ayırmamasıdır. </a:t>
            </a:r>
            <a:r>
              <a:rPr lang="tr-TR" sz="1800" dirty="0" smtClean="0">
                <a:solidFill>
                  <a:srgbClr val="FFFF00"/>
                </a:solidFill>
              </a:rPr>
              <a:t>Aslında </a:t>
            </a:r>
            <a:r>
              <a:rPr lang="tr-TR" sz="1800" b="1" dirty="0" smtClean="0"/>
              <a:t>CASTREN</a:t>
            </a:r>
            <a:r>
              <a:rPr lang="tr-TR" sz="1800" dirty="0" smtClean="0">
                <a:solidFill>
                  <a:srgbClr val="FFFF00"/>
                </a:solidFill>
              </a:rPr>
              <a:t> </a:t>
            </a:r>
            <a:r>
              <a:rPr lang="tr-TR" sz="1800" dirty="0">
                <a:solidFill>
                  <a:srgbClr val="FFFF00"/>
                </a:solidFill>
              </a:rPr>
              <a:t>akrabalığa şüpheyle bakmış; </a:t>
            </a:r>
            <a:r>
              <a:rPr lang="tr-TR" sz="1800" b="1" dirty="0" smtClean="0"/>
              <a:t>FİN, SAMOYED VE TÜRK </a:t>
            </a:r>
            <a:r>
              <a:rPr lang="tr-TR" sz="1800" dirty="0" smtClean="0">
                <a:solidFill>
                  <a:srgbClr val="FFFF00"/>
                </a:solidFill>
              </a:rPr>
              <a:t>dilleri arasındaki benzerliklere </a:t>
            </a:r>
            <a:r>
              <a:rPr lang="tr-TR" sz="1800" dirty="0">
                <a:solidFill>
                  <a:srgbClr val="FFFF00"/>
                </a:solidFill>
              </a:rPr>
              <a:t>daha çok dikkat </a:t>
            </a:r>
            <a:r>
              <a:rPr lang="tr-TR" sz="1800" dirty="0" err="1" smtClean="0">
                <a:solidFill>
                  <a:srgbClr val="FFFF00"/>
                </a:solidFill>
              </a:rPr>
              <a:t>çekmişti.Altay</a:t>
            </a:r>
            <a:r>
              <a:rPr lang="tr-TR" sz="1800" dirty="0" smtClean="0">
                <a:solidFill>
                  <a:srgbClr val="FFFF00"/>
                </a:solidFill>
              </a:rPr>
              <a:t> </a:t>
            </a:r>
            <a:r>
              <a:rPr lang="tr-TR" sz="1800" dirty="0">
                <a:solidFill>
                  <a:srgbClr val="FFFF00"/>
                </a:solidFill>
              </a:rPr>
              <a:t>dilleri teorisinin gerçek kurucusu </a:t>
            </a:r>
            <a:r>
              <a:rPr lang="tr-TR" sz="1800" b="1" dirty="0" smtClean="0"/>
              <a:t>GUSTAF JOHN </a:t>
            </a:r>
            <a:r>
              <a:rPr lang="tr-TR" sz="1800" b="1" dirty="0" err="1" smtClean="0"/>
              <a:t>RAMSTEDT</a:t>
            </a:r>
            <a:r>
              <a:rPr lang="tr-TR" sz="1800" dirty="0" err="1" smtClean="0">
                <a:solidFill>
                  <a:srgbClr val="FFFF00"/>
                </a:solidFill>
              </a:rPr>
              <a:t>'tir</a:t>
            </a:r>
            <a:r>
              <a:rPr lang="tr-TR" sz="1800" dirty="0">
                <a:solidFill>
                  <a:srgbClr val="FFFF00"/>
                </a:solidFill>
              </a:rPr>
              <a:t>. </a:t>
            </a:r>
            <a:r>
              <a:rPr lang="tr-TR" sz="1800" dirty="0" smtClean="0">
                <a:solidFill>
                  <a:srgbClr val="FFFF00"/>
                </a:solidFill>
              </a:rPr>
              <a:t>Türkçe-Moğolca </a:t>
            </a:r>
            <a:r>
              <a:rPr lang="tr-TR" sz="1800" dirty="0">
                <a:solidFill>
                  <a:srgbClr val="FFFF00"/>
                </a:solidFill>
              </a:rPr>
              <a:t>arasındaki ses denklikleri çalışmaları 1903'te onunla başlar. </a:t>
            </a:r>
            <a:r>
              <a:rPr lang="tr-TR" sz="1800" b="1" dirty="0" err="1" smtClean="0"/>
              <a:t>RAMSTEDT</a:t>
            </a:r>
            <a:r>
              <a:rPr lang="tr-TR" sz="1800" dirty="0" err="1" smtClean="0">
                <a:solidFill>
                  <a:srgbClr val="FFFF00"/>
                </a:solidFill>
              </a:rPr>
              <a:t>'in</a:t>
            </a:r>
            <a:r>
              <a:rPr lang="tr-TR" sz="1800" dirty="0" smtClean="0">
                <a:solidFill>
                  <a:srgbClr val="FFFF00"/>
                </a:solidFill>
              </a:rPr>
              <a:t> ortaya </a:t>
            </a:r>
            <a:r>
              <a:rPr lang="tr-TR" sz="1800" dirty="0">
                <a:solidFill>
                  <a:srgbClr val="FFFF00"/>
                </a:solidFill>
              </a:rPr>
              <a:t>koyduğu </a:t>
            </a:r>
            <a:r>
              <a:rPr lang="tr-TR" sz="1800" b="1" dirty="0"/>
              <a:t>Türkçe z Moğolca r, Türkçe ş Moğolca </a:t>
            </a:r>
            <a:r>
              <a:rPr lang="tr-TR" sz="1800" b="1" dirty="0" smtClean="0"/>
              <a:t>l  </a:t>
            </a:r>
            <a:r>
              <a:rPr lang="tr-TR" sz="1800" dirty="0" smtClean="0">
                <a:solidFill>
                  <a:srgbClr val="FFFF00"/>
                </a:solidFill>
              </a:rPr>
              <a:t>denkliklerinden sonra Macar </a:t>
            </a:r>
            <a:r>
              <a:rPr lang="tr-TR" sz="1800" b="1" dirty="0" smtClean="0"/>
              <a:t>ZOLTAN GOMBOCZ </a:t>
            </a:r>
            <a:r>
              <a:rPr lang="tr-TR" sz="1800" dirty="0" smtClean="0">
                <a:solidFill>
                  <a:srgbClr val="FFFF00"/>
                </a:solidFill>
              </a:rPr>
              <a:t>bazı </a:t>
            </a:r>
            <a:r>
              <a:rPr lang="tr-TR" sz="1800" dirty="0">
                <a:solidFill>
                  <a:srgbClr val="FFFF00"/>
                </a:solidFill>
              </a:rPr>
              <a:t>ses denklikleri bulur. 1905'teki Macarca </a:t>
            </a:r>
            <a:r>
              <a:rPr lang="tr-TR" sz="1800" dirty="0" smtClean="0">
                <a:solidFill>
                  <a:srgbClr val="FFFF00"/>
                </a:solidFill>
              </a:rPr>
              <a:t>bir yazısını </a:t>
            </a:r>
            <a:r>
              <a:rPr lang="tr-TR" sz="1800" dirty="0">
                <a:solidFill>
                  <a:srgbClr val="FFFF00"/>
                </a:solidFill>
              </a:rPr>
              <a:t>genişleterek 1912-1913'te </a:t>
            </a:r>
            <a:r>
              <a:rPr lang="tr-TR" sz="1800" dirty="0" err="1">
                <a:solidFill>
                  <a:srgbClr val="FFFF00"/>
                </a:solidFill>
              </a:rPr>
              <a:t>Keleti</a:t>
            </a:r>
            <a:r>
              <a:rPr lang="tr-TR" sz="1800" dirty="0">
                <a:solidFill>
                  <a:srgbClr val="FFFF00"/>
                </a:solidFill>
              </a:rPr>
              <a:t> </a:t>
            </a:r>
            <a:r>
              <a:rPr lang="tr-TR" sz="1800" dirty="0" err="1">
                <a:solidFill>
                  <a:srgbClr val="FFFF00"/>
                </a:solidFill>
              </a:rPr>
              <a:t>Szemle</a:t>
            </a:r>
            <a:r>
              <a:rPr lang="tr-TR" sz="1800" dirty="0">
                <a:solidFill>
                  <a:srgbClr val="FFFF00"/>
                </a:solidFill>
              </a:rPr>
              <a:t> adlı ünlü Macar </a:t>
            </a:r>
            <a:r>
              <a:rPr lang="tr-TR" sz="1800" dirty="0" smtClean="0">
                <a:solidFill>
                  <a:srgbClr val="FFFF00"/>
                </a:solidFill>
              </a:rPr>
              <a:t>dergisinde yayımladı. Altay </a:t>
            </a:r>
            <a:r>
              <a:rPr lang="tr-TR" sz="1800" dirty="0">
                <a:solidFill>
                  <a:srgbClr val="FFFF00"/>
                </a:solidFill>
              </a:rPr>
              <a:t>dilleri teorisinin en büyük isimleri, </a:t>
            </a:r>
            <a:r>
              <a:rPr lang="tr-TR" sz="1800" b="1" dirty="0" smtClean="0"/>
              <a:t>FİN BİLGİNİ GUSTAF JOHN RAMSTEDT </a:t>
            </a:r>
            <a:r>
              <a:rPr lang="tr-TR" sz="1800" dirty="0" smtClean="0">
                <a:solidFill>
                  <a:srgbClr val="FFFF00"/>
                </a:solidFill>
              </a:rPr>
              <a:t>(</a:t>
            </a:r>
            <a:r>
              <a:rPr lang="tr-TR" sz="1800" dirty="0">
                <a:solidFill>
                  <a:srgbClr val="FFFF00"/>
                </a:solidFill>
              </a:rPr>
              <a:t>1873-1950), Alman asıllı </a:t>
            </a:r>
            <a:r>
              <a:rPr lang="tr-TR" sz="1800" b="1" dirty="0" smtClean="0"/>
              <a:t>NİCHOLAS POPPE </a:t>
            </a:r>
            <a:r>
              <a:rPr lang="tr-TR" sz="1800" dirty="0" smtClean="0">
                <a:solidFill>
                  <a:srgbClr val="FFFF00"/>
                </a:solidFill>
              </a:rPr>
              <a:t>(</a:t>
            </a:r>
            <a:r>
              <a:rPr lang="tr-TR" sz="1800" dirty="0">
                <a:solidFill>
                  <a:srgbClr val="FFFF00"/>
                </a:solidFill>
              </a:rPr>
              <a:t>1897-1991) ve </a:t>
            </a:r>
            <a:r>
              <a:rPr lang="tr-TR" sz="1800" dirty="0" smtClean="0">
                <a:solidFill>
                  <a:srgbClr val="FFFF00"/>
                </a:solidFill>
              </a:rPr>
              <a:t>yine Finlandiyalı </a:t>
            </a:r>
            <a:r>
              <a:rPr lang="tr-TR" sz="1800" b="1" dirty="0" smtClean="0"/>
              <a:t>PENTTİ  AALTO </a:t>
            </a:r>
            <a:r>
              <a:rPr lang="tr-TR" sz="1800" dirty="0" smtClean="0">
                <a:solidFill>
                  <a:srgbClr val="FFFF00"/>
                </a:solidFill>
              </a:rPr>
              <a:t>(1917-)'dur. </a:t>
            </a:r>
            <a:r>
              <a:rPr lang="tr-TR" sz="1800" b="1" dirty="0" smtClean="0"/>
              <a:t>RAMSTEDT tam bir </a:t>
            </a:r>
            <a:r>
              <a:rPr lang="tr-TR" sz="1800" b="1" dirty="0" err="1" smtClean="0"/>
              <a:t>poliglot</a:t>
            </a:r>
            <a:r>
              <a:rPr lang="tr-TR" sz="1800" dirty="0" smtClean="0">
                <a:solidFill>
                  <a:srgbClr val="FFFF00"/>
                </a:solidFill>
              </a:rPr>
              <a:t> </a:t>
            </a:r>
            <a:r>
              <a:rPr lang="tr-TR" sz="1800" dirty="0">
                <a:solidFill>
                  <a:srgbClr val="FFFF00"/>
                </a:solidFill>
              </a:rPr>
              <a:t>idi. Grekçe, Latince, </a:t>
            </a:r>
            <a:r>
              <a:rPr lang="tr-TR" sz="1800" dirty="0" smtClean="0">
                <a:solidFill>
                  <a:srgbClr val="FFFF00"/>
                </a:solidFill>
              </a:rPr>
              <a:t>Sanskritçe gibi </a:t>
            </a:r>
            <a:r>
              <a:rPr lang="tr-TR" sz="1800" dirty="0">
                <a:solidFill>
                  <a:srgbClr val="FFFF00"/>
                </a:solidFill>
              </a:rPr>
              <a:t>klasik diller ve İbraniceden başka Türkçe, Moğolca, Korece ve </a:t>
            </a:r>
            <a:r>
              <a:rPr lang="tr-TR" sz="1800" dirty="0" smtClean="0">
                <a:solidFill>
                  <a:srgbClr val="FFFF00"/>
                </a:solidFill>
              </a:rPr>
              <a:t>Japonca biliyordu</a:t>
            </a:r>
            <a:r>
              <a:rPr lang="tr-TR" sz="1800" b="1" dirty="0"/>
              <a:t>. Mongolist, Türkolog ve Altayist idi</a:t>
            </a:r>
            <a:r>
              <a:rPr lang="tr-TR" sz="1800" dirty="0">
                <a:solidFill>
                  <a:srgbClr val="FFFF00"/>
                </a:solidFill>
              </a:rPr>
              <a:t>. Altay dillerinin </a:t>
            </a:r>
            <a:r>
              <a:rPr lang="tr-TR" sz="1800" dirty="0" smtClean="0">
                <a:solidFill>
                  <a:srgbClr val="FFFF00"/>
                </a:solidFill>
              </a:rPr>
              <a:t>konuşulduğu ülkelerin </a:t>
            </a:r>
            <a:r>
              <a:rPr lang="tr-TR" sz="1800" dirty="0">
                <a:solidFill>
                  <a:srgbClr val="FFFF00"/>
                </a:solidFill>
              </a:rPr>
              <a:t>çoğunu dolaşmış ve dil malzemesi derlemişti. Seyahatleri yıllarca </a:t>
            </a:r>
            <a:r>
              <a:rPr lang="tr-TR" sz="1800" dirty="0" smtClean="0">
                <a:solidFill>
                  <a:srgbClr val="FFFF00"/>
                </a:solidFill>
              </a:rPr>
              <a:t>sürmüş, Japonya'da </a:t>
            </a:r>
            <a:r>
              <a:rPr lang="tr-TR" sz="1800" dirty="0">
                <a:solidFill>
                  <a:srgbClr val="FFFF00"/>
                </a:solidFill>
              </a:rPr>
              <a:t>on iki yıl kalmıştı. Yalnız </a:t>
            </a:r>
            <a:r>
              <a:rPr lang="tr-TR" sz="1800" b="1" dirty="0" err="1"/>
              <a:t>Altayistiğin</a:t>
            </a:r>
            <a:r>
              <a:rPr lang="tr-TR" sz="1800" b="1" dirty="0"/>
              <a:t> değil </a:t>
            </a:r>
            <a:r>
              <a:rPr lang="tr-TR" sz="1800" b="1" dirty="0" err="1"/>
              <a:t>Mongolistiğin</a:t>
            </a:r>
            <a:r>
              <a:rPr lang="tr-TR" sz="1800" b="1" dirty="0"/>
              <a:t> </a:t>
            </a:r>
            <a:r>
              <a:rPr lang="tr-TR" sz="1800" dirty="0">
                <a:solidFill>
                  <a:srgbClr val="FFFF00"/>
                </a:solidFill>
              </a:rPr>
              <a:t>de </a:t>
            </a:r>
            <a:r>
              <a:rPr lang="tr-TR" sz="1800" dirty="0" smtClean="0">
                <a:solidFill>
                  <a:srgbClr val="FFFF00"/>
                </a:solidFill>
              </a:rPr>
              <a:t>gerçek kurucusu </a:t>
            </a:r>
            <a:r>
              <a:rPr lang="tr-TR" sz="1800" dirty="0">
                <a:solidFill>
                  <a:srgbClr val="FFFF00"/>
                </a:solidFill>
              </a:rPr>
              <a:t>odur. </a:t>
            </a:r>
            <a:r>
              <a:rPr lang="tr-TR" sz="1800" b="1" dirty="0"/>
              <a:t>Kore ve Japon dillerini inceleyerek bu iki dili diğer </a:t>
            </a:r>
            <a:r>
              <a:rPr lang="tr-TR" sz="1800" b="1" dirty="0" smtClean="0"/>
              <a:t>Altay dilleriyle </a:t>
            </a:r>
            <a:r>
              <a:rPr lang="tr-TR" sz="1800" b="1" dirty="0"/>
              <a:t>ilmî şekilde karşılaştıran da yine </a:t>
            </a:r>
            <a:r>
              <a:rPr lang="tr-TR" sz="1800" b="1" dirty="0" err="1"/>
              <a:t>Ramstedt'tir</a:t>
            </a:r>
            <a:r>
              <a:rPr lang="tr-TR" sz="1800" b="1" dirty="0"/>
              <a:t>.</a:t>
            </a:r>
            <a:r>
              <a:rPr lang="tr-TR" sz="1800" dirty="0">
                <a:solidFill>
                  <a:srgbClr val="FFFF00"/>
                </a:solidFill>
              </a:rPr>
              <a:t> Onun </a:t>
            </a:r>
            <a:r>
              <a:rPr lang="tr-TR" sz="1800" dirty="0"/>
              <a:t>Altay </a:t>
            </a:r>
            <a:r>
              <a:rPr lang="tr-TR" sz="1800" dirty="0" smtClean="0"/>
              <a:t>Dil Bilimine </a:t>
            </a:r>
            <a:r>
              <a:rPr lang="tr-TR" sz="1800" dirty="0"/>
              <a:t>Giriş </a:t>
            </a:r>
            <a:r>
              <a:rPr lang="tr-TR" sz="1800" dirty="0">
                <a:solidFill>
                  <a:srgbClr val="FFFF00"/>
                </a:solidFill>
              </a:rPr>
              <a:t>eseri ölümünden sonra </a:t>
            </a:r>
            <a:r>
              <a:rPr lang="tr-TR" sz="1800" dirty="0" smtClean="0">
                <a:solidFill>
                  <a:srgbClr val="FFFF00"/>
                </a:solidFill>
              </a:rPr>
              <a:t>yayımlanmıştır.</a:t>
            </a:r>
            <a:endParaRPr lang="tr-TR" sz="1800" b="1" dirty="0"/>
          </a:p>
        </p:txBody>
      </p:sp>
    </p:spTree>
    <p:extLst>
      <p:ext uri="{BB962C8B-B14F-4D97-AF65-F5344CB8AC3E}">
        <p14:creationId xmlns:p14="http://schemas.microsoft.com/office/powerpoint/2010/main" val="768788589"/>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280920" cy="6192688"/>
          </a:xfrm>
        </p:spPr>
        <p:txBody>
          <a:bodyPr/>
          <a:lstStyle/>
          <a:p>
            <a:pPr marL="0" indent="0" algn="just">
              <a:buNone/>
            </a:pPr>
            <a:r>
              <a:rPr lang="tr-TR" sz="1800" b="1" dirty="0" smtClean="0"/>
              <a:t>      İDİL </a:t>
            </a:r>
            <a:r>
              <a:rPr lang="tr-TR" sz="1800" b="1" dirty="0"/>
              <a:t>(VOLGA) BULGARLARINDAN KALAN METİNLER</a:t>
            </a:r>
          </a:p>
          <a:p>
            <a:pPr marL="0" indent="0" algn="just">
              <a:buNone/>
            </a:pPr>
            <a:r>
              <a:rPr lang="tr-TR" sz="1700" dirty="0">
                <a:solidFill>
                  <a:srgbClr val="FFFF00"/>
                </a:solidFill>
              </a:rPr>
              <a:t>İdil Bulgarlarından kalan dil malzemesi </a:t>
            </a:r>
            <a:r>
              <a:rPr lang="tr-TR" sz="1700" dirty="0"/>
              <a:t>13. ve 14. yüzyıllara ait </a:t>
            </a:r>
            <a:r>
              <a:rPr lang="tr-TR" sz="1700" dirty="0" smtClean="0"/>
              <a:t>mezar kitabeleridir</a:t>
            </a:r>
            <a:r>
              <a:rPr lang="tr-TR" sz="1700" dirty="0">
                <a:solidFill>
                  <a:srgbClr val="FFFF00"/>
                </a:solidFill>
              </a:rPr>
              <a:t>. 18. yüzyılın başlarından itibaren bilim dünyasının dikkatini </a:t>
            </a:r>
            <a:r>
              <a:rPr lang="tr-TR" sz="1700" dirty="0" smtClean="0">
                <a:solidFill>
                  <a:srgbClr val="FFFF00"/>
                </a:solidFill>
              </a:rPr>
              <a:t>çeken ve </a:t>
            </a:r>
            <a:r>
              <a:rPr lang="tr-TR" sz="1700" dirty="0">
                <a:solidFill>
                  <a:srgbClr val="FFFF00"/>
                </a:solidFill>
              </a:rPr>
              <a:t>tamamı Arap harfleriyle yazılmış bulunan idil mezar kitabelerinin </a:t>
            </a:r>
            <a:r>
              <a:rPr lang="tr-TR" sz="1700" dirty="0" smtClean="0">
                <a:solidFill>
                  <a:srgbClr val="FFFF00"/>
                </a:solidFill>
              </a:rPr>
              <a:t>büyük çoğunluğu </a:t>
            </a:r>
            <a:r>
              <a:rPr lang="tr-TR" sz="1700" dirty="0"/>
              <a:t>Kıpçak Türkçesiyledir</a:t>
            </a:r>
            <a:r>
              <a:rPr lang="tr-TR" sz="1700" dirty="0">
                <a:solidFill>
                  <a:srgbClr val="FFFF00"/>
                </a:solidFill>
              </a:rPr>
              <a:t>. 100 civarında kitabe idil Bulgarcasıyla, </a:t>
            </a:r>
            <a:r>
              <a:rPr lang="tr-TR" sz="1700" dirty="0" smtClean="0">
                <a:solidFill>
                  <a:srgbClr val="FFFF00"/>
                </a:solidFill>
              </a:rPr>
              <a:t>3 kitabe </a:t>
            </a:r>
            <a:r>
              <a:rPr lang="tr-TR" sz="1700" dirty="0">
                <a:solidFill>
                  <a:srgbClr val="FFFF00"/>
                </a:solidFill>
              </a:rPr>
              <a:t>Arapçayla yazılmıştır. Bulgar Türkçesiyle yazılanların en eskisi </a:t>
            </a:r>
            <a:r>
              <a:rPr lang="tr-TR" sz="1700" dirty="0" smtClean="0">
                <a:solidFill>
                  <a:srgbClr val="FFFF00"/>
                </a:solidFill>
              </a:rPr>
              <a:t>1281 tarihlidir</a:t>
            </a:r>
            <a:r>
              <a:rPr lang="tr-TR" sz="1700" dirty="0">
                <a:solidFill>
                  <a:srgbClr val="FFFF00"/>
                </a:solidFill>
              </a:rPr>
              <a:t>; en yenisi ise 1357-1358 tarihine aittir; doğuda </a:t>
            </a:r>
            <a:r>
              <a:rPr lang="tr-TR" sz="1700" dirty="0" err="1"/>
              <a:t>Ufa'</a:t>
            </a:r>
            <a:r>
              <a:rPr lang="tr-TR" sz="1700" dirty="0" err="1">
                <a:solidFill>
                  <a:srgbClr val="FFFF00"/>
                </a:solidFill>
              </a:rPr>
              <a:t>dan</a:t>
            </a:r>
            <a:r>
              <a:rPr lang="tr-TR" sz="1700" dirty="0">
                <a:solidFill>
                  <a:srgbClr val="FFFF00"/>
                </a:solidFill>
              </a:rPr>
              <a:t> </a:t>
            </a:r>
            <a:r>
              <a:rPr lang="tr-TR" sz="1700" dirty="0" smtClean="0">
                <a:solidFill>
                  <a:srgbClr val="FFFF00"/>
                </a:solidFill>
              </a:rPr>
              <a:t>batıda </a:t>
            </a:r>
            <a:r>
              <a:rPr lang="tr-TR" sz="1700" dirty="0" err="1" smtClean="0"/>
              <a:t>Çuvaşistan'ın</a:t>
            </a:r>
            <a:r>
              <a:rPr lang="tr-TR" sz="1700" dirty="0" smtClean="0"/>
              <a:t> </a:t>
            </a:r>
            <a:r>
              <a:rPr lang="tr-TR" sz="1700" dirty="0"/>
              <a:t>başkenti </a:t>
            </a:r>
            <a:r>
              <a:rPr lang="tr-TR" sz="1700" dirty="0" err="1" smtClean="0"/>
              <a:t>Şubaşkar'a</a:t>
            </a:r>
            <a:r>
              <a:rPr lang="tr-TR" sz="1700" dirty="0" smtClean="0"/>
              <a:t>(</a:t>
            </a:r>
            <a:r>
              <a:rPr lang="tr-TR" sz="1700" dirty="0" err="1" smtClean="0"/>
              <a:t>Çeboksary</a:t>
            </a:r>
            <a:r>
              <a:rPr lang="tr-TR" sz="1700" dirty="0" smtClean="0"/>
              <a:t>) </a:t>
            </a:r>
            <a:r>
              <a:rPr lang="tr-TR" sz="1700" dirty="0">
                <a:solidFill>
                  <a:srgbClr val="FFFF00"/>
                </a:solidFill>
              </a:rPr>
              <a:t>kadar uzanan bir alan içinde </a:t>
            </a:r>
            <a:r>
              <a:rPr lang="tr-TR" sz="1700" dirty="0" smtClean="0">
                <a:solidFill>
                  <a:srgbClr val="FFFF00"/>
                </a:solidFill>
              </a:rPr>
              <a:t>bulunmuşlardır. Büyük </a:t>
            </a:r>
            <a:r>
              <a:rPr lang="tr-TR" sz="1700" dirty="0">
                <a:solidFill>
                  <a:srgbClr val="FFFF00"/>
                </a:solidFill>
              </a:rPr>
              <a:t>boyda olanları ortalama 2 m, orta boyda </a:t>
            </a:r>
            <a:r>
              <a:rPr lang="tr-TR" sz="1700" dirty="0" smtClean="0">
                <a:solidFill>
                  <a:srgbClr val="FFFF00"/>
                </a:solidFill>
              </a:rPr>
              <a:t>olanları </a:t>
            </a:r>
            <a:r>
              <a:rPr lang="tr-TR" sz="1700" dirty="0">
                <a:solidFill>
                  <a:srgbClr val="FFFF00"/>
                </a:solidFill>
              </a:rPr>
              <a:t>1,20 m, küçük </a:t>
            </a:r>
            <a:r>
              <a:rPr lang="tr-TR" sz="1700" dirty="0" smtClean="0">
                <a:solidFill>
                  <a:srgbClr val="FFFF00"/>
                </a:solidFill>
              </a:rPr>
              <a:t>boyda olanları </a:t>
            </a:r>
            <a:r>
              <a:rPr lang="tr-TR" sz="1700" dirty="0">
                <a:solidFill>
                  <a:srgbClr val="FFFF00"/>
                </a:solidFill>
              </a:rPr>
              <a:t>1/2 m </a:t>
            </a:r>
            <a:r>
              <a:rPr lang="tr-TR" sz="1700" dirty="0" smtClean="0">
                <a:solidFill>
                  <a:srgbClr val="FFFF00"/>
                </a:solidFill>
              </a:rPr>
              <a:t>yüksekliğindedir.</a:t>
            </a:r>
            <a:r>
              <a:rPr lang="tr-TR" sz="1700" dirty="0">
                <a:solidFill>
                  <a:srgbClr val="FFFF00"/>
                </a:solidFill>
              </a:rPr>
              <a:t> </a:t>
            </a:r>
            <a:r>
              <a:rPr lang="tr-TR" sz="1700" dirty="0" smtClean="0">
                <a:solidFill>
                  <a:srgbClr val="FFFF00"/>
                </a:solidFill>
              </a:rPr>
              <a:t>Kitabeler </a:t>
            </a:r>
            <a:r>
              <a:rPr lang="tr-TR" sz="1700" dirty="0">
                <a:solidFill>
                  <a:srgbClr val="FFFF00"/>
                </a:solidFill>
              </a:rPr>
              <a:t>altı bölümden meydana gelir. Kur'an'dan alınmış kısa </a:t>
            </a:r>
            <a:r>
              <a:rPr lang="tr-TR" sz="1700" dirty="0" smtClean="0">
                <a:solidFill>
                  <a:srgbClr val="FFFF00"/>
                </a:solidFill>
              </a:rPr>
              <a:t>ibarelerden oluşan </a:t>
            </a:r>
            <a:r>
              <a:rPr lang="tr-TR" sz="1700" dirty="0">
                <a:solidFill>
                  <a:srgbClr val="FFFF00"/>
                </a:solidFill>
              </a:rPr>
              <a:t>"açılış" ve "giriş" bölümlerinden sonra Bulgar Türkçesiyle </a:t>
            </a:r>
            <a:r>
              <a:rPr lang="tr-TR" sz="1700" dirty="0" smtClean="0">
                <a:solidFill>
                  <a:srgbClr val="FFFF00"/>
                </a:solidFill>
              </a:rPr>
              <a:t>yazılmış "künye</a:t>
            </a:r>
            <a:r>
              <a:rPr lang="tr-TR" sz="1700" dirty="0">
                <a:solidFill>
                  <a:srgbClr val="FFFF00"/>
                </a:solidFill>
              </a:rPr>
              <a:t>" bölümü gelir. Burada kitabenin kime ait olduğu kayıtlıdır. </a:t>
            </a:r>
            <a:r>
              <a:rPr lang="tr-TR" sz="1700" dirty="0" smtClean="0">
                <a:solidFill>
                  <a:srgbClr val="FFFF00"/>
                </a:solidFill>
              </a:rPr>
              <a:t>Dördüncü bölüm </a:t>
            </a:r>
            <a:r>
              <a:rPr lang="tr-TR" sz="1700" dirty="0">
                <a:solidFill>
                  <a:srgbClr val="FFFF00"/>
                </a:solidFill>
              </a:rPr>
              <a:t>olan "rahmet </a:t>
            </a:r>
            <a:r>
              <a:rPr lang="tr-TR" sz="1700" dirty="0" err="1">
                <a:solidFill>
                  <a:srgbClr val="FFFF00"/>
                </a:solidFill>
              </a:rPr>
              <a:t>dileme"de</a:t>
            </a:r>
            <a:r>
              <a:rPr lang="tr-TR" sz="1700" dirty="0">
                <a:solidFill>
                  <a:srgbClr val="FFFF00"/>
                </a:solidFill>
              </a:rPr>
              <a:t> Arapça kısa formüllerle Allah'tan rahmet </a:t>
            </a:r>
            <a:r>
              <a:rPr lang="tr-TR" sz="1700" dirty="0" smtClean="0">
                <a:solidFill>
                  <a:srgbClr val="FFFF00"/>
                </a:solidFill>
              </a:rPr>
              <a:t>dilenir. Daha </a:t>
            </a:r>
            <a:r>
              <a:rPr lang="tr-TR" sz="1700" dirty="0">
                <a:solidFill>
                  <a:srgbClr val="FFFF00"/>
                </a:solidFill>
              </a:rPr>
              <a:t>sonraki "vefat bildirme" bölümü de Bulgar Türkçesiyledir; kısa </a:t>
            </a:r>
            <a:r>
              <a:rPr lang="tr-TR" sz="1700" dirty="0" smtClean="0">
                <a:solidFill>
                  <a:srgbClr val="FFFF00"/>
                </a:solidFill>
              </a:rPr>
              <a:t>bir cümle </a:t>
            </a:r>
            <a:r>
              <a:rPr lang="tr-TR" sz="1700" dirty="0">
                <a:solidFill>
                  <a:srgbClr val="FFFF00"/>
                </a:solidFill>
              </a:rPr>
              <a:t>ile kişinin vefat ettiği, bu dünyadan öbür dünyaya göçtüğü bildirilir</a:t>
            </a:r>
            <a:r>
              <a:rPr lang="tr-TR" sz="1700" dirty="0" smtClean="0">
                <a:solidFill>
                  <a:srgbClr val="FFFF00"/>
                </a:solidFill>
              </a:rPr>
              <a:t>. "</a:t>
            </a:r>
            <a:r>
              <a:rPr lang="tr-TR" sz="1700" dirty="0">
                <a:solidFill>
                  <a:srgbClr val="FFFF00"/>
                </a:solidFill>
              </a:rPr>
              <a:t>Tarih" bölümünde Bulgar Türkçesiyle vefatın yılı, ayı ve günü yazılır. </a:t>
            </a:r>
            <a:r>
              <a:rPr lang="tr-TR" sz="1700" dirty="0" smtClean="0">
                <a:solidFill>
                  <a:srgbClr val="FFFF00"/>
                </a:solidFill>
              </a:rPr>
              <a:t>Burada birçok </a:t>
            </a:r>
            <a:r>
              <a:rPr lang="tr-TR" sz="1700" dirty="0">
                <a:solidFill>
                  <a:srgbClr val="FFFF00"/>
                </a:solidFill>
              </a:rPr>
              <a:t>sayı adlarının İdil Bulgarcasındaki biçimlerini buluruz. Altınca ve </a:t>
            </a:r>
            <a:r>
              <a:rPr lang="tr-TR" sz="1700" dirty="0" smtClean="0">
                <a:solidFill>
                  <a:srgbClr val="FFFF00"/>
                </a:solidFill>
              </a:rPr>
              <a:t>son bölüm </a:t>
            </a:r>
            <a:r>
              <a:rPr lang="tr-TR" sz="1700" dirty="0">
                <a:solidFill>
                  <a:srgbClr val="FFFF00"/>
                </a:solidFill>
              </a:rPr>
              <a:t>olan; fakat kitabelerin çoğunda bulunmayan "kapanış" bölümünde </a:t>
            </a:r>
            <a:r>
              <a:rPr lang="tr-TR" sz="1700" dirty="0" smtClean="0">
                <a:solidFill>
                  <a:srgbClr val="FFFF00"/>
                </a:solidFill>
              </a:rPr>
              <a:t>Arapça veya </a:t>
            </a:r>
            <a:r>
              <a:rPr lang="tr-TR" sz="1700" dirty="0">
                <a:solidFill>
                  <a:srgbClr val="FFFF00"/>
                </a:solidFill>
              </a:rPr>
              <a:t>Bulgar Türkçesiyle ölene rahmet </a:t>
            </a:r>
            <a:r>
              <a:rPr lang="tr-TR" sz="1700" dirty="0" smtClean="0">
                <a:solidFill>
                  <a:srgbClr val="FFFF00"/>
                </a:solidFill>
              </a:rPr>
              <a:t>dilenir.1722'de </a:t>
            </a:r>
            <a:r>
              <a:rPr lang="tr-TR" sz="1700" dirty="0">
                <a:solidFill>
                  <a:srgbClr val="FFFF00"/>
                </a:solidFill>
              </a:rPr>
              <a:t>1. Petro Bulgar şehri harabelerini ziyaret ederek bunların </a:t>
            </a:r>
            <a:r>
              <a:rPr lang="tr-TR" sz="1700" dirty="0" smtClean="0">
                <a:solidFill>
                  <a:srgbClr val="FFFF00"/>
                </a:solidFill>
              </a:rPr>
              <a:t>incelenmesini emreder</a:t>
            </a:r>
            <a:r>
              <a:rPr lang="tr-TR" sz="1700" dirty="0">
                <a:solidFill>
                  <a:srgbClr val="FFFF00"/>
                </a:solidFill>
              </a:rPr>
              <a:t>. Tatar bilginleri yazıtları kopyalar ve ilk incelemeler </a:t>
            </a:r>
            <a:r>
              <a:rPr lang="tr-TR" sz="1700" dirty="0" smtClean="0">
                <a:solidFill>
                  <a:srgbClr val="FFFF00"/>
                </a:solidFill>
              </a:rPr>
              <a:t>başlar. 19</a:t>
            </a:r>
            <a:r>
              <a:rPr lang="tr-TR" sz="1700" dirty="0">
                <a:solidFill>
                  <a:srgbClr val="FFFF00"/>
                </a:solidFill>
              </a:rPr>
              <a:t>. yüzyılda diğer Avrupalı bilginler de İdil mezar kitabeleriyle </a:t>
            </a:r>
            <a:r>
              <a:rPr lang="tr-TR" sz="1700" dirty="0" smtClean="0">
                <a:solidFill>
                  <a:srgbClr val="FFFF00"/>
                </a:solidFill>
              </a:rPr>
              <a:t>ilgilenir. Kitabelerin </a:t>
            </a:r>
            <a:r>
              <a:rPr lang="tr-TR" sz="1700" dirty="0">
                <a:solidFill>
                  <a:srgbClr val="FFFF00"/>
                </a:solidFill>
              </a:rPr>
              <a:t>dili üzerine en önemli buluş, </a:t>
            </a:r>
            <a:r>
              <a:rPr lang="tr-TR" sz="1700" dirty="0"/>
              <a:t>Tatar bilgini Hüseyin </a:t>
            </a:r>
            <a:r>
              <a:rPr lang="tr-TR" sz="1700" dirty="0" err="1" smtClean="0"/>
              <a:t>Feyizhanov'a</a:t>
            </a:r>
            <a:r>
              <a:rPr lang="tr-TR" sz="1700" dirty="0">
                <a:solidFill>
                  <a:srgbClr val="FFFF00"/>
                </a:solidFill>
              </a:rPr>
              <a:t> </a:t>
            </a:r>
            <a:r>
              <a:rPr lang="tr-TR" sz="1700" dirty="0" smtClean="0">
                <a:solidFill>
                  <a:srgbClr val="FFFF00"/>
                </a:solidFill>
              </a:rPr>
              <a:t>aittir</a:t>
            </a:r>
            <a:r>
              <a:rPr lang="tr-TR" sz="1700" dirty="0">
                <a:solidFill>
                  <a:srgbClr val="FFFF00"/>
                </a:solidFill>
              </a:rPr>
              <a:t>; </a:t>
            </a:r>
            <a:r>
              <a:rPr lang="tr-TR" sz="1700" dirty="0"/>
              <a:t>yüz</a:t>
            </a:r>
            <a:r>
              <a:rPr lang="tr-TR" sz="1700" dirty="0">
                <a:solidFill>
                  <a:srgbClr val="FFFF00"/>
                </a:solidFill>
              </a:rPr>
              <a:t> yerine </a:t>
            </a:r>
            <a:r>
              <a:rPr lang="tr-TR" sz="1700" dirty="0" err="1"/>
              <a:t>cür</a:t>
            </a:r>
            <a:r>
              <a:rPr lang="tr-TR" sz="1700" dirty="0">
                <a:solidFill>
                  <a:srgbClr val="FFFF00"/>
                </a:solidFill>
              </a:rPr>
              <a:t> yazılmasından hareketle 1863 yılında, yazıtlardaki </a:t>
            </a:r>
            <a:r>
              <a:rPr lang="tr-TR" sz="1700" dirty="0" smtClean="0">
                <a:solidFill>
                  <a:srgbClr val="FFFF00"/>
                </a:solidFill>
              </a:rPr>
              <a:t>dilin Çuvaşçayla </a:t>
            </a:r>
            <a:r>
              <a:rPr lang="tr-TR" sz="1700" dirty="0">
                <a:solidFill>
                  <a:srgbClr val="FFFF00"/>
                </a:solidFill>
              </a:rPr>
              <a:t>ilgisini ortaya koyar. Bunun üzerine </a:t>
            </a:r>
            <a:r>
              <a:rPr lang="tr-TR" sz="1700" dirty="0" smtClean="0"/>
              <a:t>İlminskiy</a:t>
            </a:r>
            <a:r>
              <a:rPr lang="tr-TR" sz="1700" dirty="0"/>
              <a:t> </a:t>
            </a:r>
            <a:r>
              <a:rPr lang="tr-TR" sz="1700" dirty="0" smtClean="0"/>
              <a:t>"Çuvaşçanın </a:t>
            </a:r>
            <a:r>
              <a:rPr lang="tr-TR" sz="1700" dirty="0"/>
              <a:t>Bulgarcadan çıktığı yolundaki ünlü teorisini ortaya atar."</a:t>
            </a:r>
          </a:p>
        </p:txBody>
      </p:sp>
    </p:spTree>
    <p:extLst>
      <p:ext uri="{BB962C8B-B14F-4D97-AF65-F5344CB8AC3E}">
        <p14:creationId xmlns:p14="http://schemas.microsoft.com/office/powerpoint/2010/main" val="3759089062"/>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2000" dirty="0">
                <a:solidFill>
                  <a:srgbClr val="FFFF00"/>
                </a:solidFill>
              </a:rPr>
              <a:t>1851'de N. İlminskiy, 1852'de İ. </a:t>
            </a:r>
            <a:r>
              <a:rPr lang="tr-TR" sz="2000" dirty="0" err="1">
                <a:solidFill>
                  <a:srgbClr val="FFFF00"/>
                </a:solidFill>
              </a:rPr>
              <a:t>Berezin</a:t>
            </a:r>
            <a:r>
              <a:rPr lang="tr-TR" sz="2000" dirty="0">
                <a:solidFill>
                  <a:srgbClr val="FFFF00"/>
                </a:solidFill>
              </a:rPr>
              <a:t>, 1863'te H. </a:t>
            </a:r>
            <a:r>
              <a:rPr lang="tr-TR" sz="2000" dirty="0" err="1" smtClean="0">
                <a:solidFill>
                  <a:srgbClr val="FFFF00"/>
                </a:solidFill>
              </a:rPr>
              <a:t>Feyizhanov</a:t>
            </a:r>
            <a:r>
              <a:rPr lang="tr-TR" sz="2000" dirty="0" smtClean="0">
                <a:solidFill>
                  <a:srgbClr val="FFFF00"/>
                </a:solidFill>
              </a:rPr>
              <a:t>, 1877'de </a:t>
            </a:r>
            <a:r>
              <a:rPr lang="tr-TR" sz="2000" dirty="0">
                <a:solidFill>
                  <a:srgbClr val="FFFF00"/>
                </a:solidFill>
              </a:rPr>
              <a:t>S. M. </a:t>
            </a:r>
            <a:r>
              <a:rPr lang="tr-TR" sz="2000" dirty="0" err="1">
                <a:solidFill>
                  <a:srgbClr val="FFFF00"/>
                </a:solidFill>
              </a:rPr>
              <a:t>Şpilevskiy</a:t>
            </a:r>
            <a:r>
              <a:rPr lang="tr-TR" sz="2000" dirty="0">
                <a:solidFill>
                  <a:srgbClr val="FFFF00"/>
                </a:solidFill>
              </a:rPr>
              <a:t>, 1897'de Ş. Mercanı birçok mezar kitabesini </a:t>
            </a:r>
            <a:r>
              <a:rPr lang="tr-TR" sz="2000" dirty="0" smtClean="0">
                <a:solidFill>
                  <a:srgbClr val="FFFF00"/>
                </a:solidFill>
              </a:rPr>
              <a:t>yayımlar. N</a:t>
            </a:r>
            <a:r>
              <a:rPr lang="tr-TR" sz="2000" dirty="0">
                <a:solidFill>
                  <a:srgbClr val="FFFF00"/>
                </a:solidFill>
              </a:rPr>
              <a:t>. İ. </a:t>
            </a:r>
            <a:r>
              <a:rPr lang="tr-TR" sz="2000" dirty="0" err="1">
                <a:solidFill>
                  <a:srgbClr val="FFFF00"/>
                </a:solidFill>
              </a:rPr>
              <a:t>Aşmarin</a:t>
            </a:r>
            <a:r>
              <a:rPr lang="tr-TR" sz="2000" dirty="0">
                <a:solidFill>
                  <a:srgbClr val="FFFF00"/>
                </a:solidFill>
              </a:rPr>
              <a:t> bu yayınlardaki 93 kitabeyi 1902'de topluca </a:t>
            </a:r>
            <a:r>
              <a:rPr lang="tr-TR" sz="2000" dirty="0" smtClean="0">
                <a:solidFill>
                  <a:srgbClr val="FFFF00"/>
                </a:solidFill>
              </a:rPr>
              <a:t>neşreder.1925'te </a:t>
            </a:r>
            <a:r>
              <a:rPr lang="tr-TR" sz="2000" dirty="0">
                <a:solidFill>
                  <a:srgbClr val="FFFF00"/>
                </a:solidFill>
              </a:rPr>
              <a:t>yeni </a:t>
            </a:r>
            <a:r>
              <a:rPr lang="tr-TR" sz="2000" dirty="0" smtClean="0">
                <a:solidFill>
                  <a:srgbClr val="FFFF00"/>
                </a:solidFill>
              </a:rPr>
              <a:t>kitabeler neşrederler. </a:t>
            </a:r>
            <a:r>
              <a:rPr lang="tr-TR" sz="2000" dirty="0">
                <a:solidFill>
                  <a:srgbClr val="FFFF00"/>
                </a:solidFill>
              </a:rPr>
              <a:t>Ali Rahim ile A. Aziz'in 1925'te </a:t>
            </a:r>
            <a:r>
              <a:rPr lang="tr-TR" sz="2000" dirty="0" smtClean="0">
                <a:solidFill>
                  <a:srgbClr val="FFFF00"/>
                </a:solidFill>
              </a:rPr>
              <a:t>Kazan'da bastırdıkları </a:t>
            </a:r>
            <a:r>
              <a:rPr lang="tr-TR" sz="2000" dirty="0">
                <a:solidFill>
                  <a:srgbClr val="FFFF00"/>
                </a:solidFill>
              </a:rPr>
              <a:t>Tatar Edebiyatı Tarihi </a:t>
            </a:r>
            <a:r>
              <a:rPr lang="tr-TR" sz="2000" dirty="0" err="1">
                <a:solidFill>
                  <a:srgbClr val="FFFF00"/>
                </a:solidFill>
              </a:rPr>
              <a:t>nde</a:t>
            </a:r>
            <a:r>
              <a:rPr lang="tr-TR" sz="2000" dirty="0">
                <a:solidFill>
                  <a:srgbClr val="FFFF00"/>
                </a:solidFill>
              </a:rPr>
              <a:t> de bazı kitabe metinlerine yer </a:t>
            </a:r>
            <a:r>
              <a:rPr lang="tr-TR" sz="2000" dirty="0" smtClean="0">
                <a:solidFill>
                  <a:srgbClr val="FFFF00"/>
                </a:solidFill>
              </a:rPr>
              <a:t>verilir.</a:t>
            </a:r>
            <a:r>
              <a:rPr lang="tr-TR" sz="2000" dirty="0">
                <a:solidFill>
                  <a:srgbClr val="FFFF00"/>
                </a:solidFill>
              </a:rPr>
              <a:t> </a:t>
            </a:r>
            <a:r>
              <a:rPr lang="tr-TR" sz="2000" dirty="0" smtClean="0">
                <a:solidFill>
                  <a:srgbClr val="FFFF00"/>
                </a:solidFill>
              </a:rPr>
              <a:t>Tataristan'da </a:t>
            </a:r>
            <a:r>
              <a:rPr lang="tr-TR" sz="2000" dirty="0">
                <a:solidFill>
                  <a:srgbClr val="FFFF00"/>
                </a:solidFill>
              </a:rPr>
              <a:t>kurulan bir komisyon 1941-1942 arasında yaptığı </a:t>
            </a:r>
            <a:r>
              <a:rPr lang="tr-TR" sz="2000" dirty="0" smtClean="0">
                <a:solidFill>
                  <a:srgbClr val="FFFF00"/>
                </a:solidFill>
              </a:rPr>
              <a:t>incelemeleri üç </a:t>
            </a:r>
            <a:r>
              <a:rPr lang="tr-TR" sz="2000" dirty="0">
                <a:solidFill>
                  <a:srgbClr val="FFFF00"/>
                </a:solidFill>
              </a:rPr>
              <a:t>ciltlik bir albüm hâlinde yayımlar. Albümde 253 kitabenin fotoğraf </a:t>
            </a:r>
            <a:r>
              <a:rPr lang="tr-TR" sz="2000" dirty="0" smtClean="0">
                <a:solidFill>
                  <a:srgbClr val="FFFF00"/>
                </a:solidFill>
              </a:rPr>
              <a:t>ve okunuşları </a:t>
            </a:r>
            <a:r>
              <a:rPr lang="tr-TR" sz="2000" dirty="0">
                <a:solidFill>
                  <a:srgbClr val="FFFF00"/>
                </a:solidFill>
              </a:rPr>
              <a:t>yer alır; bunların bir kısmı Bulgar-Tatar </a:t>
            </a:r>
            <a:r>
              <a:rPr lang="tr-TR" sz="2000" dirty="0" smtClean="0">
                <a:solidFill>
                  <a:srgbClr val="FFFF00"/>
                </a:solidFill>
              </a:rPr>
              <a:t>kitabeleridir.</a:t>
            </a:r>
            <a:r>
              <a:rPr lang="tr-TR" sz="2000" dirty="0">
                <a:solidFill>
                  <a:srgbClr val="FFFF00"/>
                </a:solidFill>
              </a:rPr>
              <a:t> </a:t>
            </a:r>
            <a:r>
              <a:rPr lang="tr-TR" sz="2000" dirty="0" smtClean="0">
                <a:solidFill>
                  <a:srgbClr val="FFFF00"/>
                </a:solidFill>
              </a:rPr>
              <a:t>İdil </a:t>
            </a:r>
            <a:r>
              <a:rPr lang="tr-TR" sz="2000" dirty="0">
                <a:solidFill>
                  <a:srgbClr val="FFFF00"/>
                </a:solidFill>
              </a:rPr>
              <a:t>Bulgar Kitabeleri üzerinde çalışan en önemli bilgin, Tatar </a:t>
            </a:r>
            <a:r>
              <a:rPr lang="tr-TR" sz="2000" dirty="0" smtClean="0">
                <a:solidFill>
                  <a:srgbClr val="FFFF00"/>
                </a:solidFill>
              </a:rPr>
              <a:t>araştırıcısı G</a:t>
            </a:r>
            <a:r>
              <a:rPr lang="tr-TR" sz="2000" dirty="0">
                <a:solidFill>
                  <a:srgbClr val="FFFF00"/>
                </a:solidFill>
              </a:rPr>
              <a:t>. V. </a:t>
            </a:r>
            <a:r>
              <a:rPr lang="tr-TR" sz="2000" dirty="0" err="1">
                <a:solidFill>
                  <a:srgbClr val="FFFF00"/>
                </a:solidFill>
              </a:rPr>
              <a:t>Yusupov'dur</a:t>
            </a:r>
            <a:r>
              <a:rPr lang="tr-TR" sz="2000" dirty="0">
                <a:solidFill>
                  <a:srgbClr val="FFFF00"/>
                </a:solidFill>
              </a:rPr>
              <a:t>. Onun 1950'lerin başında başlayan ve çeşitli </a:t>
            </a:r>
            <a:r>
              <a:rPr lang="tr-TR" sz="2000" dirty="0" smtClean="0">
                <a:solidFill>
                  <a:srgbClr val="FFFF00"/>
                </a:solidFill>
              </a:rPr>
              <a:t>makalelerle devam </a:t>
            </a:r>
            <a:r>
              <a:rPr lang="tr-TR" sz="2000" dirty="0">
                <a:solidFill>
                  <a:srgbClr val="FFFF00"/>
                </a:solidFill>
              </a:rPr>
              <a:t>eden çalışmaları 1960'ta meyvesini </a:t>
            </a:r>
            <a:r>
              <a:rPr lang="tr-TR" sz="2000" dirty="0" smtClean="0">
                <a:solidFill>
                  <a:srgbClr val="FFFF00"/>
                </a:solidFill>
              </a:rPr>
              <a:t>verir</a:t>
            </a:r>
            <a:r>
              <a:rPr lang="tr-TR" sz="2000" dirty="0">
                <a:solidFill>
                  <a:srgbClr val="FFFF00"/>
                </a:solidFill>
              </a:rPr>
              <a:t>.</a:t>
            </a:r>
            <a:r>
              <a:rPr lang="tr-TR" sz="2000" dirty="0" smtClean="0">
                <a:solidFill>
                  <a:srgbClr val="FFFF00"/>
                </a:solidFill>
              </a:rPr>
              <a:t> </a:t>
            </a:r>
            <a:r>
              <a:rPr lang="tr-TR" sz="2000" dirty="0">
                <a:solidFill>
                  <a:srgbClr val="FFFF00"/>
                </a:solidFill>
              </a:rPr>
              <a:t>Burada 88 Bulgar kitabesinin metinleri </a:t>
            </a:r>
            <a:r>
              <a:rPr lang="tr-TR" sz="2000" dirty="0" smtClean="0">
                <a:solidFill>
                  <a:srgbClr val="FFFF00"/>
                </a:solidFill>
              </a:rPr>
              <a:t>ve Rusça </a:t>
            </a:r>
            <a:r>
              <a:rPr lang="tr-TR" sz="2000" dirty="0">
                <a:solidFill>
                  <a:srgbClr val="FFFF00"/>
                </a:solidFill>
              </a:rPr>
              <a:t>tercümeleri verilmiştir. 1972'deki bir çalışmasıyla </a:t>
            </a:r>
            <a:r>
              <a:rPr lang="tr-TR" sz="2000" dirty="0" err="1">
                <a:solidFill>
                  <a:srgbClr val="FFFF00"/>
                </a:solidFill>
              </a:rPr>
              <a:t>Yusupov</a:t>
            </a:r>
            <a:r>
              <a:rPr lang="tr-TR" sz="2000" dirty="0">
                <a:solidFill>
                  <a:srgbClr val="FFFF00"/>
                </a:solidFill>
              </a:rPr>
              <a:t> bunlara </a:t>
            </a:r>
            <a:r>
              <a:rPr lang="tr-TR" sz="2000" dirty="0" smtClean="0">
                <a:solidFill>
                  <a:srgbClr val="FFFF00"/>
                </a:solidFill>
              </a:rPr>
              <a:t>16 kitabe </a:t>
            </a:r>
            <a:r>
              <a:rPr lang="tr-TR" sz="2000" dirty="0">
                <a:solidFill>
                  <a:srgbClr val="FFFF00"/>
                </a:solidFill>
              </a:rPr>
              <a:t>daha </a:t>
            </a:r>
            <a:r>
              <a:rPr lang="tr-TR" sz="2000" dirty="0" smtClean="0">
                <a:solidFill>
                  <a:srgbClr val="FFFF00"/>
                </a:solidFill>
              </a:rPr>
              <a:t>eklemiştir,</a:t>
            </a:r>
            <a:endParaRPr lang="tr-TR" sz="2000" dirty="0">
              <a:solidFill>
                <a:srgbClr val="FFFF00"/>
              </a:solidFill>
            </a:endParaRPr>
          </a:p>
        </p:txBody>
      </p:sp>
    </p:spTree>
    <p:extLst>
      <p:ext uri="{BB962C8B-B14F-4D97-AF65-F5344CB8AC3E}">
        <p14:creationId xmlns:p14="http://schemas.microsoft.com/office/powerpoint/2010/main" val="1521130080"/>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400" dirty="0"/>
              <a:t>İDİL BULGARCASININ DİL ÖZELLİKLERİ</a:t>
            </a:r>
          </a:p>
          <a:p>
            <a:pPr marL="0" indent="0" algn="just">
              <a:buNone/>
            </a:pPr>
            <a:r>
              <a:rPr lang="tr-TR" sz="1400" dirty="0"/>
              <a:t>Tuna Bulgarcasına göre İdil Bulgarcasının dil malzemesi bir hayli </a:t>
            </a:r>
            <a:r>
              <a:rPr lang="tr-TR" sz="1400" dirty="0" smtClean="0"/>
              <a:t>fazladır. Ancak </a:t>
            </a:r>
            <a:r>
              <a:rPr lang="tr-TR" sz="1400" dirty="0"/>
              <a:t>yine de malzemenin sınırlı olduğu ve mezar taşlarındaki kalıp </a:t>
            </a:r>
            <a:r>
              <a:rPr lang="tr-TR" sz="1400" dirty="0" smtClean="0"/>
              <a:t>ifadelere dayandığı </a:t>
            </a:r>
            <a:r>
              <a:rPr lang="tr-TR" sz="1400" dirty="0"/>
              <a:t>unutulmamalıdır. İdil Bulgarcasının (İB) dil özelliklerini Eski </a:t>
            </a:r>
            <a:r>
              <a:rPr lang="tr-TR" sz="1400" dirty="0" smtClean="0"/>
              <a:t>Türkçe (ET</a:t>
            </a:r>
            <a:r>
              <a:rPr lang="tr-TR" sz="1400" dirty="0"/>
              <a:t>) ile karşılaştırarak ve Talât Tekin'in Volga Bulgar Kitabeleri ve </a:t>
            </a:r>
            <a:r>
              <a:rPr lang="tr-TR" sz="1400" dirty="0" smtClean="0"/>
              <a:t>Volga Bulgarcası </a:t>
            </a:r>
            <a:r>
              <a:rPr lang="tr-TR" sz="1400" dirty="0"/>
              <a:t>eserine </a:t>
            </a:r>
            <a:r>
              <a:rPr lang="tr-TR" sz="1400" dirty="0" smtClean="0"/>
              <a:t>dayanarak </a:t>
            </a:r>
            <a:r>
              <a:rPr lang="tr-TR" sz="1400" dirty="0"/>
              <a:t>aşağıdaki şekilde sıralayabiliriz</a:t>
            </a:r>
            <a:r>
              <a:rPr lang="tr-TR" sz="1400" dirty="0" smtClean="0"/>
              <a:t>.</a:t>
            </a:r>
          </a:p>
          <a:p>
            <a:pPr marL="0" indent="0" algn="just">
              <a:buNone/>
            </a:pPr>
            <a:endParaRPr lang="tr-TR" sz="1400" dirty="0"/>
          </a:p>
          <a:p>
            <a:pPr marL="0" indent="0" algn="just">
              <a:buNone/>
            </a:pPr>
            <a:endParaRPr lang="tr-T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81369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246208"/>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400" dirty="0">
                <a:solidFill>
                  <a:srgbClr val="FFFF00"/>
                </a:solidFill>
              </a:rPr>
              <a:t>Tabiî olarak mezar kitabelerinde birçok kişi adı da yer </a:t>
            </a:r>
            <a:r>
              <a:rPr lang="tr-TR" sz="1400" dirty="0" err="1" smtClean="0">
                <a:solidFill>
                  <a:srgbClr val="FFFF00"/>
                </a:solidFill>
              </a:rPr>
              <a:t>almıştır.Bunların</a:t>
            </a:r>
            <a:r>
              <a:rPr lang="tr-TR" sz="1400" dirty="0" smtClean="0">
                <a:solidFill>
                  <a:srgbClr val="FFFF00"/>
                </a:solidFill>
              </a:rPr>
              <a:t> </a:t>
            </a:r>
            <a:r>
              <a:rPr lang="tr-TR" sz="1400" dirty="0">
                <a:solidFill>
                  <a:srgbClr val="FFFF00"/>
                </a:solidFill>
              </a:rPr>
              <a:t>bir kısmı Türkçe asıllıdır. Türkçe asıllı erkek adları </a:t>
            </a:r>
            <a:r>
              <a:rPr lang="tr-TR" sz="1400" dirty="0" err="1" smtClean="0">
                <a:solidFill>
                  <a:srgbClr val="FFFF00"/>
                </a:solidFill>
              </a:rPr>
              <a:t>şunlardır:Buldas</a:t>
            </a:r>
            <a:r>
              <a:rPr lang="tr-TR" sz="1400" dirty="0">
                <a:solidFill>
                  <a:srgbClr val="FFFF00"/>
                </a:solidFill>
              </a:rPr>
              <a:t>, </a:t>
            </a:r>
            <a:r>
              <a:rPr lang="tr-TR" sz="1400" dirty="0" err="1">
                <a:solidFill>
                  <a:srgbClr val="FFFF00"/>
                </a:solidFill>
              </a:rPr>
              <a:t>Ötey</a:t>
            </a:r>
            <a:r>
              <a:rPr lang="tr-TR" sz="1400" dirty="0">
                <a:solidFill>
                  <a:srgbClr val="FFFF00"/>
                </a:solidFill>
              </a:rPr>
              <a:t>, </a:t>
            </a:r>
            <a:r>
              <a:rPr lang="tr-TR" sz="1400" dirty="0" err="1">
                <a:solidFill>
                  <a:srgbClr val="FFFF00"/>
                </a:solidFill>
              </a:rPr>
              <a:t>Atraç</a:t>
            </a:r>
            <a:r>
              <a:rPr lang="tr-TR" sz="1400" dirty="0">
                <a:solidFill>
                  <a:srgbClr val="FFFF00"/>
                </a:solidFill>
              </a:rPr>
              <a:t>, İnal, </a:t>
            </a:r>
            <a:r>
              <a:rPr lang="tr-TR" sz="1400" dirty="0" err="1">
                <a:solidFill>
                  <a:srgbClr val="FFFF00"/>
                </a:solidFill>
              </a:rPr>
              <a:t>Satılmuş</a:t>
            </a:r>
            <a:r>
              <a:rPr lang="tr-TR" sz="1400" dirty="0">
                <a:solidFill>
                  <a:srgbClr val="FFFF00"/>
                </a:solidFill>
              </a:rPr>
              <a:t>, </a:t>
            </a:r>
            <a:r>
              <a:rPr lang="tr-TR" sz="1400" dirty="0" err="1">
                <a:solidFill>
                  <a:srgbClr val="FFFF00"/>
                </a:solidFill>
              </a:rPr>
              <a:t>Armaş</a:t>
            </a:r>
            <a:r>
              <a:rPr lang="tr-TR" sz="1400" dirty="0">
                <a:solidFill>
                  <a:srgbClr val="FFFF00"/>
                </a:solidFill>
              </a:rPr>
              <a:t>, Toktar, Tatar, Tokaç, </a:t>
            </a:r>
            <a:r>
              <a:rPr lang="tr-TR" sz="1400" dirty="0" err="1" smtClean="0">
                <a:solidFill>
                  <a:srgbClr val="FFFF00"/>
                </a:solidFill>
              </a:rPr>
              <a:t>Beltük</a:t>
            </a:r>
            <a:r>
              <a:rPr lang="tr-TR" sz="1400" dirty="0" smtClean="0">
                <a:solidFill>
                  <a:srgbClr val="FFFF00"/>
                </a:solidFill>
              </a:rPr>
              <a:t>, </a:t>
            </a:r>
            <a:r>
              <a:rPr lang="tr-TR" sz="1400" dirty="0" err="1" smtClean="0">
                <a:solidFill>
                  <a:srgbClr val="FFFF00"/>
                </a:solidFill>
              </a:rPr>
              <a:t>Beltülek</a:t>
            </a:r>
            <a:r>
              <a:rPr lang="tr-TR" sz="1400" dirty="0">
                <a:solidFill>
                  <a:srgbClr val="FFFF00"/>
                </a:solidFill>
              </a:rPr>
              <a:t>, </a:t>
            </a:r>
            <a:r>
              <a:rPr lang="tr-TR" sz="1400" dirty="0" err="1">
                <a:solidFill>
                  <a:srgbClr val="FFFF00"/>
                </a:solidFill>
              </a:rPr>
              <a:t>Yelbe</a:t>
            </a:r>
            <a:r>
              <a:rPr lang="tr-TR" sz="1400" dirty="0">
                <a:solidFill>
                  <a:srgbClr val="FFFF00"/>
                </a:solidFill>
              </a:rPr>
              <a:t>, Tatar, </a:t>
            </a:r>
            <a:r>
              <a:rPr lang="tr-TR" sz="1400" dirty="0" err="1">
                <a:solidFill>
                  <a:srgbClr val="FFFF00"/>
                </a:solidFill>
              </a:rPr>
              <a:t>Balah</a:t>
            </a:r>
            <a:r>
              <a:rPr lang="tr-TR" sz="1400" dirty="0">
                <a:solidFill>
                  <a:srgbClr val="FFFF00"/>
                </a:solidFill>
              </a:rPr>
              <a:t>, Alıp (Alp), </a:t>
            </a:r>
            <a:r>
              <a:rPr lang="tr-TR" sz="1400" dirty="0" err="1">
                <a:solidFill>
                  <a:srgbClr val="FFFF00"/>
                </a:solidFill>
              </a:rPr>
              <a:t>Alıptay</a:t>
            </a:r>
            <a:r>
              <a:rPr lang="tr-TR" sz="1400" dirty="0">
                <a:solidFill>
                  <a:srgbClr val="FFFF00"/>
                </a:solidFill>
              </a:rPr>
              <a:t>, </a:t>
            </a:r>
            <a:r>
              <a:rPr lang="tr-TR" sz="1400" dirty="0" err="1">
                <a:solidFill>
                  <a:srgbClr val="FFFF00"/>
                </a:solidFill>
              </a:rPr>
              <a:t>Wurum</a:t>
            </a:r>
            <a:r>
              <a:rPr lang="tr-TR" sz="1400" dirty="0">
                <a:solidFill>
                  <a:srgbClr val="FFFF00"/>
                </a:solidFill>
              </a:rPr>
              <a:t> Alıp, Berke. </a:t>
            </a:r>
            <a:r>
              <a:rPr lang="tr-TR" sz="1400" dirty="0" smtClean="0">
                <a:solidFill>
                  <a:srgbClr val="FFFF00"/>
                </a:solidFill>
              </a:rPr>
              <a:t>Türkçe asıllı </a:t>
            </a:r>
            <a:r>
              <a:rPr lang="tr-TR" sz="1400" dirty="0">
                <a:solidFill>
                  <a:srgbClr val="FFFF00"/>
                </a:solidFill>
              </a:rPr>
              <a:t>kadın adı olarak Altın </a:t>
            </a:r>
            <a:r>
              <a:rPr lang="tr-TR" sz="1400" dirty="0" err="1">
                <a:solidFill>
                  <a:srgbClr val="FFFF00"/>
                </a:solidFill>
              </a:rPr>
              <a:t>Bürti</a:t>
            </a:r>
            <a:r>
              <a:rPr lang="tr-TR" sz="1400" dirty="0">
                <a:solidFill>
                  <a:srgbClr val="FFFF00"/>
                </a:solidFill>
              </a:rPr>
              <a:t>, Akça, </a:t>
            </a:r>
            <a:r>
              <a:rPr lang="tr-TR" sz="1400" dirty="0" err="1">
                <a:solidFill>
                  <a:srgbClr val="FFFF00"/>
                </a:solidFill>
              </a:rPr>
              <a:t>Ayvu</a:t>
            </a:r>
            <a:r>
              <a:rPr lang="tr-TR" sz="1400" dirty="0">
                <a:solidFill>
                  <a:srgbClr val="FFFF00"/>
                </a:solidFill>
              </a:rPr>
              <a:t> sözlerini </a:t>
            </a:r>
            <a:r>
              <a:rPr lang="tr-TR" sz="1400" dirty="0" smtClean="0">
                <a:solidFill>
                  <a:srgbClr val="FFFF00"/>
                </a:solidFill>
              </a:rPr>
              <a:t>buluyoruz. Arapça </a:t>
            </a:r>
            <a:r>
              <a:rPr lang="tr-TR" sz="1400" dirty="0">
                <a:solidFill>
                  <a:srgbClr val="FFFF00"/>
                </a:solidFill>
              </a:rPr>
              <a:t>kökenli erkek ve kadın adları da çoktur. Erkek adları: </a:t>
            </a:r>
            <a:r>
              <a:rPr lang="tr-TR" sz="1400" dirty="0" smtClean="0">
                <a:solidFill>
                  <a:srgbClr val="FFFF00"/>
                </a:solidFill>
              </a:rPr>
              <a:t>Ali, </a:t>
            </a:r>
            <a:r>
              <a:rPr lang="tr-TR" sz="1400" dirty="0" err="1" smtClean="0">
                <a:solidFill>
                  <a:srgbClr val="FFFF00"/>
                </a:solidFill>
              </a:rPr>
              <a:t>Muhammad</a:t>
            </a:r>
            <a:r>
              <a:rPr lang="tr-TR" sz="1400" dirty="0">
                <a:solidFill>
                  <a:srgbClr val="FFFF00"/>
                </a:solidFill>
              </a:rPr>
              <a:t>, </a:t>
            </a:r>
            <a:r>
              <a:rPr lang="tr-TR" sz="1400" dirty="0" err="1">
                <a:solidFill>
                  <a:srgbClr val="FFFF00"/>
                </a:solidFill>
              </a:rPr>
              <a:t>Ya'kub</a:t>
            </a:r>
            <a:r>
              <a:rPr lang="tr-TR" sz="1400" dirty="0">
                <a:solidFill>
                  <a:srgbClr val="FFFF00"/>
                </a:solidFill>
              </a:rPr>
              <a:t>, </a:t>
            </a:r>
            <a:r>
              <a:rPr lang="tr-TR" sz="1400" dirty="0" err="1">
                <a:solidFill>
                  <a:srgbClr val="FFFF00"/>
                </a:solidFill>
              </a:rPr>
              <a:t>Ahmad</a:t>
            </a:r>
            <a:r>
              <a:rPr lang="tr-TR" sz="1400" dirty="0">
                <a:solidFill>
                  <a:srgbClr val="FFFF00"/>
                </a:solidFill>
              </a:rPr>
              <a:t>, Hamdullah, </a:t>
            </a:r>
            <a:r>
              <a:rPr lang="tr-TR" sz="1400" dirty="0" err="1">
                <a:solidFill>
                  <a:srgbClr val="FFFF00"/>
                </a:solidFill>
              </a:rPr>
              <a:t>Yûsuf</a:t>
            </a:r>
            <a:r>
              <a:rPr lang="tr-TR" sz="1400" dirty="0">
                <a:solidFill>
                  <a:srgbClr val="FFFF00"/>
                </a:solidFill>
              </a:rPr>
              <a:t>, </a:t>
            </a:r>
            <a:r>
              <a:rPr lang="tr-TR" sz="1400" dirty="0" err="1">
                <a:solidFill>
                  <a:srgbClr val="FFFF00"/>
                </a:solidFill>
              </a:rPr>
              <a:t>Huseyn</a:t>
            </a:r>
            <a:r>
              <a:rPr lang="tr-TR" sz="1400" dirty="0">
                <a:solidFill>
                  <a:srgbClr val="FFFF00"/>
                </a:solidFill>
              </a:rPr>
              <a:t>, İbrahim, </a:t>
            </a:r>
            <a:r>
              <a:rPr lang="tr-TR" sz="1400" dirty="0" err="1" smtClean="0">
                <a:solidFill>
                  <a:srgbClr val="FFFF00"/>
                </a:solidFill>
              </a:rPr>
              <a:t>Usman</a:t>
            </a:r>
            <a:r>
              <a:rPr lang="tr-TR" sz="1400" dirty="0" smtClean="0">
                <a:solidFill>
                  <a:srgbClr val="FFFF00"/>
                </a:solidFill>
              </a:rPr>
              <a:t>, </a:t>
            </a:r>
            <a:r>
              <a:rPr lang="tr-TR" sz="1400" dirty="0" err="1" smtClean="0">
                <a:solidFill>
                  <a:srgbClr val="FFFF00"/>
                </a:solidFill>
              </a:rPr>
              <a:t>Ramadan</a:t>
            </a:r>
            <a:r>
              <a:rPr lang="tr-TR" sz="1400" dirty="0">
                <a:solidFill>
                  <a:srgbClr val="FFFF00"/>
                </a:solidFill>
              </a:rPr>
              <a:t>, </a:t>
            </a:r>
            <a:r>
              <a:rPr lang="tr-TR" sz="1400" dirty="0" err="1">
                <a:solidFill>
                  <a:srgbClr val="FFFF00"/>
                </a:solidFill>
              </a:rPr>
              <a:t>Munci</a:t>
            </a:r>
            <a:r>
              <a:rPr lang="tr-TR" sz="1400" dirty="0">
                <a:solidFill>
                  <a:srgbClr val="FFFF00"/>
                </a:solidFill>
              </a:rPr>
              <a:t>, Süleyman, </a:t>
            </a:r>
            <a:r>
              <a:rPr lang="tr-TR" sz="1400" dirty="0" err="1">
                <a:solidFill>
                  <a:srgbClr val="FFFF00"/>
                </a:solidFill>
              </a:rPr>
              <a:t>Sâlih</a:t>
            </a:r>
            <a:r>
              <a:rPr lang="tr-TR" sz="1400" dirty="0">
                <a:solidFill>
                  <a:srgbClr val="FFFF00"/>
                </a:solidFill>
              </a:rPr>
              <a:t>, Muhsin, </a:t>
            </a:r>
            <a:r>
              <a:rPr lang="tr-TR" sz="1400" dirty="0" err="1">
                <a:solidFill>
                  <a:srgbClr val="FFFF00"/>
                </a:solidFill>
              </a:rPr>
              <a:t>İsmâil</a:t>
            </a:r>
            <a:r>
              <a:rPr lang="tr-TR" sz="1400" dirty="0">
                <a:solidFill>
                  <a:srgbClr val="FFFF00"/>
                </a:solidFill>
              </a:rPr>
              <a:t>, Hasan, Memduh, </a:t>
            </a:r>
            <a:r>
              <a:rPr lang="tr-TR" sz="1400" dirty="0" err="1" smtClean="0">
                <a:solidFill>
                  <a:srgbClr val="FFFF00"/>
                </a:solidFill>
              </a:rPr>
              <a:t>Yûnus</a:t>
            </a:r>
            <a:r>
              <a:rPr lang="tr-TR" sz="1400" dirty="0" smtClean="0">
                <a:solidFill>
                  <a:srgbClr val="FFFF00"/>
                </a:solidFill>
              </a:rPr>
              <a:t>, </a:t>
            </a:r>
            <a:r>
              <a:rPr lang="tr-TR" sz="1400" dirty="0" err="1" smtClean="0">
                <a:solidFill>
                  <a:srgbClr val="FFFF00"/>
                </a:solidFill>
              </a:rPr>
              <a:t>Abûbeker</a:t>
            </a:r>
            <a:r>
              <a:rPr lang="tr-TR" sz="1400" dirty="0">
                <a:solidFill>
                  <a:srgbClr val="FFFF00"/>
                </a:solidFill>
              </a:rPr>
              <a:t>, İlyas, İshak, </a:t>
            </a:r>
            <a:r>
              <a:rPr lang="tr-TR" sz="1400" dirty="0" err="1">
                <a:solidFill>
                  <a:srgbClr val="FFFF00"/>
                </a:solidFill>
              </a:rPr>
              <a:t>Mahmud</a:t>
            </a:r>
            <a:r>
              <a:rPr lang="tr-TR" sz="1400" dirty="0">
                <a:solidFill>
                  <a:srgbClr val="FFFF00"/>
                </a:solidFill>
              </a:rPr>
              <a:t>. Kadın adları: Ya 'kut, Mercan, A 'maş, </a:t>
            </a:r>
            <a:r>
              <a:rPr lang="tr-TR" sz="1400" dirty="0" err="1" smtClean="0">
                <a:solidFill>
                  <a:srgbClr val="FFFF00"/>
                </a:solidFill>
              </a:rPr>
              <a:t>Sâra</a:t>
            </a:r>
            <a:r>
              <a:rPr lang="tr-TR" sz="1400" dirty="0" smtClean="0">
                <a:solidFill>
                  <a:srgbClr val="FFFF00"/>
                </a:solidFill>
              </a:rPr>
              <a:t>, Cevher</a:t>
            </a:r>
            <a:r>
              <a:rPr lang="tr-TR" sz="1400" dirty="0">
                <a:solidFill>
                  <a:srgbClr val="FFFF00"/>
                </a:solidFill>
              </a:rPr>
              <a:t>, Kemâli, </a:t>
            </a:r>
            <a:r>
              <a:rPr lang="tr-TR" sz="1400" dirty="0" err="1">
                <a:solidFill>
                  <a:srgbClr val="FFFF00"/>
                </a:solidFill>
              </a:rPr>
              <a:t>Hacime</a:t>
            </a:r>
            <a:r>
              <a:rPr lang="tr-TR" sz="1400" dirty="0">
                <a:solidFill>
                  <a:srgbClr val="FFFF00"/>
                </a:solidFill>
              </a:rPr>
              <a:t>, </a:t>
            </a:r>
            <a:r>
              <a:rPr lang="tr-TR" sz="1400" dirty="0" err="1">
                <a:solidFill>
                  <a:srgbClr val="FFFF00"/>
                </a:solidFill>
              </a:rPr>
              <a:t>Fâtima</a:t>
            </a:r>
            <a:r>
              <a:rPr lang="tr-TR" sz="1400" dirty="0">
                <a:solidFill>
                  <a:srgbClr val="FFFF00"/>
                </a:solidFill>
              </a:rPr>
              <a:t>, Mihri. Bazı isimler ise </a:t>
            </a:r>
            <a:r>
              <a:rPr lang="tr-TR" sz="1400" dirty="0" smtClean="0">
                <a:solidFill>
                  <a:srgbClr val="FFFF00"/>
                </a:solidFill>
              </a:rPr>
              <a:t>Türkçeleşmiştir: </a:t>
            </a:r>
            <a:r>
              <a:rPr lang="tr-TR" sz="1400" dirty="0" err="1" smtClean="0">
                <a:solidFill>
                  <a:srgbClr val="FFFF00"/>
                </a:solidFill>
              </a:rPr>
              <a:t>Muhamat</a:t>
            </a:r>
            <a:r>
              <a:rPr lang="tr-TR" sz="1400" dirty="0" smtClean="0">
                <a:solidFill>
                  <a:srgbClr val="FFFF00"/>
                </a:solidFill>
              </a:rPr>
              <a:t>/</a:t>
            </a:r>
            <a:r>
              <a:rPr lang="tr-TR" sz="1400" dirty="0" err="1" smtClean="0">
                <a:solidFill>
                  <a:srgbClr val="FFFF00"/>
                </a:solidFill>
              </a:rPr>
              <a:t>Mamat</a:t>
            </a:r>
            <a:r>
              <a:rPr lang="tr-TR" sz="1400" dirty="0">
                <a:solidFill>
                  <a:srgbClr val="FFFF00"/>
                </a:solidFill>
              </a:rPr>
              <a:t>, </a:t>
            </a:r>
            <a:r>
              <a:rPr lang="tr-TR" sz="1400" dirty="0" err="1">
                <a:solidFill>
                  <a:srgbClr val="FFFF00"/>
                </a:solidFill>
              </a:rPr>
              <a:t>Amat</a:t>
            </a:r>
            <a:r>
              <a:rPr lang="tr-TR" sz="1400" dirty="0">
                <a:solidFill>
                  <a:srgbClr val="FFFF00"/>
                </a:solidFill>
              </a:rPr>
              <a:t>, İbram, </a:t>
            </a:r>
            <a:r>
              <a:rPr lang="tr-TR" sz="1400" dirty="0" err="1">
                <a:solidFill>
                  <a:srgbClr val="FFFF00"/>
                </a:solidFill>
              </a:rPr>
              <a:t>Maharam</a:t>
            </a:r>
            <a:r>
              <a:rPr lang="tr-TR" sz="1400" dirty="0">
                <a:solidFill>
                  <a:srgbClr val="FFFF00"/>
                </a:solidFill>
              </a:rPr>
              <a:t>, Asya (Asiye), </a:t>
            </a:r>
            <a:r>
              <a:rPr lang="tr-TR" sz="1400" dirty="0" err="1">
                <a:solidFill>
                  <a:srgbClr val="FFFF00"/>
                </a:solidFill>
              </a:rPr>
              <a:t>Mamali</a:t>
            </a:r>
            <a:r>
              <a:rPr lang="tr-TR" sz="1400" dirty="0">
                <a:solidFill>
                  <a:srgbClr val="FFFF00"/>
                </a:solidFill>
              </a:rPr>
              <a:t>.</a:t>
            </a:r>
          </a:p>
        </p:txBody>
      </p:sp>
    </p:spTree>
    <p:extLst>
      <p:ext uri="{BB962C8B-B14F-4D97-AF65-F5344CB8AC3E}">
        <p14:creationId xmlns:p14="http://schemas.microsoft.com/office/powerpoint/2010/main" val="1086858083"/>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948150859"/>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782718127"/>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1377377386"/>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4088622374"/>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3163942374"/>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15436571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23672"/>
            <a:ext cx="8136904" cy="6524084"/>
          </a:xfrm>
        </p:spPr>
        <p:txBody>
          <a:bodyPr/>
          <a:lstStyle/>
          <a:p>
            <a:pPr marL="0" indent="0">
              <a:buNone/>
            </a:pPr>
            <a:r>
              <a:rPr lang="tr-TR" sz="1800" dirty="0" smtClean="0"/>
              <a:t>     Altayistler Altay dillerinin  ortak dilden aynı anda kopmadığını farklı zamanlarda ayrılmaların oluştuğunu </a:t>
            </a:r>
            <a:r>
              <a:rPr lang="tr-TR" sz="1800" dirty="0" err="1" smtClean="0"/>
              <a:t>söylerler.Ramstedt,Vladimirtsov</a:t>
            </a:r>
            <a:r>
              <a:rPr lang="tr-TR" sz="1800" dirty="0" smtClean="0"/>
              <a:t>, </a:t>
            </a:r>
            <a:r>
              <a:rPr lang="tr-TR" sz="1800" dirty="0" err="1" smtClean="0"/>
              <a:t>Poppe</a:t>
            </a:r>
            <a:r>
              <a:rPr lang="tr-TR" sz="1800" dirty="0" smtClean="0"/>
              <a:t>, Street, Miller birbirinden farklı dallanma şemaları çizmiştir.</a:t>
            </a:r>
          </a:p>
          <a:p>
            <a:pPr marL="0" indent="0">
              <a:buNone/>
            </a:pPr>
            <a:r>
              <a:rPr lang="tr-TR" sz="1800" b="1" dirty="0"/>
              <a:t> </a:t>
            </a:r>
            <a:r>
              <a:rPr lang="tr-TR" sz="1800" b="1" dirty="0" smtClean="0"/>
              <a:t>                                      </a:t>
            </a:r>
            <a:r>
              <a:rPr lang="tr-TR" sz="2400" b="1" dirty="0" smtClean="0"/>
              <a:t>RAMSTEDT’İN ŞEMASI</a:t>
            </a:r>
            <a:r>
              <a:rPr lang="tr-TR" sz="2400" dirty="0" smtClean="0"/>
              <a:t>                              </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1550876026"/>
              </p:ext>
            </p:extLst>
          </p:nvPr>
        </p:nvGraphicFramePr>
        <p:xfrm>
          <a:off x="755576" y="1628864"/>
          <a:ext cx="7272808" cy="365760"/>
        </p:xfrm>
        <a:graphic>
          <a:graphicData uri="http://schemas.openxmlformats.org/drawingml/2006/table">
            <a:tbl>
              <a:tblPr firstRow="1" bandRow="1">
                <a:tableStyleId>{5C22544A-7EE6-4342-B048-85BDC9FD1C3A}</a:tableStyleId>
              </a:tblPr>
              <a:tblGrid>
                <a:gridCol w="7272808"/>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solidFill>
                            <a:srgbClr val="FFFF00"/>
                          </a:solidFill>
                        </a:rPr>
                        <a:t>                                             </a:t>
                      </a:r>
                      <a:r>
                        <a:rPr lang="tr-TR" sz="1800" dirty="0" smtClean="0">
                          <a:solidFill>
                            <a:srgbClr val="FFFF00"/>
                          </a:solidFill>
                        </a:rPr>
                        <a:t>ANA ALTAYCA</a:t>
                      </a:r>
                      <a:endParaRPr lang="tr-TR" sz="1800" dirty="0">
                        <a:solidFill>
                          <a:srgbClr val="FFFF00"/>
                        </a:solidFill>
                      </a:endParaRPr>
                    </a:p>
                  </a:txBody>
                  <a:tcPr>
                    <a:solidFill>
                      <a:schemeClr val="bg1"/>
                    </a:solidFill>
                  </a:tcPr>
                </a:tc>
              </a:tr>
            </a:tbl>
          </a:graphicData>
        </a:graphic>
      </p:graphicFrame>
      <p:sp>
        <p:nvSpPr>
          <p:cNvPr id="5" name="Aşağı Ok 4"/>
          <p:cNvSpPr/>
          <p:nvPr/>
        </p:nvSpPr>
        <p:spPr bwMode="auto">
          <a:xfrm>
            <a:off x="1979712" y="1988840"/>
            <a:ext cx="242316"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tr-TR" smtClean="0">
              <a:solidFill>
                <a:srgbClr val="F8F8F8"/>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272188062"/>
              </p:ext>
            </p:extLst>
          </p:nvPr>
        </p:nvGraphicFramePr>
        <p:xfrm>
          <a:off x="5858432" y="5492407"/>
          <a:ext cx="1800200" cy="335280"/>
        </p:xfrm>
        <a:graphic>
          <a:graphicData uri="http://schemas.openxmlformats.org/drawingml/2006/table">
            <a:tbl>
              <a:tblPr firstRow="1" bandRow="1">
                <a:tableStyleId>{5C22544A-7EE6-4342-B048-85BDC9FD1C3A}</a:tableStyleId>
              </a:tblPr>
              <a:tblGrid>
                <a:gridCol w="1800200"/>
              </a:tblGrid>
              <a:tr h="154816">
                <a:tc>
                  <a:txBody>
                    <a:bodyPr/>
                    <a:lstStyle/>
                    <a:p>
                      <a:r>
                        <a:rPr lang="tr-TR" sz="1600" dirty="0" smtClean="0">
                          <a:solidFill>
                            <a:srgbClr val="FFFF00"/>
                          </a:solidFill>
                        </a:rPr>
                        <a:t>ANA TUNGUZ</a:t>
                      </a:r>
                      <a:endParaRPr lang="tr-TR" sz="1600" dirty="0">
                        <a:solidFill>
                          <a:srgbClr val="FFFF00"/>
                        </a:solidFill>
                      </a:endParaRPr>
                    </a:p>
                  </a:txBody>
                  <a:tcPr>
                    <a:solidFill>
                      <a:schemeClr val="bg1"/>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748768104"/>
              </p:ext>
            </p:extLst>
          </p:nvPr>
        </p:nvGraphicFramePr>
        <p:xfrm>
          <a:off x="683568" y="6186983"/>
          <a:ext cx="1656184" cy="370840"/>
        </p:xfrm>
        <a:graphic>
          <a:graphicData uri="http://schemas.openxmlformats.org/drawingml/2006/table">
            <a:tbl>
              <a:tblPr firstRow="1" bandRow="1">
                <a:tableStyleId>{5C22544A-7EE6-4342-B048-85BDC9FD1C3A}</a:tableStyleId>
              </a:tblPr>
              <a:tblGrid>
                <a:gridCol w="1656184"/>
              </a:tblGrid>
              <a:tr h="370840">
                <a:tc>
                  <a:txBody>
                    <a:bodyPr/>
                    <a:lstStyle/>
                    <a:p>
                      <a:r>
                        <a:rPr lang="tr-TR" sz="1600" dirty="0" smtClean="0">
                          <a:solidFill>
                            <a:srgbClr val="FFFF00"/>
                          </a:solidFill>
                        </a:rPr>
                        <a:t>ANA MOĞOL</a:t>
                      </a:r>
                      <a:endParaRPr lang="tr-TR" sz="1600" dirty="0">
                        <a:solidFill>
                          <a:srgbClr val="FFFF00"/>
                        </a:solidFill>
                      </a:endParaRPr>
                    </a:p>
                  </a:txBody>
                  <a:tcPr>
                    <a:solidFill>
                      <a:schemeClr val="bg1"/>
                    </a:solidFill>
                  </a:tcPr>
                </a:tc>
              </a:tr>
            </a:tbl>
          </a:graphicData>
        </a:graphic>
      </p:graphicFrame>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5987"/>
            <a:ext cx="280987" cy="35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şağı Ok 17"/>
          <p:cNvSpPr/>
          <p:nvPr/>
        </p:nvSpPr>
        <p:spPr bwMode="auto">
          <a:xfrm>
            <a:off x="2339752" y="4941168"/>
            <a:ext cx="242316"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tr-TR" smtClean="0">
              <a:solidFill>
                <a:srgbClr val="F8F8F8"/>
              </a:solidFill>
            </a:endParaRPr>
          </a:p>
        </p:txBody>
      </p:sp>
      <p:graphicFrame>
        <p:nvGraphicFramePr>
          <p:cNvPr id="19" name="Tablo 18"/>
          <p:cNvGraphicFramePr>
            <a:graphicFrameLocks noGrp="1"/>
          </p:cNvGraphicFramePr>
          <p:nvPr>
            <p:extLst>
              <p:ext uri="{D42A27DB-BD31-4B8C-83A1-F6EECF244321}">
                <p14:modId xmlns:p14="http://schemas.microsoft.com/office/powerpoint/2010/main" val="1859504888"/>
              </p:ext>
            </p:extLst>
          </p:nvPr>
        </p:nvGraphicFramePr>
        <p:xfrm>
          <a:off x="4437121" y="2649364"/>
          <a:ext cx="1800200" cy="335280"/>
        </p:xfrm>
        <a:graphic>
          <a:graphicData uri="http://schemas.openxmlformats.org/drawingml/2006/table">
            <a:tbl>
              <a:tblPr firstRow="1" bandRow="1">
                <a:tableStyleId>{5C22544A-7EE6-4342-B048-85BDC9FD1C3A}</a:tableStyleId>
              </a:tblPr>
              <a:tblGrid>
                <a:gridCol w="1800200"/>
              </a:tblGrid>
              <a:tr h="154816">
                <a:tc>
                  <a:txBody>
                    <a:bodyPr/>
                    <a:lstStyle/>
                    <a:p>
                      <a:r>
                        <a:rPr lang="tr-TR" sz="1600" dirty="0" smtClean="0">
                          <a:solidFill>
                            <a:srgbClr val="FFFF00"/>
                          </a:solidFill>
                        </a:rPr>
                        <a:t>ANA TUNGUZ</a:t>
                      </a:r>
                      <a:endParaRPr lang="tr-TR" sz="1600" dirty="0">
                        <a:solidFill>
                          <a:srgbClr val="FFFF00"/>
                        </a:solidFill>
                      </a:endParaRPr>
                    </a:p>
                  </a:txBody>
                  <a:tcPr>
                    <a:solidFill>
                      <a:schemeClr val="bg1"/>
                    </a:solidFill>
                  </a:tcPr>
                </a:tc>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3119018243"/>
              </p:ext>
            </p:extLst>
          </p:nvPr>
        </p:nvGraphicFramePr>
        <p:xfrm>
          <a:off x="627373" y="3212976"/>
          <a:ext cx="1682476" cy="370840"/>
        </p:xfrm>
        <a:graphic>
          <a:graphicData uri="http://schemas.openxmlformats.org/drawingml/2006/table">
            <a:tbl>
              <a:tblPr firstRow="1" bandRow="1">
                <a:tableStyleId>{5C22544A-7EE6-4342-B048-85BDC9FD1C3A}</a:tableStyleId>
              </a:tblPr>
              <a:tblGrid>
                <a:gridCol w="1682476"/>
              </a:tblGrid>
              <a:tr h="370840">
                <a:tc>
                  <a:txBody>
                    <a:bodyPr/>
                    <a:lstStyle/>
                    <a:p>
                      <a:r>
                        <a:rPr lang="tr-TR" sz="1600" dirty="0" smtClean="0">
                          <a:solidFill>
                            <a:srgbClr val="FFFF00"/>
                          </a:solidFill>
                        </a:rPr>
                        <a:t>ANA MOĞOL</a:t>
                      </a:r>
                      <a:endParaRPr lang="tr-TR" sz="1600" dirty="0">
                        <a:solidFill>
                          <a:srgbClr val="FFFF00"/>
                        </a:solidFill>
                      </a:endParaRPr>
                    </a:p>
                  </a:txBody>
                  <a:tcPr>
                    <a:solidFill>
                      <a:schemeClr val="bg1"/>
                    </a:solidFill>
                  </a:tcPr>
                </a:tc>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2711518349"/>
              </p:ext>
            </p:extLst>
          </p:nvPr>
        </p:nvGraphicFramePr>
        <p:xfrm>
          <a:off x="790252" y="2463944"/>
          <a:ext cx="2880320" cy="370840"/>
        </p:xfrm>
        <a:graphic>
          <a:graphicData uri="http://schemas.openxmlformats.org/drawingml/2006/table">
            <a:tbl>
              <a:tblPr firstRow="1" bandRow="1">
                <a:tableStyleId>{5C22544A-7EE6-4342-B048-85BDC9FD1C3A}</a:tableStyleId>
              </a:tblPr>
              <a:tblGrid>
                <a:gridCol w="2880320"/>
              </a:tblGrid>
              <a:tr h="370840">
                <a:tc>
                  <a:txBody>
                    <a:bodyPr/>
                    <a:lstStyle/>
                    <a:p>
                      <a:r>
                        <a:rPr lang="tr-TR" sz="1600" dirty="0" smtClean="0">
                          <a:solidFill>
                            <a:srgbClr val="FFFF00"/>
                          </a:solidFill>
                        </a:rPr>
                        <a:t>ANA MOĞOL - TÜRK</a:t>
                      </a:r>
                      <a:endParaRPr lang="tr-TR" sz="1600" dirty="0">
                        <a:solidFill>
                          <a:srgbClr val="FFFF00"/>
                        </a:solidFill>
                      </a:endParaRPr>
                    </a:p>
                  </a:txBody>
                  <a:tcPr>
                    <a:solidFill>
                      <a:schemeClr val="bg1"/>
                    </a:solidFill>
                  </a:tcPr>
                </a:tc>
              </a:tr>
            </a:tbl>
          </a:graphicData>
        </a:graphic>
      </p:graphicFrame>
      <p:graphicFrame>
        <p:nvGraphicFramePr>
          <p:cNvPr id="22" name="Tablo 21"/>
          <p:cNvGraphicFramePr>
            <a:graphicFrameLocks noGrp="1"/>
          </p:cNvGraphicFramePr>
          <p:nvPr>
            <p:extLst>
              <p:ext uri="{D42A27DB-BD31-4B8C-83A1-F6EECF244321}">
                <p14:modId xmlns:p14="http://schemas.microsoft.com/office/powerpoint/2010/main" val="3849326399"/>
              </p:ext>
            </p:extLst>
          </p:nvPr>
        </p:nvGraphicFramePr>
        <p:xfrm>
          <a:off x="6445418" y="2649364"/>
          <a:ext cx="1872208" cy="370840"/>
        </p:xfrm>
        <a:graphic>
          <a:graphicData uri="http://schemas.openxmlformats.org/drawingml/2006/table">
            <a:tbl>
              <a:tblPr firstRow="1" bandRow="1">
                <a:tableStyleId>{5C22544A-7EE6-4342-B048-85BDC9FD1C3A}</a:tableStyleId>
              </a:tblPr>
              <a:tblGrid>
                <a:gridCol w="1872208"/>
              </a:tblGrid>
              <a:tr h="370840">
                <a:tc>
                  <a:txBody>
                    <a:bodyPr/>
                    <a:lstStyle/>
                    <a:p>
                      <a:r>
                        <a:rPr lang="tr-TR" sz="1600" dirty="0" smtClean="0">
                          <a:solidFill>
                            <a:srgbClr val="FFFF00"/>
                          </a:solidFill>
                        </a:rPr>
                        <a:t>ANA KORECE</a:t>
                      </a:r>
                      <a:endParaRPr lang="tr-TR" sz="1600" dirty="0">
                        <a:solidFill>
                          <a:srgbClr val="FFFF00"/>
                        </a:solidFill>
                      </a:endParaRPr>
                    </a:p>
                  </a:txBody>
                  <a:tcPr>
                    <a:solidFill>
                      <a:schemeClr val="bg1"/>
                    </a:solidFill>
                  </a:tcPr>
                </a:tc>
              </a:tr>
            </a:tbl>
          </a:graphicData>
        </a:graphic>
      </p:graphicFrame>
      <p:pic>
        <p:nvPicPr>
          <p:cNvPr id="23"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0535" y="1988840"/>
            <a:ext cx="280987" cy="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96728" y="1969418"/>
            <a:ext cx="280987" cy="63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160" y="2855987"/>
            <a:ext cx="280987" cy="35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Tablo 25"/>
          <p:cNvGraphicFramePr>
            <a:graphicFrameLocks noGrp="1"/>
          </p:cNvGraphicFramePr>
          <p:nvPr>
            <p:extLst>
              <p:ext uri="{D42A27DB-BD31-4B8C-83A1-F6EECF244321}">
                <p14:modId xmlns:p14="http://schemas.microsoft.com/office/powerpoint/2010/main" val="577593872"/>
              </p:ext>
            </p:extLst>
          </p:nvPr>
        </p:nvGraphicFramePr>
        <p:xfrm>
          <a:off x="2496914" y="3211835"/>
          <a:ext cx="1800200" cy="335280"/>
        </p:xfrm>
        <a:graphic>
          <a:graphicData uri="http://schemas.openxmlformats.org/drawingml/2006/table">
            <a:tbl>
              <a:tblPr firstRow="1" bandRow="1">
                <a:tableStyleId>{5C22544A-7EE6-4342-B048-85BDC9FD1C3A}</a:tableStyleId>
              </a:tblPr>
              <a:tblGrid>
                <a:gridCol w="1800200"/>
              </a:tblGrid>
              <a:tr h="139040">
                <a:tc>
                  <a:txBody>
                    <a:bodyPr/>
                    <a:lstStyle/>
                    <a:p>
                      <a:r>
                        <a:rPr lang="tr-TR" sz="1600" dirty="0" smtClean="0">
                          <a:solidFill>
                            <a:srgbClr val="FFFF00"/>
                          </a:solidFill>
                        </a:rPr>
                        <a:t>ANA TÜRKÇE</a:t>
                      </a:r>
                    </a:p>
                  </a:txBody>
                  <a:tcPr>
                    <a:solidFill>
                      <a:schemeClr val="bg1"/>
                    </a:solidFill>
                  </a:tcPr>
                </a:tc>
              </a:tr>
            </a:tbl>
          </a:graphicData>
        </a:graphic>
      </p:graphicFrame>
      <p:graphicFrame>
        <p:nvGraphicFramePr>
          <p:cNvPr id="71" name="Tablo 70"/>
          <p:cNvGraphicFramePr>
            <a:graphicFrameLocks noGrp="1"/>
          </p:cNvGraphicFramePr>
          <p:nvPr>
            <p:extLst>
              <p:ext uri="{D42A27DB-BD31-4B8C-83A1-F6EECF244321}">
                <p14:modId xmlns:p14="http://schemas.microsoft.com/office/powerpoint/2010/main" val="977206287"/>
              </p:ext>
            </p:extLst>
          </p:nvPr>
        </p:nvGraphicFramePr>
        <p:xfrm>
          <a:off x="611560" y="4595167"/>
          <a:ext cx="7632848" cy="432048"/>
        </p:xfrm>
        <a:graphic>
          <a:graphicData uri="http://schemas.openxmlformats.org/drawingml/2006/table">
            <a:tbl>
              <a:tblPr firstRow="1" bandRow="1">
                <a:tableStyleId>{5C22544A-7EE6-4342-B048-85BDC9FD1C3A}</a:tableStyleId>
              </a:tblPr>
              <a:tblGrid>
                <a:gridCol w="7632848"/>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t>                                             </a:t>
                      </a:r>
                      <a:r>
                        <a:rPr lang="tr-TR" sz="1800" dirty="0" smtClean="0">
                          <a:solidFill>
                            <a:srgbClr val="FFFF00"/>
                          </a:solidFill>
                        </a:rPr>
                        <a:t>ANA ALTAYCA</a:t>
                      </a:r>
                      <a:endParaRPr lang="tr-TR" sz="1800" dirty="0">
                        <a:solidFill>
                          <a:srgbClr val="FFFF00"/>
                        </a:solidFill>
                      </a:endParaRPr>
                    </a:p>
                  </a:txBody>
                  <a:tcPr>
                    <a:solidFill>
                      <a:schemeClr val="bg1"/>
                    </a:solidFill>
                  </a:tcPr>
                </a:tc>
              </a:tr>
            </a:tbl>
          </a:graphicData>
        </a:graphic>
      </p:graphicFrame>
      <p:sp>
        <p:nvSpPr>
          <p:cNvPr id="72" name="Aşağı Ok 71"/>
          <p:cNvSpPr/>
          <p:nvPr/>
        </p:nvSpPr>
        <p:spPr bwMode="auto">
          <a:xfrm>
            <a:off x="6516216" y="5027215"/>
            <a:ext cx="242316"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tr-TR" smtClean="0">
              <a:solidFill>
                <a:srgbClr val="FFFF00"/>
              </a:solidFill>
            </a:endParaRPr>
          </a:p>
        </p:txBody>
      </p:sp>
      <p:graphicFrame>
        <p:nvGraphicFramePr>
          <p:cNvPr id="73" name="Tablo 72"/>
          <p:cNvGraphicFramePr>
            <a:graphicFrameLocks noGrp="1"/>
          </p:cNvGraphicFramePr>
          <p:nvPr>
            <p:extLst>
              <p:ext uri="{D42A27DB-BD31-4B8C-83A1-F6EECF244321}">
                <p14:modId xmlns:p14="http://schemas.microsoft.com/office/powerpoint/2010/main" val="3595447819"/>
              </p:ext>
            </p:extLst>
          </p:nvPr>
        </p:nvGraphicFramePr>
        <p:xfrm>
          <a:off x="1979712" y="3861048"/>
          <a:ext cx="5261316" cy="457200"/>
        </p:xfrm>
        <a:graphic>
          <a:graphicData uri="http://schemas.openxmlformats.org/drawingml/2006/table">
            <a:tbl>
              <a:tblPr firstRow="1" bandRow="1">
                <a:tableStyleId>{5C22544A-7EE6-4342-B048-85BDC9FD1C3A}</a:tableStyleId>
              </a:tblPr>
              <a:tblGrid>
                <a:gridCol w="5261316"/>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t>   </a:t>
                      </a:r>
                      <a:r>
                        <a:rPr lang="tr-TR" sz="2400" baseline="0" dirty="0" smtClean="0">
                          <a:solidFill>
                            <a:schemeClr val="tx1"/>
                          </a:solidFill>
                        </a:rPr>
                        <a:t>WLADİSİMİRTSOV’UN ŞEMASI       </a:t>
                      </a:r>
                      <a:endParaRPr lang="tr-TR" sz="2400" dirty="0">
                        <a:solidFill>
                          <a:schemeClr val="tx1"/>
                        </a:solidFill>
                      </a:endParaRPr>
                    </a:p>
                  </a:txBody>
                  <a:tcPr>
                    <a:solidFill>
                      <a:schemeClr val="bg1"/>
                    </a:solidFill>
                  </a:tcPr>
                </a:tc>
              </a:tr>
            </a:tbl>
          </a:graphicData>
        </a:graphic>
      </p:graphicFrame>
      <p:sp>
        <p:nvSpPr>
          <p:cNvPr id="75" name="Aşağı Ok 74"/>
          <p:cNvSpPr/>
          <p:nvPr/>
        </p:nvSpPr>
        <p:spPr bwMode="auto">
          <a:xfrm>
            <a:off x="1468611" y="5754935"/>
            <a:ext cx="242316"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tr-TR" smtClean="0">
              <a:solidFill>
                <a:srgbClr val="F8F8F8"/>
              </a:solidFill>
            </a:endParaRPr>
          </a:p>
        </p:txBody>
      </p:sp>
      <p:sp>
        <p:nvSpPr>
          <p:cNvPr id="76" name="Aşağı Ok 75"/>
          <p:cNvSpPr/>
          <p:nvPr/>
        </p:nvSpPr>
        <p:spPr bwMode="auto">
          <a:xfrm>
            <a:off x="3033460" y="5754935"/>
            <a:ext cx="242316"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tr-TR" smtClean="0">
              <a:solidFill>
                <a:srgbClr val="F8F8F8"/>
              </a:solidFill>
            </a:endParaRPr>
          </a:p>
        </p:txBody>
      </p:sp>
      <p:graphicFrame>
        <p:nvGraphicFramePr>
          <p:cNvPr id="77" name="Tablo 76"/>
          <p:cNvGraphicFramePr>
            <a:graphicFrameLocks noGrp="1"/>
          </p:cNvGraphicFramePr>
          <p:nvPr>
            <p:extLst>
              <p:ext uri="{D42A27DB-BD31-4B8C-83A1-F6EECF244321}">
                <p14:modId xmlns:p14="http://schemas.microsoft.com/office/powerpoint/2010/main" val="1135088719"/>
              </p:ext>
            </p:extLst>
          </p:nvPr>
        </p:nvGraphicFramePr>
        <p:xfrm>
          <a:off x="611560" y="5373216"/>
          <a:ext cx="3539633" cy="432048"/>
        </p:xfrm>
        <a:graphic>
          <a:graphicData uri="http://schemas.openxmlformats.org/drawingml/2006/table">
            <a:tbl>
              <a:tblPr firstRow="1" bandRow="1">
                <a:tableStyleId>{5C22544A-7EE6-4342-B048-85BDC9FD1C3A}</a:tableStyleId>
              </a:tblPr>
              <a:tblGrid>
                <a:gridCol w="3539633"/>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solidFill>
                            <a:srgbClr val="FFFF00"/>
                          </a:solidFill>
                        </a:rPr>
                        <a:t>           ANA MOĞOL - TÜRK                      </a:t>
                      </a:r>
                      <a:endParaRPr lang="tr-TR" sz="1800" dirty="0">
                        <a:solidFill>
                          <a:srgbClr val="FFFF00"/>
                        </a:solidFill>
                      </a:endParaRPr>
                    </a:p>
                  </a:txBody>
                  <a:tcPr>
                    <a:solidFill>
                      <a:schemeClr val="bg1"/>
                    </a:solidFill>
                  </a:tcPr>
                </a:tc>
              </a:tr>
            </a:tbl>
          </a:graphicData>
        </a:graphic>
      </p:graphicFrame>
      <p:graphicFrame>
        <p:nvGraphicFramePr>
          <p:cNvPr id="78" name="Tablo 77"/>
          <p:cNvGraphicFramePr>
            <a:graphicFrameLocks noGrp="1"/>
          </p:cNvGraphicFramePr>
          <p:nvPr>
            <p:extLst>
              <p:ext uri="{D42A27DB-BD31-4B8C-83A1-F6EECF244321}">
                <p14:modId xmlns:p14="http://schemas.microsoft.com/office/powerpoint/2010/main" val="2664674212"/>
              </p:ext>
            </p:extLst>
          </p:nvPr>
        </p:nvGraphicFramePr>
        <p:xfrm>
          <a:off x="2582068" y="6186983"/>
          <a:ext cx="1557884" cy="335280"/>
        </p:xfrm>
        <a:graphic>
          <a:graphicData uri="http://schemas.openxmlformats.org/drawingml/2006/table">
            <a:tbl>
              <a:tblPr firstRow="1" bandRow="1">
                <a:tableStyleId>{5C22544A-7EE6-4342-B048-85BDC9FD1C3A}</a:tableStyleId>
              </a:tblPr>
              <a:tblGrid>
                <a:gridCol w="1557884"/>
              </a:tblGrid>
              <a:tr h="154816">
                <a:tc>
                  <a:txBody>
                    <a:bodyPr/>
                    <a:lstStyle/>
                    <a:p>
                      <a:r>
                        <a:rPr lang="tr-TR" sz="1600" b="1" dirty="0" smtClean="0">
                          <a:solidFill>
                            <a:srgbClr val="FFFF00"/>
                          </a:solidFill>
                        </a:rPr>
                        <a:t>ANA TÜRK</a:t>
                      </a:r>
                      <a:endParaRPr lang="tr-TR" sz="1600" b="1" dirty="0">
                        <a:solidFill>
                          <a:srgbClr val="FFFF00"/>
                        </a:solidFill>
                      </a:endParaRPr>
                    </a:p>
                  </a:txBody>
                  <a:tcPr>
                    <a:solidFill>
                      <a:schemeClr val="bg1"/>
                    </a:solidFill>
                  </a:tcPr>
                </a:tc>
              </a:tr>
            </a:tbl>
          </a:graphicData>
        </a:graphic>
      </p:graphicFrame>
    </p:spTree>
    <p:extLst>
      <p:ext uri="{BB962C8B-B14F-4D97-AF65-F5344CB8AC3E}">
        <p14:creationId xmlns:p14="http://schemas.microsoft.com/office/powerpoint/2010/main" val="3896917211"/>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1799699102"/>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2248093504"/>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endParaRPr lang="tr-TR" sz="1400" dirty="0"/>
          </a:p>
        </p:txBody>
      </p:sp>
    </p:spTree>
    <p:extLst>
      <p:ext uri="{BB962C8B-B14F-4D97-AF65-F5344CB8AC3E}">
        <p14:creationId xmlns:p14="http://schemas.microsoft.com/office/powerpoint/2010/main" val="13970313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754" y="260648"/>
            <a:ext cx="8461734" cy="6336704"/>
          </a:xfrm>
        </p:spPr>
        <p:txBody>
          <a:bodyPr/>
          <a:lstStyle/>
          <a:p>
            <a:pPr marL="0" indent="0">
              <a:buNone/>
            </a:pPr>
            <a:r>
              <a:rPr lang="tr-TR" sz="1800" b="1" dirty="0"/>
              <a:t>                          </a:t>
            </a:r>
            <a:r>
              <a:rPr lang="tr-TR" sz="1800" b="1" dirty="0" smtClean="0"/>
              <a:t>                   </a:t>
            </a:r>
            <a:r>
              <a:rPr lang="tr-TR" sz="2800" b="1" dirty="0"/>
              <a:t>POPPE’NİN ŞEMASI </a:t>
            </a:r>
            <a:r>
              <a:rPr lang="tr-TR" sz="2800" b="1" dirty="0" smtClean="0"/>
              <a:t>               </a:t>
            </a:r>
          </a:p>
          <a:p>
            <a:pPr marL="0" indent="0">
              <a:buNone/>
            </a:pPr>
            <a:endParaRPr lang="tr-TR" sz="1800" b="1" dirty="0"/>
          </a:p>
          <a:p>
            <a:pPr marL="0" indent="0">
              <a:buNone/>
            </a:pPr>
            <a:r>
              <a:rPr lang="tr-TR" sz="1800" b="1" dirty="0"/>
              <a:t> </a:t>
            </a:r>
            <a:r>
              <a:rPr lang="tr-TR" sz="1800" b="1" dirty="0" smtClean="0"/>
              <a:t>                                       </a:t>
            </a:r>
          </a:p>
          <a:p>
            <a:pPr marL="0" indent="0">
              <a:buNone/>
            </a:pPr>
            <a:r>
              <a:rPr lang="tr-TR" sz="1800" b="1" dirty="0"/>
              <a:t> </a:t>
            </a:r>
            <a:r>
              <a:rPr lang="tr-TR" sz="1800" b="1" dirty="0" smtClean="0"/>
              <a:t>                                  </a:t>
            </a:r>
            <a:endParaRPr lang="tr-TR" sz="1800" dirty="0"/>
          </a:p>
        </p:txBody>
      </p:sp>
      <p:graphicFrame>
        <p:nvGraphicFramePr>
          <p:cNvPr id="4" name="Tablo 3"/>
          <p:cNvGraphicFramePr>
            <a:graphicFrameLocks noGrp="1"/>
          </p:cNvGraphicFramePr>
          <p:nvPr>
            <p:extLst>
              <p:ext uri="{D42A27DB-BD31-4B8C-83A1-F6EECF244321}">
                <p14:modId xmlns:p14="http://schemas.microsoft.com/office/powerpoint/2010/main" val="1992078715"/>
              </p:ext>
            </p:extLst>
          </p:nvPr>
        </p:nvGraphicFramePr>
        <p:xfrm>
          <a:off x="395536" y="764704"/>
          <a:ext cx="8352928" cy="396240"/>
        </p:xfrm>
        <a:graphic>
          <a:graphicData uri="http://schemas.openxmlformats.org/drawingml/2006/table">
            <a:tbl>
              <a:tblPr firstRow="1" bandRow="1">
                <a:tableStyleId>{5C22544A-7EE6-4342-B048-85BDC9FD1C3A}</a:tableStyleId>
              </a:tblPr>
              <a:tblGrid>
                <a:gridCol w="8352928"/>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solidFill>
                            <a:srgbClr val="FFFF00"/>
                          </a:solidFill>
                        </a:rPr>
                        <a:t>                                             </a:t>
                      </a:r>
                      <a:r>
                        <a:rPr lang="tr-TR" sz="2000" dirty="0" smtClean="0">
                          <a:solidFill>
                            <a:srgbClr val="FFFF00"/>
                          </a:solidFill>
                        </a:rPr>
                        <a:t>ANA ALTAYCA</a:t>
                      </a:r>
                      <a:endParaRPr lang="tr-TR" sz="2000" dirty="0">
                        <a:solidFill>
                          <a:srgbClr val="FFFF00"/>
                        </a:solidFill>
                      </a:endParaRPr>
                    </a:p>
                  </a:txBody>
                  <a:tcPr>
                    <a:solidFill>
                      <a:schemeClr val="bg1"/>
                    </a:solidFill>
                  </a:tcPr>
                </a:tc>
              </a:tr>
            </a:tbl>
          </a:graphicData>
        </a:graphic>
      </p:graphicFrame>
      <p:sp>
        <p:nvSpPr>
          <p:cNvPr id="5" name="Aşağı Ok 4"/>
          <p:cNvSpPr/>
          <p:nvPr/>
        </p:nvSpPr>
        <p:spPr bwMode="auto">
          <a:xfrm>
            <a:off x="1523746" y="1191346"/>
            <a:ext cx="383957" cy="58147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tr-TR" smtClean="0">
              <a:solidFill>
                <a:srgbClr val="F8F8F8"/>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47" y="1929307"/>
            <a:ext cx="375204" cy="17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Tablo 18"/>
          <p:cNvGraphicFramePr>
            <a:graphicFrameLocks noGrp="1"/>
          </p:cNvGraphicFramePr>
          <p:nvPr>
            <p:extLst>
              <p:ext uri="{D42A27DB-BD31-4B8C-83A1-F6EECF244321}">
                <p14:modId xmlns:p14="http://schemas.microsoft.com/office/powerpoint/2010/main" val="2086617484"/>
              </p:ext>
            </p:extLst>
          </p:nvPr>
        </p:nvGraphicFramePr>
        <p:xfrm>
          <a:off x="388491" y="5013176"/>
          <a:ext cx="2307726" cy="365760"/>
        </p:xfrm>
        <a:graphic>
          <a:graphicData uri="http://schemas.openxmlformats.org/drawingml/2006/table">
            <a:tbl>
              <a:tblPr firstRow="1" bandRow="1">
                <a:tableStyleId>{5C22544A-7EE6-4342-B048-85BDC9FD1C3A}</a:tableStyleId>
              </a:tblPr>
              <a:tblGrid>
                <a:gridCol w="2307726"/>
              </a:tblGrid>
              <a:tr h="260362">
                <a:tc>
                  <a:txBody>
                    <a:bodyPr/>
                    <a:lstStyle/>
                    <a:p>
                      <a:r>
                        <a:rPr lang="tr-TR" sz="1800" dirty="0" smtClean="0">
                          <a:solidFill>
                            <a:srgbClr val="FFFF00"/>
                          </a:solidFill>
                        </a:rPr>
                        <a:t>TÜRK LEHÇELERİ</a:t>
                      </a:r>
                      <a:endParaRPr lang="tr-TR" sz="1800" dirty="0">
                        <a:solidFill>
                          <a:srgbClr val="FFFF00"/>
                        </a:solidFill>
                      </a:endParaRPr>
                    </a:p>
                  </a:txBody>
                  <a:tcPr>
                    <a:solidFill>
                      <a:schemeClr val="bg1"/>
                    </a:solidFill>
                  </a:tcPr>
                </a:tc>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665384866"/>
              </p:ext>
            </p:extLst>
          </p:nvPr>
        </p:nvGraphicFramePr>
        <p:xfrm>
          <a:off x="399919" y="3717032"/>
          <a:ext cx="1561318" cy="365760"/>
        </p:xfrm>
        <a:graphic>
          <a:graphicData uri="http://schemas.openxmlformats.org/drawingml/2006/table">
            <a:tbl>
              <a:tblPr firstRow="1" bandRow="1">
                <a:tableStyleId>{5C22544A-7EE6-4342-B048-85BDC9FD1C3A}</a:tableStyleId>
              </a:tblPr>
              <a:tblGrid>
                <a:gridCol w="1561318"/>
              </a:tblGrid>
              <a:tr h="353974">
                <a:tc>
                  <a:txBody>
                    <a:bodyPr/>
                    <a:lstStyle/>
                    <a:p>
                      <a:r>
                        <a:rPr lang="tr-TR" sz="1800" dirty="0" smtClean="0">
                          <a:solidFill>
                            <a:srgbClr val="FFFF00"/>
                          </a:solidFill>
                        </a:rPr>
                        <a:t>ANA TÜRK</a:t>
                      </a:r>
                      <a:endParaRPr lang="tr-TR" sz="1800" dirty="0">
                        <a:solidFill>
                          <a:srgbClr val="FFFF00"/>
                        </a:solidFill>
                      </a:endParaRPr>
                    </a:p>
                  </a:txBody>
                  <a:tcPr>
                    <a:solidFill>
                      <a:schemeClr val="bg1"/>
                    </a:solidFill>
                  </a:tcPr>
                </a:tc>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1372728561"/>
              </p:ext>
            </p:extLst>
          </p:nvPr>
        </p:nvGraphicFramePr>
        <p:xfrm>
          <a:off x="395536" y="1838752"/>
          <a:ext cx="6336704" cy="479296"/>
        </p:xfrm>
        <a:graphic>
          <a:graphicData uri="http://schemas.openxmlformats.org/drawingml/2006/table">
            <a:tbl>
              <a:tblPr firstRow="1" bandRow="1">
                <a:tableStyleId>{5C22544A-7EE6-4342-B048-85BDC9FD1C3A}</a:tableStyleId>
              </a:tblPr>
              <a:tblGrid>
                <a:gridCol w="6336704"/>
              </a:tblGrid>
              <a:tr h="479296">
                <a:tc>
                  <a:txBody>
                    <a:bodyPr/>
                    <a:lstStyle/>
                    <a:p>
                      <a:r>
                        <a:rPr lang="tr-TR" sz="1600" dirty="0" smtClean="0">
                          <a:solidFill>
                            <a:srgbClr val="FFFF00"/>
                          </a:solidFill>
                        </a:rPr>
                        <a:t>                  ÇUVAŞ-TÜRK-MOĞOL-MANÇU-</a:t>
                      </a:r>
                      <a:r>
                        <a:rPr lang="tr-TR" sz="1600" baseline="0" dirty="0" smtClean="0">
                          <a:solidFill>
                            <a:srgbClr val="FFFF00"/>
                          </a:solidFill>
                        </a:rPr>
                        <a:t>TUNGUZ </a:t>
                      </a:r>
                      <a:endParaRPr lang="tr-TR" sz="1600" dirty="0">
                        <a:solidFill>
                          <a:srgbClr val="FFFF00"/>
                        </a:solidFill>
                      </a:endParaRPr>
                    </a:p>
                  </a:txBody>
                  <a:tcPr>
                    <a:solidFill>
                      <a:schemeClr val="bg1"/>
                    </a:solidFill>
                  </a:tcPr>
                </a:tc>
              </a:tr>
            </a:tbl>
          </a:graphicData>
        </a:graphic>
      </p:graphicFrame>
      <p:graphicFrame>
        <p:nvGraphicFramePr>
          <p:cNvPr id="22" name="Tablo 21"/>
          <p:cNvGraphicFramePr>
            <a:graphicFrameLocks noGrp="1"/>
          </p:cNvGraphicFramePr>
          <p:nvPr>
            <p:extLst>
              <p:ext uri="{D42A27DB-BD31-4B8C-83A1-F6EECF244321}">
                <p14:modId xmlns:p14="http://schemas.microsoft.com/office/powerpoint/2010/main" val="3647943518"/>
              </p:ext>
            </p:extLst>
          </p:nvPr>
        </p:nvGraphicFramePr>
        <p:xfrm>
          <a:off x="7187092" y="1858954"/>
          <a:ext cx="1656184" cy="365392"/>
        </p:xfrm>
        <a:graphic>
          <a:graphicData uri="http://schemas.openxmlformats.org/drawingml/2006/table">
            <a:tbl>
              <a:tblPr firstRow="1" bandRow="1">
                <a:tableStyleId>{5C22544A-7EE6-4342-B048-85BDC9FD1C3A}</a:tableStyleId>
              </a:tblPr>
              <a:tblGrid>
                <a:gridCol w="1656184"/>
              </a:tblGrid>
              <a:tr h="365392">
                <a:tc>
                  <a:txBody>
                    <a:bodyPr/>
                    <a:lstStyle/>
                    <a:p>
                      <a:r>
                        <a:rPr lang="tr-TR" sz="1600" dirty="0" smtClean="0">
                          <a:solidFill>
                            <a:srgbClr val="FFFF00"/>
                          </a:solidFill>
                        </a:rPr>
                        <a:t>ANA KORECE</a:t>
                      </a:r>
                      <a:endParaRPr lang="tr-TR" sz="1600" dirty="0">
                        <a:solidFill>
                          <a:srgbClr val="FFFF00"/>
                        </a:solidFill>
                      </a:endParaRPr>
                    </a:p>
                  </a:txBody>
                  <a:tcPr>
                    <a:solidFill>
                      <a:schemeClr val="bg1"/>
                    </a:solidFill>
                  </a:tcPr>
                </a:tc>
              </a:tr>
            </a:tbl>
          </a:graphicData>
        </a:graphic>
      </p:graphicFrame>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155" y="1191346"/>
            <a:ext cx="275030" cy="60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9591" y="4149080"/>
            <a:ext cx="280987" cy="7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083" y="2388038"/>
            <a:ext cx="421428" cy="89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Tablo 25"/>
          <p:cNvGraphicFramePr>
            <a:graphicFrameLocks noGrp="1"/>
          </p:cNvGraphicFramePr>
          <p:nvPr>
            <p:extLst>
              <p:ext uri="{D42A27DB-BD31-4B8C-83A1-F6EECF244321}">
                <p14:modId xmlns:p14="http://schemas.microsoft.com/office/powerpoint/2010/main" val="2636353367"/>
              </p:ext>
            </p:extLst>
          </p:nvPr>
        </p:nvGraphicFramePr>
        <p:xfrm>
          <a:off x="2051720" y="3277194"/>
          <a:ext cx="1566121" cy="365760"/>
        </p:xfrm>
        <a:graphic>
          <a:graphicData uri="http://schemas.openxmlformats.org/drawingml/2006/table">
            <a:tbl>
              <a:tblPr firstRow="1" bandRow="1">
                <a:tableStyleId>{5C22544A-7EE6-4342-B048-85BDC9FD1C3A}</a:tableStyleId>
              </a:tblPr>
              <a:tblGrid>
                <a:gridCol w="1566121"/>
              </a:tblGrid>
              <a:tr h="291653">
                <a:tc>
                  <a:txBody>
                    <a:bodyPr/>
                    <a:lstStyle/>
                    <a:p>
                      <a:r>
                        <a:rPr lang="tr-TR" sz="1800" dirty="0" smtClean="0">
                          <a:solidFill>
                            <a:srgbClr val="FFFF00"/>
                          </a:solidFill>
                        </a:rPr>
                        <a:t>ANA ÇUVAŞ</a:t>
                      </a:r>
                    </a:p>
                  </a:txBody>
                  <a:tcPr>
                    <a:solidFill>
                      <a:schemeClr val="bg1"/>
                    </a:solidFill>
                  </a:tcPr>
                </a:tc>
              </a:tr>
            </a:tbl>
          </a:graphicData>
        </a:graphic>
      </p:graphicFrame>
      <p:graphicFrame>
        <p:nvGraphicFramePr>
          <p:cNvPr id="27" name="Tablo 26"/>
          <p:cNvGraphicFramePr>
            <a:graphicFrameLocks noGrp="1"/>
          </p:cNvGraphicFramePr>
          <p:nvPr>
            <p:extLst>
              <p:ext uri="{D42A27DB-BD31-4B8C-83A1-F6EECF244321}">
                <p14:modId xmlns:p14="http://schemas.microsoft.com/office/powerpoint/2010/main" val="833838492"/>
              </p:ext>
            </p:extLst>
          </p:nvPr>
        </p:nvGraphicFramePr>
        <p:xfrm>
          <a:off x="2010405" y="4530843"/>
          <a:ext cx="1512168" cy="374722"/>
        </p:xfrm>
        <a:graphic>
          <a:graphicData uri="http://schemas.openxmlformats.org/drawingml/2006/table">
            <a:tbl>
              <a:tblPr firstRow="1" bandRow="1">
                <a:tableStyleId>{5C22544A-7EE6-4342-B048-85BDC9FD1C3A}</a:tableStyleId>
              </a:tblPr>
              <a:tblGrid>
                <a:gridCol w="1512168"/>
              </a:tblGrid>
              <a:tr h="374722">
                <a:tc>
                  <a:txBody>
                    <a:bodyPr/>
                    <a:lstStyle/>
                    <a:p>
                      <a:r>
                        <a:rPr lang="tr-TR" sz="1800" dirty="0" smtClean="0">
                          <a:solidFill>
                            <a:srgbClr val="FFFF00"/>
                          </a:solidFill>
                        </a:rPr>
                        <a:t>ÇUVAŞÇA</a:t>
                      </a:r>
                      <a:endParaRPr lang="tr-TR" sz="1800" dirty="0">
                        <a:solidFill>
                          <a:srgbClr val="FFFF00"/>
                        </a:solidFill>
                      </a:endParaRPr>
                    </a:p>
                  </a:txBody>
                  <a:tcPr>
                    <a:solidFill>
                      <a:schemeClr val="bg1"/>
                    </a:solidFill>
                  </a:tcPr>
                </a:tc>
              </a:tr>
            </a:tbl>
          </a:graphicData>
        </a:graphic>
      </p:graphicFrame>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762" y="3717032"/>
            <a:ext cx="238070" cy="79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 name="Tablo 29"/>
          <p:cNvGraphicFramePr>
            <a:graphicFrameLocks noGrp="1"/>
          </p:cNvGraphicFramePr>
          <p:nvPr>
            <p:extLst>
              <p:ext uri="{D42A27DB-BD31-4B8C-83A1-F6EECF244321}">
                <p14:modId xmlns:p14="http://schemas.microsoft.com/office/powerpoint/2010/main" val="2083934298"/>
              </p:ext>
            </p:extLst>
          </p:nvPr>
        </p:nvGraphicFramePr>
        <p:xfrm>
          <a:off x="5587334" y="4405527"/>
          <a:ext cx="2642984" cy="420018"/>
        </p:xfrm>
        <a:graphic>
          <a:graphicData uri="http://schemas.openxmlformats.org/drawingml/2006/table">
            <a:tbl>
              <a:tblPr firstRow="1" bandRow="1">
                <a:tableStyleId>{5C22544A-7EE6-4342-B048-85BDC9FD1C3A}</a:tableStyleId>
              </a:tblPr>
              <a:tblGrid>
                <a:gridCol w="2642984"/>
              </a:tblGrid>
              <a:tr h="420018">
                <a:tc>
                  <a:txBody>
                    <a:bodyPr/>
                    <a:lstStyle/>
                    <a:p>
                      <a:r>
                        <a:rPr lang="tr-TR" sz="1600" dirty="0" smtClean="0">
                          <a:solidFill>
                            <a:srgbClr val="FFFF00"/>
                          </a:solidFill>
                        </a:rPr>
                        <a:t>ANA</a:t>
                      </a:r>
                      <a:r>
                        <a:rPr lang="tr-TR" sz="1600" baseline="0" dirty="0" smtClean="0">
                          <a:solidFill>
                            <a:srgbClr val="FFFF00"/>
                          </a:solidFill>
                        </a:rPr>
                        <a:t> MANÇU(TUNGUZ)</a:t>
                      </a:r>
                      <a:endParaRPr lang="tr-TR" sz="1600" dirty="0">
                        <a:solidFill>
                          <a:srgbClr val="FFFF00"/>
                        </a:solidFill>
                      </a:endParaRPr>
                    </a:p>
                  </a:txBody>
                  <a:tcPr>
                    <a:solidFill>
                      <a:schemeClr val="bg1"/>
                    </a:solidFill>
                  </a:tcPr>
                </a:tc>
              </a:tr>
            </a:tbl>
          </a:graphicData>
        </a:graphic>
      </p:graphicFrame>
      <p:graphicFrame>
        <p:nvGraphicFramePr>
          <p:cNvPr id="32" name="Tablo 31"/>
          <p:cNvGraphicFramePr>
            <a:graphicFrameLocks noGrp="1"/>
          </p:cNvGraphicFramePr>
          <p:nvPr>
            <p:extLst>
              <p:ext uri="{D42A27DB-BD31-4B8C-83A1-F6EECF244321}">
                <p14:modId xmlns:p14="http://schemas.microsoft.com/office/powerpoint/2010/main" val="3187806733"/>
              </p:ext>
            </p:extLst>
          </p:nvPr>
        </p:nvGraphicFramePr>
        <p:xfrm>
          <a:off x="3851920" y="3327019"/>
          <a:ext cx="2952328" cy="335280"/>
        </p:xfrm>
        <a:graphic>
          <a:graphicData uri="http://schemas.openxmlformats.org/drawingml/2006/table">
            <a:tbl>
              <a:tblPr firstRow="1" bandRow="1">
                <a:tableStyleId>{5C22544A-7EE6-4342-B048-85BDC9FD1C3A}</a:tableStyleId>
              </a:tblPr>
              <a:tblGrid>
                <a:gridCol w="2952328"/>
              </a:tblGrid>
              <a:tr h="284756">
                <a:tc>
                  <a:txBody>
                    <a:bodyPr/>
                    <a:lstStyle/>
                    <a:p>
                      <a:r>
                        <a:rPr lang="tr-TR" sz="1600" dirty="0" smtClean="0">
                          <a:solidFill>
                            <a:srgbClr val="FFFF00"/>
                          </a:solidFill>
                        </a:rPr>
                        <a:t>MOĞOL-MANÇU-TUNGUZ</a:t>
                      </a:r>
                      <a:endParaRPr lang="tr-TR" sz="1600" dirty="0">
                        <a:solidFill>
                          <a:srgbClr val="FFFF00"/>
                        </a:solidFill>
                      </a:endParaRPr>
                    </a:p>
                  </a:txBody>
                  <a:tcPr>
                    <a:solidFill>
                      <a:schemeClr val="bg1"/>
                    </a:solidFill>
                  </a:tcPr>
                </a:tc>
              </a:tr>
            </a:tbl>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107" y="3717032"/>
            <a:ext cx="308785" cy="60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5184" y="2492895"/>
            <a:ext cx="215134" cy="95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734" y="2492895"/>
            <a:ext cx="22937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667" y="3717032"/>
            <a:ext cx="291264" cy="56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8" name="Tablo 37"/>
          <p:cNvGraphicFramePr>
            <a:graphicFrameLocks noGrp="1"/>
          </p:cNvGraphicFramePr>
          <p:nvPr>
            <p:extLst>
              <p:ext uri="{D42A27DB-BD31-4B8C-83A1-F6EECF244321}">
                <p14:modId xmlns:p14="http://schemas.microsoft.com/office/powerpoint/2010/main" val="792785246"/>
              </p:ext>
            </p:extLst>
          </p:nvPr>
        </p:nvGraphicFramePr>
        <p:xfrm>
          <a:off x="7308304" y="3476699"/>
          <a:ext cx="1418306" cy="365760"/>
        </p:xfrm>
        <a:graphic>
          <a:graphicData uri="http://schemas.openxmlformats.org/drawingml/2006/table">
            <a:tbl>
              <a:tblPr firstRow="1" bandRow="1">
                <a:tableStyleId>{5C22544A-7EE6-4342-B048-85BDC9FD1C3A}</a:tableStyleId>
              </a:tblPr>
              <a:tblGrid>
                <a:gridCol w="1418306"/>
              </a:tblGrid>
              <a:tr h="284756">
                <a:tc>
                  <a:txBody>
                    <a:bodyPr/>
                    <a:lstStyle/>
                    <a:p>
                      <a:r>
                        <a:rPr lang="tr-TR" sz="1800" dirty="0" smtClean="0">
                          <a:solidFill>
                            <a:srgbClr val="FFFF00"/>
                          </a:solidFill>
                        </a:rPr>
                        <a:t>KORECE</a:t>
                      </a:r>
                      <a:endParaRPr lang="tr-TR" sz="1800" dirty="0">
                        <a:solidFill>
                          <a:srgbClr val="FFFF00"/>
                        </a:solidFill>
                      </a:endParaRPr>
                    </a:p>
                  </a:txBody>
                  <a:tcPr>
                    <a:solidFill>
                      <a:schemeClr val="bg1"/>
                    </a:solidFill>
                  </a:tcPr>
                </a:tc>
              </a:tr>
            </a:tbl>
          </a:graphicData>
        </a:graphic>
      </p:graphicFrame>
      <p:graphicFrame>
        <p:nvGraphicFramePr>
          <p:cNvPr id="39" name="Tablo 38"/>
          <p:cNvGraphicFramePr>
            <a:graphicFrameLocks noGrp="1"/>
          </p:cNvGraphicFramePr>
          <p:nvPr>
            <p:extLst>
              <p:ext uri="{D42A27DB-BD31-4B8C-83A1-F6EECF244321}">
                <p14:modId xmlns:p14="http://schemas.microsoft.com/office/powerpoint/2010/main" val="811074743"/>
              </p:ext>
            </p:extLst>
          </p:nvPr>
        </p:nvGraphicFramePr>
        <p:xfrm>
          <a:off x="5655338" y="5157192"/>
          <a:ext cx="2574979" cy="335280"/>
        </p:xfrm>
        <a:graphic>
          <a:graphicData uri="http://schemas.openxmlformats.org/drawingml/2006/table">
            <a:tbl>
              <a:tblPr firstRow="1" bandRow="1">
                <a:tableStyleId>{5C22544A-7EE6-4342-B048-85BDC9FD1C3A}</a:tableStyleId>
              </a:tblPr>
              <a:tblGrid>
                <a:gridCol w="2574979"/>
              </a:tblGrid>
              <a:tr h="284756">
                <a:tc>
                  <a:txBody>
                    <a:bodyPr/>
                    <a:lstStyle/>
                    <a:p>
                      <a:r>
                        <a:rPr lang="tr-TR" sz="1600" dirty="0" smtClean="0">
                          <a:solidFill>
                            <a:srgbClr val="FFFF00"/>
                          </a:solidFill>
                        </a:rPr>
                        <a:t>MANÇUCA(TUNGUZCA)</a:t>
                      </a:r>
                      <a:endParaRPr lang="tr-TR" sz="1600" dirty="0">
                        <a:solidFill>
                          <a:srgbClr val="FFFF00"/>
                        </a:solidFill>
                      </a:endParaRPr>
                    </a:p>
                  </a:txBody>
                  <a:tcPr>
                    <a:solidFill>
                      <a:schemeClr val="bg1"/>
                    </a:solidFill>
                  </a:tcPr>
                </a:tc>
              </a:tr>
            </a:tbl>
          </a:graphicData>
        </a:graphic>
      </p:graphicFrame>
      <p:graphicFrame>
        <p:nvGraphicFramePr>
          <p:cNvPr id="41" name="Tablo 40"/>
          <p:cNvGraphicFramePr>
            <a:graphicFrameLocks noGrp="1"/>
          </p:cNvGraphicFramePr>
          <p:nvPr>
            <p:extLst>
              <p:ext uri="{D42A27DB-BD31-4B8C-83A1-F6EECF244321}">
                <p14:modId xmlns:p14="http://schemas.microsoft.com/office/powerpoint/2010/main" val="2069945461"/>
              </p:ext>
            </p:extLst>
          </p:nvPr>
        </p:nvGraphicFramePr>
        <p:xfrm>
          <a:off x="3810588" y="4453404"/>
          <a:ext cx="1512168" cy="353118"/>
        </p:xfrm>
        <a:graphic>
          <a:graphicData uri="http://schemas.openxmlformats.org/drawingml/2006/table">
            <a:tbl>
              <a:tblPr firstRow="1" bandRow="1">
                <a:tableStyleId>{5C22544A-7EE6-4342-B048-85BDC9FD1C3A}</a:tableStyleId>
              </a:tblPr>
              <a:tblGrid>
                <a:gridCol w="1512168"/>
              </a:tblGrid>
              <a:tr h="353118">
                <a:tc>
                  <a:txBody>
                    <a:bodyPr/>
                    <a:lstStyle/>
                    <a:p>
                      <a:r>
                        <a:rPr lang="tr-TR" sz="1600" dirty="0" smtClean="0">
                          <a:solidFill>
                            <a:srgbClr val="FFFF00"/>
                          </a:solidFill>
                        </a:rPr>
                        <a:t>ANA MOĞOL</a:t>
                      </a:r>
                      <a:endParaRPr lang="tr-TR" sz="1600" dirty="0">
                        <a:solidFill>
                          <a:srgbClr val="FFFF00"/>
                        </a:solidFill>
                      </a:endParaRPr>
                    </a:p>
                  </a:txBody>
                  <a:tcPr>
                    <a:solidFill>
                      <a:schemeClr val="bg1"/>
                    </a:solidFill>
                  </a:tcPr>
                </a:tc>
              </a:tr>
            </a:tbl>
          </a:graphicData>
        </a:graphic>
      </p:graphicFrame>
    </p:spTree>
    <p:extLst>
      <p:ext uri="{BB962C8B-B14F-4D97-AF65-F5344CB8AC3E}">
        <p14:creationId xmlns:p14="http://schemas.microsoft.com/office/powerpoint/2010/main" val="3890859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7772400" cy="4648200"/>
          </a:xfrm>
        </p:spPr>
        <p:txBody>
          <a:bodyPr/>
          <a:lstStyle/>
          <a:p>
            <a:pPr marL="0" indent="0">
              <a:buNone/>
            </a:pPr>
            <a:r>
              <a:rPr lang="tr-TR" b="1" dirty="0"/>
              <a:t> </a:t>
            </a:r>
            <a:r>
              <a:rPr lang="tr-TR" b="1" dirty="0" smtClean="0"/>
              <a:t>             </a:t>
            </a:r>
            <a:endParaRPr lang="tr-TR" sz="1800" dirty="0"/>
          </a:p>
        </p:txBody>
      </p:sp>
      <p:graphicFrame>
        <p:nvGraphicFramePr>
          <p:cNvPr id="4" name="Tablo 3"/>
          <p:cNvGraphicFramePr>
            <a:graphicFrameLocks noGrp="1"/>
          </p:cNvGraphicFramePr>
          <p:nvPr>
            <p:extLst>
              <p:ext uri="{D42A27DB-BD31-4B8C-83A1-F6EECF244321}">
                <p14:modId xmlns:p14="http://schemas.microsoft.com/office/powerpoint/2010/main" val="399098841"/>
              </p:ext>
            </p:extLst>
          </p:nvPr>
        </p:nvGraphicFramePr>
        <p:xfrm>
          <a:off x="2483768" y="476672"/>
          <a:ext cx="3600400" cy="701040"/>
        </p:xfrm>
        <a:graphic>
          <a:graphicData uri="http://schemas.openxmlformats.org/drawingml/2006/table">
            <a:tbl>
              <a:tblPr firstRow="1" bandRow="1">
                <a:tableStyleId>{5C22544A-7EE6-4342-B048-85BDC9FD1C3A}</a:tableStyleId>
              </a:tblPr>
              <a:tblGrid>
                <a:gridCol w="3600400"/>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smtClean="0"/>
                        <a:t> STREET’İN ŞEMASI</a:t>
                      </a:r>
                      <a:endParaRPr lang="tr-TR" sz="2400" dirty="0" smtClean="0"/>
                    </a:p>
                    <a:p>
                      <a:endParaRPr lang="tr-TR" sz="1600" dirty="0">
                        <a:solidFill>
                          <a:srgbClr val="FFFF00"/>
                        </a:solidFill>
                      </a:endParaRPr>
                    </a:p>
                  </a:txBody>
                  <a:tcPr>
                    <a:solidFill>
                      <a:schemeClr val="bg1"/>
                    </a:solidFill>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176181258"/>
              </p:ext>
            </p:extLst>
          </p:nvPr>
        </p:nvGraphicFramePr>
        <p:xfrm>
          <a:off x="6588224" y="2636912"/>
          <a:ext cx="1512168" cy="335280"/>
        </p:xfrm>
        <a:graphic>
          <a:graphicData uri="http://schemas.openxmlformats.org/drawingml/2006/table">
            <a:tbl>
              <a:tblPr firstRow="1" bandRow="1">
                <a:tableStyleId>{5C22544A-7EE6-4342-B048-85BDC9FD1C3A}</a:tableStyleId>
              </a:tblPr>
              <a:tblGrid>
                <a:gridCol w="1512168"/>
              </a:tblGrid>
              <a:tr h="284756">
                <a:tc>
                  <a:txBody>
                    <a:bodyPr/>
                    <a:lstStyle/>
                    <a:p>
                      <a:r>
                        <a:rPr lang="tr-TR" sz="1600" dirty="0" smtClean="0">
                          <a:solidFill>
                            <a:srgbClr val="FFFF00"/>
                          </a:solidFill>
                        </a:rPr>
                        <a:t>       ….?</a:t>
                      </a:r>
                      <a:endParaRPr lang="tr-TR" sz="1600" dirty="0">
                        <a:solidFill>
                          <a:srgbClr val="FFFF00"/>
                        </a:solidFill>
                      </a:endParaRPr>
                    </a:p>
                  </a:txBody>
                  <a:tcPr>
                    <a:solidFill>
                      <a:schemeClr val="bg1"/>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813969300"/>
              </p:ext>
            </p:extLst>
          </p:nvPr>
        </p:nvGraphicFramePr>
        <p:xfrm>
          <a:off x="467543" y="3212976"/>
          <a:ext cx="2232249" cy="335280"/>
        </p:xfrm>
        <a:graphic>
          <a:graphicData uri="http://schemas.openxmlformats.org/drawingml/2006/table">
            <a:tbl>
              <a:tblPr firstRow="1" bandRow="1">
                <a:tableStyleId>{5C22544A-7EE6-4342-B048-85BDC9FD1C3A}</a:tableStyleId>
              </a:tblPr>
              <a:tblGrid>
                <a:gridCol w="2232249"/>
              </a:tblGrid>
              <a:tr h="284756">
                <a:tc>
                  <a:txBody>
                    <a:bodyPr/>
                    <a:lstStyle/>
                    <a:p>
                      <a:r>
                        <a:rPr lang="tr-TR" sz="1600" dirty="0" smtClean="0">
                          <a:solidFill>
                            <a:srgbClr val="FFFF00"/>
                          </a:solidFill>
                        </a:rPr>
                        <a:t>ANA BATI ALTAYCA </a:t>
                      </a:r>
                      <a:endParaRPr lang="tr-TR" sz="1600" dirty="0">
                        <a:solidFill>
                          <a:srgbClr val="FFFF00"/>
                        </a:solidFill>
                      </a:endParaRPr>
                    </a:p>
                  </a:txBody>
                  <a:tcPr>
                    <a:solidFill>
                      <a:schemeClr val="bg1"/>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122282738"/>
              </p:ext>
            </p:extLst>
          </p:nvPr>
        </p:nvGraphicFramePr>
        <p:xfrm>
          <a:off x="2771800" y="3252203"/>
          <a:ext cx="2275297" cy="360040"/>
        </p:xfrm>
        <a:graphic>
          <a:graphicData uri="http://schemas.openxmlformats.org/drawingml/2006/table">
            <a:tbl>
              <a:tblPr firstRow="1" bandRow="1">
                <a:tableStyleId>{5C22544A-7EE6-4342-B048-85BDC9FD1C3A}</a:tableStyleId>
              </a:tblPr>
              <a:tblGrid>
                <a:gridCol w="2275297"/>
              </a:tblGrid>
              <a:tr h="360040">
                <a:tc>
                  <a:txBody>
                    <a:bodyPr/>
                    <a:lstStyle/>
                    <a:p>
                      <a:r>
                        <a:rPr lang="tr-TR" sz="1600" dirty="0" smtClean="0">
                          <a:solidFill>
                            <a:srgbClr val="FFFF00"/>
                          </a:solidFill>
                        </a:rPr>
                        <a:t>ANA DOĞU ALTAYCA</a:t>
                      </a:r>
                      <a:endParaRPr lang="tr-TR" sz="1600" dirty="0">
                        <a:solidFill>
                          <a:srgbClr val="FFFF00"/>
                        </a:solidFill>
                      </a:endParaRPr>
                    </a:p>
                  </a:txBody>
                  <a:tcPr>
                    <a:solidFill>
                      <a:schemeClr val="bg1"/>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2406910696"/>
              </p:ext>
            </p:extLst>
          </p:nvPr>
        </p:nvGraphicFramePr>
        <p:xfrm>
          <a:off x="428016" y="4783758"/>
          <a:ext cx="2088232" cy="335280"/>
        </p:xfrm>
        <a:graphic>
          <a:graphicData uri="http://schemas.openxmlformats.org/drawingml/2006/table">
            <a:tbl>
              <a:tblPr firstRow="1" bandRow="1">
                <a:tableStyleId>{5C22544A-7EE6-4342-B048-85BDC9FD1C3A}</a:tableStyleId>
              </a:tblPr>
              <a:tblGrid>
                <a:gridCol w="2088232"/>
              </a:tblGrid>
              <a:tr h="284756">
                <a:tc>
                  <a:txBody>
                    <a:bodyPr/>
                    <a:lstStyle/>
                    <a:p>
                      <a:r>
                        <a:rPr lang="tr-TR" sz="1600" dirty="0" smtClean="0">
                          <a:solidFill>
                            <a:srgbClr val="FFFF00"/>
                          </a:solidFill>
                        </a:rPr>
                        <a:t>TÜRK</a:t>
                      </a:r>
                      <a:r>
                        <a:rPr lang="tr-TR" sz="1600" baseline="0" dirty="0" smtClean="0">
                          <a:solidFill>
                            <a:srgbClr val="FFFF00"/>
                          </a:solidFill>
                        </a:rPr>
                        <a:t> LEHÇELERİ</a:t>
                      </a:r>
                      <a:endParaRPr lang="tr-TR" sz="1600" dirty="0">
                        <a:solidFill>
                          <a:srgbClr val="FFFF00"/>
                        </a:solidFill>
                      </a:endParaRPr>
                    </a:p>
                  </a:txBody>
                  <a:tcPr>
                    <a:solidFill>
                      <a:schemeClr val="bg1"/>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1474963208"/>
              </p:ext>
            </p:extLst>
          </p:nvPr>
        </p:nvGraphicFramePr>
        <p:xfrm>
          <a:off x="467544" y="3984804"/>
          <a:ext cx="1587696" cy="335280"/>
        </p:xfrm>
        <a:graphic>
          <a:graphicData uri="http://schemas.openxmlformats.org/drawingml/2006/table">
            <a:tbl>
              <a:tblPr firstRow="1" bandRow="1">
                <a:tableStyleId>{5C22544A-7EE6-4342-B048-85BDC9FD1C3A}</a:tableStyleId>
              </a:tblPr>
              <a:tblGrid>
                <a:gridCol w="1587696"/>
              </a:tblGrid>
              <a:tr h="284756">
                <a:tc>
                  <a:txBody>
                    <a:bodyPr/>
                    <a:lstStyle/>
                    <a:p>
                      <a:r>
                        <a:rPr lang="tr-TR" sz="1600" dirty="0" smtClean="0">
                          <a:solidFill>
                            <a:srgbClr val="FFFF00"/>
                          </a:solidFill>
                        </a:rPr>
                        <a:t>ANA TÜRKÇE</a:t>
                      </a:r>
                      <a:endParaRPr lang="tr-TR" sz="1600" dirty="0">
                        <a:solidFill>
                          <a:srgbClr val="FFFF00"/>
                        </a:solidFill>
                      </a:endParaRPr>
                    </a:p>
                  </a:txBody>
                  <a:tcPr>
                    <a:solidFill>
                      <a:schemeClr val="bg1"/>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486427521"/>
              </p:ext>
            </p:extLst>
          </p:nvPr>
        </p:nvGraphicFramePr>
        <p:xfrm>
          <a:off x="467544" y="2411107"/>
          <a:ext cx="5472608" cy="335280"/>
        </p:xfrm>
        <a:graphic>
          <a:graphicData uri="http://schemas.openxmlformats.org/drawingml/2006/table">
            <a:tbl>
              <a:tblPr firstRow="1" bandRow="1">
                <a:tableStyleId>{5C22544A-7EE6-4342-B048-85BDC9FD1C3A}</a:tableStyleId>
              </a:tblPr>
              <a:tblGrid>
                <a:gridCol w="5472608"/>
              </a:tblGrid>
              <a:tr h="0">
                <a:tc>
                  <a:txBody>
                    <a:bodyPr/>
                    <a:lstStyle/>
                    <a:p>
                      <a:r>
                        <a:rPr lang="tr-TR" sz="1600" dirty="0" smtClean="0">
                          <a:solidFill>
                            <a:srgbClr val="FFFF00"/>
                          </a:solidFill>
                        </a:rPr>
                        <a:t>                                ANA ALTAYCA</a:t>
                      </a:r>
                      <a:endParaRPr lang="tr-TR" sz="1600" dirty="0">
                        <a:solidFill>
                          <a:srgbClr val="FFFF00"/>
                        </a:solidFill>
                      </a:endParaRPr>
                    </a:p>
                  </a:txBody>
                  <a:tcPr>
                    <a:solidFill>
                      <a:schemeClr val="bg1"/>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963068254"/>
              </p:ext>
            </p:extLst>
          </p:nvPr>
        </p:nvGraphicFramePr>
        <p:xfrm>
          <a:off x="755576" y="1628800"/>
          <a:ext cx="7416824" cy="335280"/>
        </p:xfrm>
        <a:graphic>
          <a:graphicData uri="http://schemas.openxmlformats.org/drawingml/2006/table">
            <a:tbl>
              <a:tblPr firstRow="1" bandRow="1">
                <a:tableStyleId>{5C22544A-7EE6-4342-B048-85BDC9FD1C3A}</a:tableStyleId>
              </a:tblPr>
              <a:tblGrid>
                <a:gridCol w="7416824"/>
              </a:tblGrid>
              <a:tr h="284756">
                <a:tc>
                  <a:txBody>
                    <a:bodyPr/>
                    <a:lstStyle/>
                    <a:p>
                      <a:r>
                        <a:rPr lang="tr-TR" sz="1600" dirty="0" smtClean="0">
                          <a:solidFill>
                            <a:srgbClr val="FFFF00"/>
                          </a:solidFill>
                        </a:rPr>
                        <a:t>                                                  ANA KUZEY ASYA DİLİ</a:t>
                      </a:r>
                      <a:endParaRPr lang="tr-TR" sz="1600" dirty="0">
                        <a:solidFill>
                          <a:srgbClr val="FFFF00"/>
                        </a:solidFill>
                      </a:endParaRPr>
                    </a:p>
                  </a:txBody>
                  <a:tcPr>
                    <a:solidFill>
                      <a:schemeClr val="bg1"/>
                    </a:solidFill>
                  </a:tcPr>
                </a:tc>
              </a:tr>
            </a:tbl>
          </a:graphicData>
        </a:graphic>
      </p:graphicFrame>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69377"/>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025" y="4530132"/>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025476"/>
            <a:ext cx="327821" cy="61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145" y="3656023"/>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4509120"/>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156" y="2830285"/>
            <a:ext cx="374656" cy="120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519" y="3656023"/>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825" y="4530132"/>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6656" y="1430957"/>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Tablo 20"/>
          <p:cNvGraphicFramePr>
            <a:graphicFrameLocks noGrp="1"/>
          </p:cNvGraphicFramePr>
          <p:nvPr>
            <p:extLst>
              <p:ext uri="{D42A27DB-BD31-4B8C-83A1-F6EECF244321}">
                <p14:modId xmlns:p14="http://schemas.microsoft.com/office/powerpoint/2010/main" val="4186868134"/>
              </p:ext>
            </p:extLst>
          </p:nvPr>
        </p:nvGraphicFramePr>
        <p:xfrm>
          <a:off x="4325024" y="4133712"/>
          <a:ext cx="2376264" cy="335280"/>
        </p:xfrm>
        <a:graphic>
          <a:graphicData uri="http://schemas.openxmlformats.org/drawingml/2006/table">
            <a:tbl>
              <a:tblPr firstRow="1" bandRow="1">
                <a:tableStyleId>{5C22544A-7EE6-4342-B048-85BDC9FD1C3A}</a:tableStyleId>
              </a:tblPr>
              <a:tblGrid>
                <a:gridCol w="2376264"/>
              </a:tblGrid>
              <a:tr h="284756">
                <a:tc>
                  <a:txBody>
                    <a:bodyPr/>
                    <a:lstStyle/>
                    <a:p>
                      <a:r>
                        <a:rPr lang="tr-TR" sz="1600" dirty="0" smtClean="0">
                          <a:solidFill>
                            <a:srgbClr val="FFFF00"/>
                          </a:solidFill>
                        </a:rPr>
                        <a:t>ANA MANÇU(TUNGUZ</a:t>
                      </a:r>
                      <a:endParaRPr lang="tr-TR" sz="1600" dirty="0">
                        <a:solidFill>
                          <a:srgbClr val="FFFF00"/>
                        </a:solidFill>
                      </a:endParaRPr>
                    </a:p>
                  </a:txBody>
                  <a:tcPr>
                    <a:solidFill>
                      <a:schemeClr val="bg1"/>
                    </a:solidFill>
                  </a:tcPr>
                </a:tc>
              </a:tr>
            </a:tbl>
          </a:graphicData>
        </a:graphic>
      </p:graphicFrame>
      <p:graphicFrame>
        <p:nvGraphicFramePr>
          <p:cNvPr id="22" name="Tablo 21"/>
          <p:cNvGraphicFramePr>
            <a:graphicFrameLocks noGrp="1"/>
          </p:cNvGraphicFramePr>
          <p:nvPr>
            <p:extLst>
              <p:ext uri="{D42A27DB-BD31-4B8C-83A1-F6EECF244321}">
                <p14:modId xmlns:p14="http://schemas.microsoft.com/office/powerpoint/2010/main" val="3203126691"/>
              </p:ext>
            </p:extLst>
          </p:nvPr>
        </p:nvGraphicFramePr>
        <p:xfrm>
          <a:off x="2669390" y="4816348"/>
          <a:ext cx="1542570" cy="335280"/>
        </p:xfrm>
        <a:graphic>
          <a:graphicData uri="http://schemas.openxmlformats.org/drawingml/2006/table">
            <a:tbl>
              <a:tblPr firstRow="1" bandRow="1">
                <a:tableStyleId>{5C22544A-7EE6-4342-B048-85BDC9FD1C3A}</a:tableStyleId>
              </a:tblPr>
              <a:tblGrid>
                <a:gridCol w="1542570"/>
              </a:tblGrid>
              <a:tr h="284756">
                <a:tc>
                  <a:txBody>
                    <a:bodyPr/>
                    <a:lstStyle/>
                    <a:p>
                      <a:r>
                        <a:rPr lang="tr-TR" sz="1600" dirty="0" smtClean="0">
                          <a:solidFill>
                            <a:srgbClr val="FFFF00"/>
                          </a:solidFill>
                        </a:rPr>
                        <a:t>MOĞOL LEH.</a:t>
                      </a:r>
                      <a:endParaRPr lang="tr-TR" sz="1600" dirty="0">
                        <a:solidFill>
                          <a:srgbClr val="FFFF00"/>
                        </a:solidFill>
                      </a:endParaRPr>
                    </a:p>
                  </a:txBody>
                  <a:tcPr>
                    <a:solidFill>
                      <a:schemeClr val="bg1"/>
                    </a:solidFill>
                  </a:tcPr>
                </a:tc>
              </a:tr>
            </a:tbl>
          </a:graphicData>
        </a:graphic>
      </p:graphicFrame>
      <p:graphicFrame>
        <p:nvGraphicFramePr>
          <p:cNvPr id="23" name="Tablo 22"/>
          <p:cNvGraphicFramePr>
            <a:graphicFrameLocks noGrp="1"/>
          </p:cNvGraphicFramePr>
          <p:nvPr>
            <p:extLst>
              <p:ext uri="{D42A27DB-BD31-4B8C-83A1-F6EECF244321}">
                <p14:modId xmlns:p14="http://schemas.microsoft.com/office/powerpoint/2010/main" val="3321064148"/>
              </p:ext>
            </p:extLst>
          </p:nvPr>
        </p:nvGraphicFramePr>
        <p:xfrm>
          <a:off x="2346147" y="3994033"/>
          <a:ext cx="1845328" cy="335280"/>
        </p:xfrm>
        <a:graphic>
          <a:graphicData uri="http://schemas.openxmlformats.org/drawingml/2006/table">
            <a:tbl>
              <a:tblPr firstRow="1" bandRow="1">
                <a:tableStyleId>{5C22544A-7EE6-4342-B048-85BDC9FD1C3A}</a:tableStyleId>
              </a:tblPr>
              <a:tblGrid>
                <a:gridCol w="1845328"/>
              </a:tblGrid>
              <a:tr h="284756">
                <a:tc>
                  <a:txBody>
                    <a:bodyPr/>
                    <a:lstStyle/>
                    <a:p>
                      <a:r>
                        <a:rPr lang="tr-TR" sz="1600" dirty="0" smtClean="0">
                          <a:solidFill>
                            <a:srgbClr val="FFFF00"/>
                          </a:solidFill>
                        </a:rPr>
                        <a:t>ANA </a:t>
                      </a:r>
                      <a:r>
                        <a:rPr lang="tr-TR" sz="1600" baseline="0" dirty="0" smtClean="0">
                          <a:solidFill>
                            <a:srgbClr val="FFFF00"/>
                          </a:solidFill>
                        </a:rPr>
                        <a:t> MOĞOLCA</a:t>
                      </a:r>
                      <a:endParaRPr lang="tr-TR" sz="1600" dirty="0">
                        <a:solidFill>
                          <a:srgbClr val="FFFF00"/>
                        </a:solidFill>
                      </a:endParaRPr>
                    </a:p>
                  </a:txBody>
                  <a:tcPr>
                    <a:solidFill>
                      <a:schemeClr val="bg1"/>
                    </a:solidFill>
                  </a:tcPr>
                </a:tc>
              </a:tr>
            </a:tbl>
          </a:graphicData>
        </a:graphic>
      </p:graphicFrame>
      <p:graphicFrame>
        <p:nvGraphicFramePr>
          <p:cNvPr id="24" name="Tablo 23"/>
          <p:cNvGraphicFramePr>
            <a:graphicFrameLocks noGrp="1"/>
          </p:cNvGraphicFramePr>
          <p:nvPr>
            <p:extLst>
              <p:ext uri="{D42A27DB-BD31-4B8C-83A1-F6EECF244321}">
                <p14:modId xmlns:p14="http://schemas.microsoft.com/office/powerpoint/2010/main" val="1056080213"/>
              </p:ext>
            </p:extLst>
          </p:nvPr>
        </p:nvGraphicFramePr>
        <p:xfrm>
          <a:off x="4469040" y="4819758"/>
          <a:ext cx="2088232" cy="335280"/>
        </p:xfrm>
        <a:graphic>
          <a:graphicData uri="http://schemas.openxmlformats.org/drawingml/2006/table">
            <a:tbl>
              <a:tblPr firstRow="1" bandRow="1">
                <a:tableStyleId>{5C22544A-7EE6-4342-B048-85BDC9FD1C3A}</a:tableStyleId>
              </a:tblPr>
              <a:tblGrid>
                <a:gridCol w="2088232"/>
              </a:tblGrid>
              <a:tr h="263272">
                <a:tc>
                  <a:txBody>
                    <a:bodyPr/>
                    <a:lstStyle/>
                    <a:p>
                      <a:r>
                        <a:rPr lang="tr-TR" sz="1600" dirty="0" smtClean="0">
                          <a:solidFill>
                            <a:srgbClr val="FFFF00"/>
                          </a:solidFill>
                        </a:rPr>
                        <a:t>MANÇU(TUNGUZ)</a:t>
                      </a:r>
                      <a:r>
                        <a:rPr lang="tr-TR" sz="1600" baseline="0" dirty="0" smtClean="0">
                          <a:solidFill>
                            <a:srgbClr val="FFFF00"/>
                          </a:solidFill>
                        </a:rPr>
                        <a:t> </a:t>
                      </a:r>
                      <a:endParaRPr lang="tr-TR" sz="1600" dirty="0">
                        <a:solidFill>
                          <a:srgbClr val="FFFF00"/>
                        </a:solidFill>
                      </a:endParaRPr>
                    </a:p>
                  </a:txBody>
                  <a:tcPr>
                    <a:solidFill>
                      <a:schemeClr val="bg1"/>
                    </a:solidFill>
                  </a:tcPr>
                </a:tc>
              </a:tr>
            </a:tbl>
          </a:graphicData>
        </a:graphic>
      </p:graphicFrame>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9056" y="1583357"/>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10" y="2830285"/>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856" y="1888157"/>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6256" y="2040557"/>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Tablo 28"/>
          <p:cNvGraphicFramePr>
            <a:graphicFrameLocks noGrp="1"/>
          </p:cNvGraphicFramePr>
          <p:nvPr>
            <p:extLst>
              <p:ext uri="{D42A27DB-BD31-4B8C-83A1-F6EECF244321}">
                <p14:modId xmlns:p14="http://schemas.microsoft.com/office/powerpoint/2010/main" val="2652059987"/>
              </p:ext>
            </p:extLst>
          </p:nvPr>
        </p:nvGraphicFramePr>
        <p:xfrm>
          <a:off x="6620705" y="3212976"/>
          <a:ext cx="1512168" cy="335280"/>
        </p:xfrm>
        <a:graphic>
          <a:graphicData uri="http://schemas.openxmlformats.org/drawingml/2006/table">
            <a:tbl>
              <a:tblPr firstRow="1" bandRow="1">
                <a:tableStyleId>{5C22544A-7EE6-4342-B048-85BDC9FD1C3A}</a:tableStyleId>
              </a:tblPr>
              <a:tblGrid>
                <a:gridCol w="1512168"/>
              </a:tblGrid>
              <a:tr h="284756">
                <a:tc>
                  <a:txBody>
                    <a:bodyPr/>
                    <a:lstStyle/>
                    <a:p>
                      <a:r>
                        <a:rPr lang="tr-TR" sz="1600" dirty="0" smtClean="0">
                          <a:solidFill>
                            <a:srgbClr val="FFFF00"/>
                          </a:solidFill>
                        </a:rPr>
                        <a:t>       ….?</a:t>
                      </a:r>
                      <a:endParaRPr lang="tr-TR" sz="1600" dirty="0">
                        <a:solidFill>
                          <a:srgbClr val="FFFF00"/>
                        </a:solidFill>
                      </a:endParaRPr>
                    </a:p>
                  </a:txBody>
                  <a:tcPr>
                    <a:solidFill>
                      <a:schemeClr val="bg1"/>
                    </a:solidFill>
                  </a:tcPr>
                </a:tc>
              </a:tr>
            </a:tbl>
          </a:graphicData>
        </a:graphic>
      </p:graphicFrame>
      <p:pic>
        <p:nvPicPr>
          <p:cNvPr id="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144" y="2863432"/>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Tablo 30"/>
          <p:cNvGraphicFramePr>
            <a:graphicFrameLocks noGrp="1"/>
          </p:cNvGraphicFramePr>
          <p:nvPr>
            <p:extLst>
              <p:ext uri="{D42A27DB-BD31-4B8C-83A1-F6EECF244321}">
                <p14:modId xmlns:p14="http://schemas.microsoft.com/office/powerpoint/2010/main" val="3717801118"/>
              </p:ext>
            </p:extLst>
          </p:nvPr>
        </p:nvGraphicFramePr>
        <p:xfrm>
          <a:off x="3275856" y="5877272"/>
          <a:ext cx="1800200" cy="335280"/>
        </p:xfrm>
        <a:graphic>
          <a:graphicData uri="http://schemas.openxmlformats.org/drawingml/2006/table">
            <a:tbl>
              <a:tblPr firstRow="1" bandRow="1">
                <a:tableStyleId>{5C22544A-7EE6-4342-B048-85BDC9FD1C3A}</a:tableStyleId>
              </a:tblPr>
              <a:tblGrid>
                <a:gridCol w="1800200"/>
              </a:tblGrid>
              <a:tr h="284756">
                <a:tc>
                  <a:txBody>
                    <a:bodyPr/>
                    <a:lstStyle/>
                    <a:p>
                      <a:r>
                        <a:rPr lang="tr-TR" sz="1600" dirty="0" smtClean="0">
                          <a:solidFill>
                            <a:srgbClr val="FFFF00"/>
                          </a:solidFill>
                        </a:rPr>
                        <a:t>ANA  JAPONCA </a:t>
                      </a:r>
                      <a:endParaRPr lang="tr-TR" sz="1600" dirty="0">
                        <a:solidFill>
                          <a:srgbClr val="FFFF00"/>
                        </a:solidFill>
                      </a:endParaRPr>
                    </a:p>
                  </a:txBody>
                  <a:tcPr>
                    <a:solidFill>
                      <a:schemeClr val="bg1"/>
                    </a:solidFill>
                  </a:tcPr>
                </a:tc>
              </a:tr>
            </a:tbl>
          </a:graphicData>
        </a:graphic>
      </p:graphicFrame>
      <p:graphicFrame>
        <p:nvGraphicFramePr>
          <p:cNvPr id="32" name="Tablo 31"/>
          <p:cNvGraphicFramePr>
            <a:graphicFrameLocks noGrp="1"/>
          </p:cNvGraphicFramePr>
          <p:nvPr>
            <p:extLst>
              <p:ext uri="{D42A27DB-BD31-4B8C-83A1-F6EECF244321}">
                <p14:modId xmlns:p14="http://schemas.microsoft.com/office/powerpoint/2010/main" val="2658683668"/>
              </p:ext>
            </p:extLst>
          </p:nvPr>
        </p:nvGraphicFramePr>
        <p:xfrm>
          <a:off x="5220072" y="5877272"/>
          <a:ext cx="1584176" cy="335280"/>
        </p:xfrm>
        <a:graphic>
          <a:graphicData uri="http://schemas.openxmlformats.org/drawingml/2006/table">
            <a:tbl>
              <a:tblPr firstRow="1" bandRow="1">
                <a:tableStyleId>{5C22544A-7EE6-4342-B048-85BDC9FD1C3A}</a:tableStyleId>
              </a:tblPr>
              <a:tblGrid>
                <a:gridCol w="1584176"/>
              </a:tblGrid>
              <a:tr h="284756">
                <a:tc>
                  <a:txBody>
                    <a:bodyPr/>
                    <a:lstStyle/>
                    <a:p>
                      <a:r>
                        <a:rPr lang="tr-TR" sz="1600" dirty="0" smtClean="0">
                          <a:solidFill>
                            <a:srgbClr val="FFFF00"/>
                          </a:solidFill>
                        </a:rPr>
                        <a:t>ANA KORECE</a:t>
                      </a:r>
                      <a:endParaRPr lang="tr-TR" sz="1600" dirty="0">
                        <a:solidFill>
                          <a:srgbClr val="FFFF00"/>
                        </a:solidFill>
                      </a:endParaRPr>
                    </a:p>
                  </a:txBody>
                  <a:tcPr>
                    <a:solidFill>
                      <a:schemeClr val="bg1"/>
                    </a:solidFill>
                  </a:tcPr>
                </a:tc>
              </a:tr>
            </a:tbl>
          </a:graphicData>
        </a:graphic>
      </p:graphicFrame>
      <p:pic>
        <p:nvPicPr>
          <p:cNvPr id="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628834"/>
            <a:ext cx="374656" cy="207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Tablo 33"/>
          <p:cNvGraphicFramePr>
            <a:graphicFrameLocks noGrp="1"/>
          </p:cNvGraphicFramePr>
          <p:nvPr>
            <p:extLst>
              <p:ext uri="{D42A27DB-BD31-4B8C-83A1-F6EECF244321}">
                <p14:modId xmlns:p14="http://schemas.microsoft.com/office/powerpoint/2010/main" val="680510378"/>
              </p:ext>
            </p:extLst>
          </p:nvPr>
        </p:nvGraphicFramePr>
        <p:xfrm>
          <a:off x="6959357" y="5877272"/>
          <a:ext cx="1584176" cy="335280"/>
        </p:xfrm>
        <a:graphic>
          <a:graphicData uri="http://schemas.openxmlformats.org/drawingml/2006/table">
            <a:tbl>
              <a:tblPr firstRow="1" bandRow="1">
                <a:tableStyleId>{5C22544A-7EE6-4342-B048-85BDC9FD1C3A}</a:tableStyleId>
              </a:tblPr>
              <a:tblGrid>
                <a:gridCol w="1584176"/>
              </a:tblGrid>
              <a:tr h="284756">
                <a:tc>
                  <a:txBody>
                    <a:bodyPr/>
                    <a:lstStyle/>
                    <a:p>
                      <a:r>
                        <a:rPr lang="tr-TR" sz="1600" dirty="0" smtClean="0">
                          <a:solidFill>
                            <a:srgbClr val="FFFF00"/>
                          </a:solidFill>
                        </a:rPr>
                        <a:t>ANA AİNUCA</a:t>
                      </a:r>
                      <a:endParaRPr lang="tr-TR" sz="1600" dirty="0">
                        <a:solidFill>
                          <a:srgbClr val="FFFF00"/>
                        </a:solidFill>
                      </a:endParaRPr>
                    </a:p>
                  </a:txBody>
                  <a:tcPr>
                    <a:solidFill>
                      <a:schemeClr val="bg1"/>
                    </a:solidFill>
                  </a:tcPr>
                </a:tc>
              </a:tr>
            </a:tbl>
          </a:graphicData>
        </a:graphic>
      </p:graphicFrame>
      <p:sp>
        <p:nvSpPr>
          <p:cNvPr id="35" name="Dikdörtgen 34"/>
          <p:cNvSpPr/>
          <p:nvPr/>
        </p:nvSpPr>
        <p:spPr bwMode="auto">
          <a:xfrm flipV="1">
            <a:off x="3268811" y="5751690"/>
            <a:ext cx="516876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tr-TR" smtClean="0">
              <a:solidFill>
                <a:srgbClr val="F8F8F8"/>
              </a:solidFill>
            </a:endParaRPr>
          </a:p>
        </p:txBody>
      </p:sp>
    </p:spTree>
    <p:extLst>
      <p:ext uri="{BB962C8B-B14F-4D97-AF65-F5344CB8AC3E}">
        <p14:creationId xmlns:p14="http://schemas.microsoft.com/office/powerpoint/2010/main" val="28253961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404664"/>
            <a:ext cx="8064896" cy="6048672"/>
          </a:xfrm>
        </p:spPr>
        <p:txBody>
          <a:bodyPr/>
          <a:lstStyle/>
          <a:p>
            <a:pPr algn="l"/>
            <a:r>
              <a:rPr lang="tr-TR" sz="1400" dirty="0">
                <a:solidFill>
                  <a:srgbClr val="FFFF00"/>
                </a:solidFill>
              </a:rPr>
              <a:t>Aşağıda örnek </a:t>
            </a:r>
            <a:r>
              <a:rPr lang="tr-TR" sz="1400" dirty="0" err="1">
                <a:solidFill>
                  <a:srgbClr val="FFFF00"/>
                </a:solidFill>
              </a:rPr>
              <a:t>Poppe'den</a:t>
            </a:r>
            <a:r>
              <a:rPr lang="tr-TR" sz="1400" dirty="0">
                <a:solidFill>
                  <a:srgbClr val="FFFF00"/>
                </a:solidFill>
              </a:rPr>
              <a:t> alınmıştır </a:t>
            </a:r>
            <a:endParaRPr lang="tr-TR" sz="1400" dirty="0" smtClean="0">
              <a:solidFill>
                <a:srgbClr val="FFFF00"/>
              </a:solidFill>
            </a:endParaRPr>
          </a:p>
          <a:p>
            <a:pPr algn="l"/>
            <a:r>
              <a:rPr lang="tr-TR" sz="1400" b="1" dirty="0" smtClean="0"/>
              <a:t>Türk</a:t>
            </a:r>
            <a:r>
              <a:rPr lang="tr-TR" sz="1400" b="1" dirty="0"/>
              <a:t>. t- : Yak. t- : </a:t>
            </a:r>
            <a:r>
              <a:rPr lang="tr-TR" sz="1400" b="1" dirty="0" err="1"/>
              <a:t>Çuv</a:t>
            </a:r>
            <a:r>
              <a:rPr lang="tr-TR" sz="1400" b="1" dirty="0"/>
              <a:t>. ç : </a:t>
            </a:r>
            <a:r>
              <a:rPr lang="tr-TR" sz="1400" b="1" dirty="0" err="1"/>
              <a:t>Moğ</a:t>
            </a:r>
            <a:r>
              <a:rPr lang="tr-TR" sz="1400" b="1" dirty="0"/>
              <a:t>. ç : Kor. </a:t>
            </a:r>
            <a:r>
              <a:rPr lang="tr-TR" sz="1400" b="1" dirty="0" smtClean="0"/>
              <a:t>t</a:t>
            </a:r>
          </a:p>
          <a:p>
            <a:pPr algn="l"/>
            <a:r>
              <a:rPr lang="tr-TR" sz="1400" b="1" dirty="0" smtClean="0"/>
              <a:t>Türk. taş : Yak. </a:t>
            </a:r>
            <a:r>
              <a:rPr lang="tr-TR" sz="1400" b="1" dirty="0" err="1" smtClean="0"/>
              <a:t>tâs</a:t>
            </a:r>
            <a:r>
              <a:rPr lang="tr-TR" sz="1400" b="1" dirty="0" smtClean="0"/>
              <a:t> : </a:t>
            </a:r>
            <a:r>
              <a:rPr lang="tr-TR" sz="1400" b="1" dirty="0" err="1" smtClean="0"/>
              <a:t>Çuv</a:t>
            </a:r>
            <a:r>
              <a:rPr lang="tr-TR" sz="1400" b="1" dirty="0" smtClean="0"/>
              <a:t>. çul :</a:t>
            </a:r>
            <a:r>
              <a:rPr lang="tr-TR" sz="1400" b="1" dirty="0" err="1" smtClean="0"/>
              <a:t>Moğ</a:t>
            </a:r>
            <a:r>
              <a:rPr lang="tr-TR" sz="1400" b="1" dirty="0" smtClean="0"/>
              <a:t>. </a:t>
            </a:r>
            <a:r>
              <a:rPr lang="tr-TR" sz="1400" b="1" dirty="0" err="1" smtClean="0"/>
              <a:t>çilagun</a:t>
            </a:r>
            <a:r>
              <a:rPr lang="tr-TR" sz="1400" b="1" dirty="0" smtClean="0"/>
              <a:t> (taş) :Kor. tol (taş)</a:t>
            </a:r>
          </a:p>
          <a:p>
            <a:pPr algn="l"/>
            <a:r>
              <a:rPr lang="tr-TR" sz="1400" b="1" dirty="0" smtClean="0"/>
              <a:t>Türk</a:t>
            </a:r>
            <a:r>
              <a:rPr lang="tr-TR" sz="1400" b="1" dirty="0"/>
              <a:t>. ilk hece a :</a:t>
            </a:r>
            <a:r>
              <a:rPr lang="tr-TR" sz="1400" b="1" dirty="0" err="1"/>
              <a:t>Çuv</a:t>
            </a:r>
            <a:r>
              <a:rPr lang="tr-TR" sz="1400" b="1" dirty="0"/>
              <a:t>. ilk hece u : </a:t>
            </a:r>
            <a:r>
              <a:rPr lang="tr-TR" sz="1400" b="1" dirty="0" err="1"/>
              <a:t>Moğ</a:t>
            </a:r>
            <a:r>
              <a:rPr lang="tr-TR" sz="1400" b="1" dirty="0"/>
              <a:t>. ilk hece i</a:t>
            </a:r>
          </a:p>
          <a:p>
            <a:pPr algn="l"/>
            <a:r>
              <a:rPr lang="tr-TR" sz="1400" b="1" dirty="0"/>
              <a:t>Türk. sarı : </a:t>
            </a:r>
            <a:r>
              <a:rPr lang="tr-TR" sz="1400" b="1" dirty="0" err="1"/>
              <a:t>Çuv</a:t>
            </a:r>
            <a:r>
              <a:rPr lang="tr-TR" sz="1400" b="1" dirty="0"/>
              <a:t>. </a:t>
            </a:r>
            <a:r>
              <a:rPr lang="tr-TR" sz="1400" b="1" dirty="0" err="1"/>
              <a:t>şure</a:t>
            </a:r>
            <a:r>
              <a:rPr lang="tr-TR" sz="1400" b="1" dirty="0"/>
              <a:t> (beyaz) : </a:t>
            </a:r>
            <a:r>
              <a:rPr lang="tr-TR" sz="1400" b="1" dirty="0" err="1"/>
              <a:t>Moğ</a:t>
            </a:r>
            <a:r>
              <a:rPr lang="tr-TR" sz="1400" b="1" dirty="0"/>
              <a:t>. </a:t>
            </a:r>
            <a:r>
              <a:rPr lang="tr-TR" sz="1400" b="1" dirty="0" err="1"/>
              <a:t>sira</a:t>
            </a:r>
            <a:r>
              <a:rPr lang="tr-TR" sz="1400" b="1" dirty="0"/>
              <a:t> (sarı)</a:t>
            </a:r>
          </a:p>
          <a:p>
            <a:pPr algn="l"/>
            <a:r>
              <a:rPr lang="tr-TR" sz="1400" b="1" dirty="0"/>
              <a:t>Türk. ikinci hece ı/u :</a:t>
            </a:r>
            <a:r>
              <a:rPr lang="tr-TR" sz="1400" b="1" dirty="0" err="1"/>
              <a:t>Moğ</a:t>
            </a:r>
            <a:r>
              <a:rPr lang="tr-TR" sz="1400" b="1" dirty="0"/>
              <a:t>. ikinci hece a</a:t>
            </a:r>
          </a:p>
          <a:p>
            <a:pPr algn="l"/>
            <a:r>
              <a:rPr lang="tr-TR" sz="1400" b="1" dirty="0"/>
              <a:t>Türk. sarı : </a:t>
            </a:r>
            <a:r>
              <a:rPr lang="tr-TR" sz="1400" b="1" dirty="0" err="1"/>
              <a:t>Moğ</a:t>
            </a:r>
            <a:r>
              <a:rPr lang="tr-TR" sz="1400" b="1" dirty="0"/>
              <a:t>. </a:t>
            </a:r>
            <a:r>
              <a:rPr lang="tr-TR" sz="1400" b="1" dirty="0" err="1"/>
              <a:t>sira</a:t>
            </a:r>
            <a:r>
              <a:rPr lang="tr-TR" sz="1400" b="1" dirty="0"/>
              <a:t> (sarı)</a:t>
            </a:r>
          </a:p>
          <a:p>
            <a:pPr algn="l"/>
            <a:r>
              <a:rPr lang="tr-TR" sz="1400" b="1" dirty="0"/>
              <a:t>ET (Eski Türk.) </a:t>
            </a:r>
            <a:r>
              <a:rPr lang="tr-TR" sz="1400" b="1" dirty="0" err="1"/>
              <a:t>altun</a:t>
            </a:r>
            <a:r>
              <a:rPr lang="tr-TR" sz="1400" b="1" dirty="0"/>
              <a:t> :</a:t>
            </a:r>
            <a:r>
              <a:rPr lang="tr-TR" sz="1400" b="1" dirty="0" err="1"/>
              <a:t>Moğ</a:t>
            </a:r>
            <a:r>
              <a:rPr lang="tr-TR" sz="1400" b="1" dirty="0"/>
              <a:t>. </a:t>
            </a:r>
            <a:r>
              <a:rPr lang="tr-TR" sz="1400" b="1" dirty="0" err="1"/>
              <a:t>altan</a:t>
            </a:r>
            <a:r>
              <a:rPr lang="tr-TR" sz="1400" b="1" dirty="0"/>
              <a:t> (altın)</a:t>
            </a:r>
          </a:p>
          <a:p>
            <a:pPr algn="l"/>
            <a:r>
              <a:rPr lang="tr-TR" sz="1400" b="1" dirty="0"/>
              <a:t>ET </a:t>
            </a:r>
            <a:r>
              <a:rPr lang="tr-TR" sz="1400" b="1" dirty="0" err="1"/>
              <a:t>taluy</a:t>
            </a:r>
            <a:r>
              <a:rPr lang="tr-TR" sz="1400" b="1" dirty="0"/>
              <a:t> (deniz) : </a:t>
            </a:r>
            <a:r>
              <a:rPr lang="tr-TR" sz="1400" b="1" dirty="0" err="1"/>
              <a:t>Moğ</a:t>
            </a:r>
            <a:r>
              <a:rPr lang="tr-TR" sz="1400" b="1" dirty="0"/>
              <a:t>. </a:t>
            </a:r>
            <a:r>
              <a:rPr lang="tr-TR" sz="1400" b="1" dirty="0" err="1"/>
              <a:t>dalay</a:t>
            </a:r>
            <a:endParaRPr lang="tr-TR" sz="1400" b="1" dirty="0"/>
          </a:p>
          <a:p>
            <a:pPr algn="l"/>
            <a:r>
              <a:rPr lang="tr-TR" sz="1600" dirty="0">
                <a:solidFill>
                  <a:srgbClr val="FFFF00"/>
                </a:solidFill>
              </a:rPr>
              <a:t>Altay dilleri akrabalığının ölçütü sadece ses denklikleri değildir. </a:t>
            </a:r>
            <a:r>
              <a:rPr lang="tr-TR" sz="1600" dirty="0" smtClean="0">
                <a:solidFill>
                  <a:srgbClr val="FFFF00"/>
                </a:solidFill>
              </a:rPr>
              <a:t>Biçim bilgisiyle </a:t>
            </a:r>
            <a:r>
              <a:rPr lang="tr-TR" sz="1600" dirty="0">
                <a:solidFill>
                  <a:srgbClr val="FFFF00"/>
                </a:solidFill>
              </a:rPr>
              <a:t>ilgili pek çok ortaklıklar da vardır. "Yapılan araştırmalar değişik </a:t>
            </a:r>
            <a:r>
              <a:rPr lang="tr-TR" sz="1600" dirty="0" smtClean="0">
                <a:solidFill>
                  <a:srgbClr val="FFFF00"/>
                </a:solidFill>
              </a:rPr>
              <a:t>sıralarla, iki</a:t>
            </a:r>
            <a:r>
              <a:rPr lang="tr-TR" sz="1600" dirty="0">
                <a:solidFill>
                  <a:srgbClr val="FFFF00"/>
                </a:solidFill>
              </a:rPr>
              <a:t>, üç, hatta bazen dört dilde ortak, yüze yakın ekin varlığını ortaya çıkarmışsa </a:t>
            </a:r>
            <a:r>
              <a:rPr lang="tr-TR" sz="1600" dirty="0" smtClean="0">
                <a:solidFill>
                  <a:srgbClr val="FFFF00"/>
                </a:solidFill>
              </a:rPr>
              <a:t>da, Ana </a:t>
            </a:r>
            <a:r>
              <a:rPr lang="tr-TR" sz="1600" dirty="0">
                <a:solidFill>
                  <a:srgbClr val="FFFF00"/>
                </a:solidFill>
              </a:rPr>
              <a:t>Altay dilindeki şekilleri kesin olarak bilinen eklerin sayısı, bunun üçte </a:t>
            </a:r>
            <a:r>
              <a:rPr lang="tr-TR" sz="1600" dirty="0" smtClean="0">
                <a:solidFill>
                  <a:srgbClr val="FFFF00"/>
                </a:solidFill>
              </a:rPr>
              <a:t>birinden bile azdır. </a:t>
            </a:r>
            <a:r>
              <a:rPr lang="tr-TR" sz="1600" dirty="0">
                <a:solidFill>
                  <a:srgbClr val="FFFF00"/>
                </a:solidFill>
              </a:rPr>
              <a:t>Ana A</a:t>
            </a:r>
            <a:r>
              <a:rPr lang="tr-TR" sz="1600" dirty="0" smtClean="0">
                <a:solidFill>
                  <a:srgbClr val="FFFF00"/>
                </a:solidFill>
              </a:rPr>
              <a:t>ltaycada </a:t>
            </a:r>
            <a:r>
              <a:rPr lang="tr-TR" sz="1600" dirty="0">
                <a:solidFill>
                  <a:srgbClr val="FFFF00"/>
                </a:solidFill>
              </a:rPr>
              <a:t>cins (</a:t>
            </a:r>
            <a:r>
              <a:rPr lang="tr-TR" sz="1600" dirty="0" err="1">
                <a:solidFill>
                  <a:srgbClr val="FFFF00"/>
                </a:solidFill>
              </a:rPr>
              <a:t>gender</a:t>
            </a:r>
            <a:r>
              <a:rPr lang="tr-TR" sz="1600" dirty="0">
                <a:solidFill>
                  <a:srgbClr val="FFFF00"/>
                </a:solidFill>
              </a:rPr>
              <a:t>) farkı belirtilmez. Bu </a:t>
            </a:r>
            <a:r>
              <a:rPr lang="tr-TR" sz="1600" dirty="0" smtClean="0">
                <a:solidFill>
                  <a:srgbClr val="FFFF00"/>
                </a:solidFill>
              </a:rPr>
              <a:t>bakımdan cümlelerde </a:t>
            </a:r>
            <a:r>
              <a:rPr lang="tr-TR" sz="1600" dirty="0">
                <a:solidFill>
                  <a:srgbClr val="FFFF00"/>
                </a:solidFill>
              </a:rPr>
              <a:t>cins farkı dolayısı ile değişiklik de yapılmaz. Tamlamalarda </a:t>
            </a:r>
            <a:r>
              <a:rPr lang="tr-TR" sz="1600" dirty="0" smtClean="0">
                <a:solidFill>
                  <a:srgbClr val="FFFF00"/>
                </a:solidFill>
              </a:rPr>
              <a:t>yalnız </a:t>
            </a:r>
            <a:r>
              <a:rPr lang="tr-TR" sz="1600" dirty="0" err="1" smtClean="0">
                <a:solidFill>
                  <a:srgbClr val="FFFF00"/>
                </a:solidFill>
              </a:rPr>
              <a:t>tamlanan</a:t>
            </a:r>
            <a:r>
              <a:rPr lang="tr-TR" sz="1600" dirty="0" smtClean="0">
                <a:solidFill>
                  <a:srgbClr val="FFFF00"/>
                </a:solidFill>
              </a:rPr>
              <a:t> </a:t>
            </a:r>
            <a:r>
              <a:rPr lang="tr-TR" sz="1600" dirty="0">
                <a:solidFill>
                  <a:srgbClr val="FFFF00"/>
                </a:solidFill>
              </a:rPr>
              <a:t>çokluk eki alabilir. Bunlarda çokluk-teklik dengelemesi </a:t>
            </a:r>
            <a:r>
              <a:rPr lang="tr-TR" sz="1600" dirty="0" smtClean="0">
                <a:solidFill>
                  <a:srgbClr val="FFFF00"/>
                </a:solidFill>
              </a:rPr>
              <a:t>yapılmaz. </a:t>
            </a:r>
            <a:r>
              <a:rPr lang="tr-TR" sz="1600" b="1" dirty="0" smtClean="0"/>
              <a:t>CÜMLELER, İÇİNDEKİ ÜYELERİN İLGİSİ BAKIMINDAN, GELİŞMEKTE OLAN FİKİRLERİN AKLA GELİŞ SIRASINA GÖRE İFADESİ DEĞİL (CURSİVE), TAMAMLANMIŞ BİR FİKRİN DÜZENLİ BİR HİERARCHY HALİNDE (COMPLEXİVE) SUNULUŞUDUR</a:t>
            </a:r>
            <a:r>
              <a:rPr lang="tr-TR" sz="1600" dirty="0" smtClean="0">
                <a:solidFill>
                  <a:srgbClr val="FFFF00"/>
                </a:solidFill>
              </a:rPr>
              <a:t>. </a:t>
            </a:r>
          </a:p>
          <a:p>
            <a:pPr algn="l"/>
            <a:r>
              <a:rPr lang="tr-TR" sz="1600" dirty="0" smtClean="0">
                <a:solidFill>
                  <a:srgbClr val="FFFF00"/>
                </a:solidFill>
              </a:rPr>
              <a:t>ALM: </a:t>
            </a:r>
            <a:r>
              <a:rPr lang="tr-TR" sz="1600" dirty="0" err="1" smtClean="0">
                <a:solidFill>
                  <a:srgbClr val="FFFF00"/>
                </a:solidFill>
              </a:rPr>
              <a:t>ich</a:t>
            </a:r>
            <a:r>
              <a:rPr lang="tr-TR" sz="1600" dirty="0" smtClean="0">
                <a:solidFill>
                  <a:srgbClr val="FFFF00"/>
                </a:solidFill>
              </a:rPr>
              <a:t> </a:t>
            </a:r>
            <a:r>
              <a:rPr lang="tr-TR" sz="1600" dirty="0" err="1" smtClean="0">
                <a:solidFill>
                  <a:srgbClr val="FFFF00"/>
                </a:solidFill>
              </a:rPr>
              <a:t>gehe</a:t>
            </a:r>
            <a:r>
              <a:rPr lang="tr-TR" sz="1600" dirty="0" smtClean="0">
                <a:solidFill>
                  <a:srgbClr val="FFFF00"/>
                </a:solidFill>
              </a:rPr>
              <a:t> </a:t>
            </a:r>
            <a:r>
              <a:rPr lang="tr-TR" sz="1600" dirty="0" err="1" smtClean="0">
                <a:solidFill>
                  <a:srgbClr val="FFFF00"/>
                </a:solidFill>
              </a:rPr>
              <a:t>morgen</a:t>
            </a:r>
            <a:r>
              <a:rPr lang="tr-TR" sz="1600" dirty="0" smtClean="0">
                <a:solidFill>
                  <a:srgbClr val="FFFF00"/>
                </a:solidFill>
              </a:rPr>
              <a:t> </a:t>
            </a:r>
            <a:r>
              <a:rPr lang="tr-TR" sz="1600" dirty="0" err="1" smtClean="0">
                <a:solidFill>
                  <a:srgbClr val="FFFF00"/>
                </a:solidFill>
              </a:rPr>
              <a:t>nach</a:t>
            </a:r>
            <a:r>
              <a:rPr lang="tr-TR" sz="1600" dirty="0" smtClean="0">
                <a:solidFill>
                  <a:srgbClr val="FFFF00"/>
                </a:solidFill>
              </a:rPr>
              <a:t> Ankara. İNG. I. </a:t>
            </a:r>
            <a:r>
              <a:rPr lang="tr-TR" sz="1600" dirty="0" err="1" smtClean="0">
                <a:solidFill>
                  <a:srgbClr val="FFFF00"/>
                </a:solidFill>
              </a:rPr>
              <a:t>go</a:t>
            </a:r>
            <a:r>
              <a:rPr lang="tr-TR" sz="1600" dirty="0" smtClean="0">
                <a:solidFill>
                  <a:srgbClr val="FFFF00"/>
                </a:solidFill>
              </a:rPr>
              <a:t> </a:t>
            </a:r>
            <a:r>
              <a:rPr lang="tr-TR" sz="1600" dirty="0" err="1" smtClean="0">
                <a:solidFill>
                  <a:srgbClr val="FFFF00"/>
                </a:solidFill>
              </a:rPr>
              <a:t>tomorrow</a:t>
            </a:r>
            <a:r>
              <a:rPr lang="tr-TR" sz="1600" dirty="0" smtClean="0">
                <a:solidFill>
                  <a:srgbClr val="FFFF00"/>
                </a:solidFill>
              </a:rPr>
              <a:t> </a:t>
            </a:r>
            <a:r>
              <a:rPr lang="tr-TR" sz="1600" dirty="0" err="1" smtClean="0">
                <a:solidFill>
                  <a:srgbClr val="FFFF00"/>
                </a:solidFill>
              </a:rPr>
              <a:t>to</a:t>
            </a:r>
            <a:r>
              <a:rPr lang="tr-TR" sz="1600" dirty="0" smtClean="0">
                <a:solidFill>
                  <a:srgbClr val="FFFF00"/>
                </a:solidFill>
              </a:rPr>
              <a:t> Ankara</a:t>
            </a:r>
          </a:p>
          <a:p>
            <a:pPr algn="l"/>
            <a:r>
              <a:rPr lang="tr-TR" sz="1600" dirty="0" smtClean="0">
                <a:solidFill>
                  <a:srgbClr val="FFFF00"/>
                </a:solidFill>
              </a:rPr>
              <a:t> Ana </a:t>
            </a:r>
            <a:r>
              <a:rPr lang="tr-TR" sz="1600" dirty="0">
                <a:solidFill>
                  <a:srgbClr val="FFFF00"/>
                </a:solidFill>
              </a:rPr>
              <a:t>Altaycada ön takı (</a:t>
            </a:r>
            <a:r>
              <a:rPr lang="tr-TR" sz="1600" dirty="0" err="1">
                <a:solidFill>
                  <a:srgbClr val="FFFF00"/>
                </a:solidFill>
              </a:rPr>
              <a:t>preposition</a:t>
            </a:r>
            <a:r>
              <a:rPr lang="tr-TR" sz="1600" dirty="0">
                <a:solidFill>
                  <a:srgbClr val="FFFF00"/>
                </a:solidFill>
              </a:rPr>
              <a:t>) yoktur. </a:t>
            </a:r>
            <a:r>
              <a:rPr lang="tr-TR" sz="1600" dirty="0" smtClean="0">
                <a:solidFill>
                  <a:srgbClr val="FFFF00"/>
                </a:solidFill>
              </a:rPr>
              <a:t>Buna karşı son takılar </a:t>
            </a:r>
            <a:r>
              <a:rPr lang="tr-TR" sz="1600" dirty="0">
                <a:solidFill>
                  <a:srgbClr val="FFFF00"/>
                </a:solidFill>
              </a:rPr>
              <a:t>(</a:t>
            </a:r>
            <a:r>
              <a:rPr lang="tr-TR" sz="1600" dirty="0" err="1">
                <a:solidFill>
                  <a:srgbClr val="FFFF00"/>
                </a:solidFill>
              </a:rPr>
              <a:t>postposition</a:t>
            </a:r>
            <a:r>
              <a:rPr lang="tr-TR" sz="1600" dirty="0">
                <a:solidFill>
                  <a:srgbClr val="FFFF00"/>
                </a:solidFill>
              </a:rPr>
              <a:t>) zengindir. Bununla birlikte, olumsuz </a:t>
            </a:r>
            <a:r>
              <a:rPr lang="tr-TR" sz="1600" dirty="0" smtClean="0">
                <a:solidFill>
                  <a:srgbClr val="FFFF00"/>
                </a:solidFill>
              </a:rPr>
              <a:t>emir kipleri </a:t>
            </a:r>
            <a:r>
              <a:rPr lang="tr-TR" sz="1600" dirty="0">
                <a:solidFill>
                  <a:srgbClr val="FFFF00"/>
                </a:solidFill>
              </a:rPr>
              <a:t>için Çuvaşçada, Moğol ve Tunguz dillerinde 'olumsuzluk </a:t>
            </a:r>
            <a:r>
              <a:rPr lang="tr-TR" sz="1600" dirty="0" err="1">
                <a:solidFill>
                  <a:srgbClr val="FFFF00"/>
                </a:solidFill>
              </a:rPr>
              <a:t>fiilleri'nden</a:t>
            </a:r>
            <a:r>
              <a:rPr lang="tr-TR" sz="1600" dirty="0">
                <a:solidFill>
                  <a:srgbClr val="FFFF00"/>
                </a:solidFill>
              </a:rPr>
              <a:t> </a:t>
            </a:r>
            <a:r>
              <a:rPr lang="tr-TR" sz="1600" dirty="0" smtClean="0">
                <a:solidFill>
                  <a:srgbClr val="FFFF00"/>
                </a:solidFill>
              </a:rPr>
              <a:t>ayrı olarak </a:t>
            </a:r>
            <a:r>
              <a:rPr lang="tr-TR" sz="1600" dirty="0">
                <a:solidFill>
                  <a:srgbClr val="FFFF00"/>
                </a:solidFill>
              </a:rPr>
              <a:t>bazı '</a:t>
            </a:r>
            <a:r>
              <a:rPr lang="tr-TR" sz="1600" dirty="0" err="1">
                <a:solidFill>
                  <a:srgbClr val="FFFF00"/>
                </a:solidFill>
              </a:rPr>
              <a:t>particle'lerin</a:t>
            </a:r>
            <a:r>
              <a:rPr lang="tr-TR" sz="1600" dirty="0">
                <a:solidFill>
                  <a:srgbClr val="FFFF00"/>
                </a:solidFill>
              </a:rPr>
              <a:t> kullanıldığı hatırlanmalıdır. Bunlar, eski bir düzenin </a:t>
            </a:r>
            <a:r>
              <a:rPr lang="tr-TR" sz="1600" dirty="0" smtClean="0">
                <a:solidFill>
                  <a:srgbClr val="FFFF00"/>
                </a:solidFill>
              </a:rPr>
              <a:t>izleri olabileceği </a:t>
            </a:r>
            <a:r>
              <a:rPr lang="tr-TR" sz="1600" dirty="0">
                <a:solidFill>
                  <a:srgbClr val="FFFF00"/>
                </a:solidFill>
              </a:rPr>
              <a:t>gibi, Altay Dili dışında başka bir kaynaktan da gelmiş bulunabilir"</a:t>
            </a:r>
          </a:p>
        </p:txBody>
      </p:sp>
    </p:spTree>
    <p:extLst>
      <p:ext uri="{BB962C8B-B14F-4D97-AF65-F5344CB8AC3E}">
        <p14:creationId xmlns:p14="http://schemas.microsoft.com/office/powerpoint/2010/main" val="9534018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800" b="1" dirty="0" smtClean="0"/>
              <a:t>                                    BÜYÜK </a:t>
            </a:r>
            <a:r>
              <a:rPr lang="tr-TR" sz="1800" b="1" dirty="0"/>
              <a:t>AİLE TEORİLERİ</a:t>
            </a:r>
          </a:p>
          <a:p>
            <a:pPr algn="l"/>
            <a:r>
              <a:rPr lang="tr-TR" sz="1800" b="1" dirty="0" smtClean="0"/>
              <a:t>1</a:t>
            </a:r>
            <a:r>
              <a:rPr lang="tr-TR" sz="1800" b="1" dirty="0"/>
              <a:t>. NOSTRATİK TEORİSİ</a:t>
            </a:r>
          </a:p>
          <a:p>
            <a:pPr algn="l"/>
            <a:r>
              <a:rPr lang="tr-TR" sz="1800" dirty="0">
                <a:solidFill>
                  <a:srgbClr val="FFFF00"/>
                </a:solidFill>
              </a:rPr>
              <a:t>Nostratik teorisi, </a:t>
            </a:r>
            <a:r>
              <a:rPr lang="tr-TR" sz="1800" dirty="0">
                <a:solidFill>
                  <a:schemeClr val="tx2"/>
                </a:solidFill>
              </a:rPr>
              <a:t>altı dil ailesinin </a:t>
            </a:r>
            <a:r>
              <a:rPr lang="tr-TR" sz="1800" dirty="0">
                <a:solidFill>
                  <a:srgbClr val="FFFF00"/>
                </a:solidFill>
              </a:rPr>
              <a:t>aynı kökten çıktığını ve dolayısıyla </a:t>
            </a:r>
            <a:r>
              <a:rPr lang="tr-TR" sz="1800" dirty="0" smtClean="0">
                <a:solidFill>
                  <a:srgbClr val="FFFF00"/>
                </a:solidFill>
              </a:rPr>
              <a:t>bir</a:t>
            </a:r>
            <a:r>
              <a:rPr lang="tr-TR" sz="1800" dirty="0" smtClean="0">
                <a:solidFill>
                  <a:schemeClr val="tx2"/>
                </a:solidFill>
              </a:rPr>
              <a:t> "büyük </a:t>
            </a:r>
            <a:r>
              <a:rPr lang="tr-TR" sz="1800" dirty="0">
                <a:solidFill>
                  <a:schemeClr val="tx2"/>
                </a:solidFill>
              </a:rPr>
              <a:t>aile" (</a:t>
            </a:r>
            <a:r>
              <a:rPr lang="tr-TR" sz="1800" dirty="0" err="1">
                <a:solidFill>
                  <a:schemeClr val="tx2"/>
                </a:solidFill>
              </a:rPr>
              <a:t>super</a:t>
            </a:r>
            <a:r>
              <a:rPr lang="tr-TR" sz="1800" dirty="0">
                <a:solidFill>
                  <a:schemeClr val="tx2"/>
                </a:solidFill>
              </a:rPr>
              <a:t> </a:t>
            </a:r>
            <a:r>
              <a:rPr lang="tr-TR" sz="1800" dirty="0" err="1">
                <a:solidFill>
                  <a:schemeClr val="tx2"/>
                </a:solidFill>
              </a:rPr>
              <a:t>family</a:t>
            </a:r>
            <a:r>
              <a:rPr lang="tr-TR" sz="1800" dirty="0">
                <a:solidFill>
                  <a:schemeClr val="tx2"/>
                </a:solidFill>
              </a:rPr>
              <a:t>, </a:t>
            </a:r>
            <a:r>
              <a:rPr lang="tr-TR" sz="1800" dirty="0" err="1">
                <a:solidFill>
                  <a:schemeClr val="tx2"/>
                </a:solidFill>
              </a:rPr>
              <a:t>macrofamily</a:t>
            </a:r>
            <a:r>
              <a:rPr lang="tr-TR" sz="1800" dirty="0">
                <a:solidFill>
                  <a:schemeClr val="tx2"/>
                </a:solidFill>
              </a:rPr>
              <a:t>) </a:t>
            </a:r>
            <a:r>
              <a:rPr lang="tr-TR" sz="1800" dirty="0">
                <a:solidFill>
                  <a:srgbClr val="FFFF00"/>
                </a:solidFill>
              </a:rPr>
              <a:t>oluşturduğunu </a:t>
            </a:r>
            <a:r>
              <a:rPr lang="tr-TR" sz="1800" dirty="0" smtClean="0">
                <a:solidFill>
                  <a:srgbClr val="FFFF00"/>
                </a:solidFill>
              </a:rPr>
              <a:t>savunur. Nostratik</a:t>
            </a:r>
            <a:r>
              <a:rPr lang="tr-TR" sz="1800" dirty="0">
                <a:solidFill>
                  <a:srgbClr val="FFFF00"/>
                </a:solidFill>
              </a:rPr>
              <a:t> </a:t>
            </a:r>
            <a:r>
              <a:rPr lang="tr-TR" sz="1800" dirty="0" smtClean="0">
                <a:solidFill>
                  <a:srgbClr val="FFFF00"/>
                </a:solidFill>
              </a:rPr>
              <a:t>büyük </a:t>
            </a:r>
            <a:r>
              <a:rPr lang="tr-TR" sz="1800" dirty="0">
                <a:solidFill>
                  <a:srgbClr val="FFFF00"/>
                </a:solidFill>
              </a:rPr>
              <a:t>ailesini oluşturan altı dil ailesi şunlardır</a:t>
            </a:r>
            <a:r>
              <a:rPr lang="tr-TR" sz="1800" dirty="0"/>
              <a:t>: </a:t>
            </a:r>
            <a:r>
              <a:rPr lang="tr-TR" sz="1800" dirty="0" smtClean="0"/>
              <a:t>1.Samî-Hamî</a:t>
            </a:r>
            <a:r>
              <a:rPr lang="tr-TR" sz="1800" dirty="0"/>
              <a:t>, </a:t>
            </a:r>
            <a:r>
              <a:rPr lang="tr-TR" sz="1800" dirty="0" smtClean="0"/>
              <a:t>2.Kartvel</a:t>
            </a:r>
            <a:r>
              <a:rPr lang="tr-TR" sz="1800" dirty="0"/>
              <a:t>, </a:t>
            </a:r>
            <a:r>
              <a:rPr lang="tr-TR" sz="1800" dirty="0" smtClean="0"/>
              <a:t>3.Hint- Avrupa</a:t>
            </a:r>
            <a:r>
              <a:rPr lang="tr-TR" sz="1800" dirty="0"/>
              <a:t>, </a:t>
            </a:r>
            <a:r>
              <a:rPr lang="tr-TR" sz="1800" dirty="0" smtClean="0"/>
              <a:t>4.Ural,, 5.Altay 6.Dravid …</a:t>
            </a:r>
            <a:r>
              <a:rPr lang="tr-TR" sz="1800" dirty="0" smtClean="0">
                <a:solidFill>
                  <a:srgbClr val="FFFF00"/>
                </a:solidFill>
              </a:rPr>
              <a:t> Çağdaş </a:t>
            </a:r>
            <a:r>
              <a:rPr lang="tr-TR" sz="1800" dirty="0" err="1">
                <a:solidFill>
                  <a:srgbClr val="FFFF00"/>
                </a:solidFill>
              </a:rPr>
              <a:t>nostratik</a:t>
            </a:r>
            <a:r>
              <a:rPr lang="tr-TR" sz="1800" dirty="0">
                <a:solidFill>
                  <a:srgbClr val="FFFF00"/>
                </a:solidFill>
              </a:rPr>
              <a:t> teorisinin kurucusu olan </a:t>
            </a:r>
            <a:r>
              <a:rPr lang="tr-TR" sz="1800" dirty="0" smtClean="0"/>
              <a:t>VLADİSLAV İLLİÇ-SVİTIÇ </a:t>
            </a:r>
            <a:r>
              <a:rPr lang="tr-TR" sz="1800" dirty="0" smtClean="0">
                <a:solidFill>
                  <a:srgbClr val="FFFF00"/>
                </a:solidFill>
              </a:rPr>
              <a:t>ilk çalışmalarını 1960'larm </a:t>
            </a:r>
            <a:r>
              <a:rPr lang="tr-TR" sz="1800" dirty="0">
                <a:solidFill>
                  <a:srgbClr val="FFFF00"/>
                </a:solidFill>
              </a:rPr>
              <a:t>başında Moskova'da ortaya koydu; fakat altı dil </a:t>
            </a:r>
            <a:r>
              <a:rPr lang="tr-TR" sz="1800" dirty="0" smtClean="0">
                <a:solidFill>
                  <a:srgbClr val="FFFF00"/>
                </a:solidFill>
              </a:rPr>
              <a:t>ailesindeki ortak </a:t>
            </a:r>
            <a:r>
              <a:rPr lang="tr-TR" sz="1800" dirty="0">
                <a:solidFill>
                  <a:srgbClr val="FFFF00"/>
                </a:solidFill>
              </a:rPr>
              <a:t>kelimeleri karşılaştıran sözlüğünü yayımlayamadan 1966'da genç yaşta </a:t>
            </a:r>
            <a:r>
              <a:rPr lang="tr-TR" sz="1800" dirty="0" smtClean="0">
                <a:solidFill>
                  <a:srgbClr val="FFFF00"/>
                </a:solidFill>
              </a:rPr>
              <a:t>öldü. Onun </a:t>
            </a:r>
            <a:r>
              <a:rPr lang="tr-TR" sz="1800" dirty="0">
                <a:solidFill>
                  <a:srgbClr val="FFFF00"/>
                </a:solidFill>
              </a:rPr>
              <a:t>hazırladığı sözlükler, </a:t>
            </a:r>
            <a:r>
              <a:rPr lang="tr-TR" sz="1800" dirty="0" smtClean="0"/>
              <a:t>VLADİMİR DYBO </a:t>
            </a:r>
            <a:r>
              <a:rPr lang="tr-TR" sz="1800" dirty="0" smtClean="0">
                <a:solidFill>
                  <a:srgbClr val="FFFF00"/>
                </a:solidFill>
              </a:rPr>
              <a:t>tarafından </a:t>
            </a:r>
            <a:r>
              <a:rPr lang="tr-TR" sz="1800" dirty="0">
                <a:solidFill>
                  <a:srgbClr val="FFFF00"/>
                </a:solidFill>
              </a:rPr>
              <a:t>1971-1984 </a:t>
            </a:r>
            <a:r>
              <a:rPr lang="tr-TR" sz="1800" dirty="0" smtClean="0">
                <a:solidFill>
                  <a:srgbClr val="FFFF00"/>
                </a:solidFill>
              </a:rPr>
              <a:t>arasında Moskova'da </a:t>
            </a:r>
            <a:r>
              <a:rPr lang="tr-TR" sz="1800" dirty="0">
                <a:solidFill>
                  <a:srgbClr val="FFFF00"/>
                </a:solidFill>
              </a:rPr>
              <a:t>üç cilt olarak yayımlandı: </a:t>
            </a:r>
            <a:r>
              <a:rPr lang="tr-TR" sz="1800" dirty="0" smtClean="0">
                <a:solidFill>
                  <a:srgbClr val="FFFF00"/>
                </a:solidFill>
              </a:rPr>
              <a:t>Eserde</a:t>
            </a:r>
            <a:r>
              <a:rPr lang="tr-TR" sz="1800" dirty="0">
                <a:solidFill>
                  <a:srgbClr val="FFFF00"/>
                </a:solidFill>
              </a:rPr>
              <a:t>, altı dil ailesi arasındaki ilişkiler incelendikten </a:t>
            </a:r>
            <a:r>
              <a:rPr lang="tr-TR" sz="1800" dirty="0" smtClean="0">
                <a:solidFill>
                  <a:srgbClr val="FFFF00"/>
                </a:solidFill>
              </a:rPr>
              <a:t>sonra </a:t>
            </a:r>
            <a:r>
              <a:rPr lang="tr-TR" sz="1800" dirty="0" smtClean="0"/>
              <a:t>378 </a:t>
            </a:r>
            <a:r>
              <a:rPr lang="tr-TR" sz="1800" dirty="0"/>
              <a:t>kelimenin</a:t>
            </a:r>
            <a:r>
              <a:rPr lang="tr-TR" sz="1800" dirty="0">
                <a:solidFill>
                  <a:srgbClr val="FFFF00"/>
                </a:solidFill>
              </a:rPr>
              <a:t>, karşılaştırılan dil ailelerinde ve bu ailelere giren dillerde </a:t>
            </a:r>
            <a:r>
              <a:rPr lang="tr-TR" sz="1800" dirty="0" smtClean="0">
                <a:solidFill>
                  <a:srgbClr val="FFFF00"/>
                </a:solidFill>
              </a:rPr>
              <a:t>ortak olduğu gösterilmiştir. Aslında </a:t>
            </a:r>
            <a:r>
              <a:rPr lang="tr-TR" sz="1800" dirty="0"/>
              <a:t>Nostratik</a:t>
            </a:r>
            <a:r>
              <a:rPr lang="tr-TR" sz="1800" dirty="0">
                <a:solidFill>
                  <a:srgbClr val="FFFF00"/>
                </a:solidFill>
              </a:rPr>
              <a:t> terimini ilk kullanan </a:t>
            </a:r>
            <a:r>
              <a:rPr lang="tr-TR" sz="1800" dirty="0" smtClean="0"/>
              <a:t>HOLGER </a:t>
            </a:r>
            <a:r>
              <a:rPr lang="tr-TR" sz="1800" dirty="0" err="1" smtClean="0"/>
              <a:t>PETERSEN'dir</a:t>
            </a:r>
            <a:r>
              <a:rPr lang="tr-TR" sz="1800" dirty="0">
                <a:solidFill>
                  <a:srgbClr val="FFFF00"/>
                </a:solidFill>
              </a:rPr>
              <a:t>. </a:t>
            </a:r>
            <a:r>
              <a:rPr lang="tr-TR" sz="1800" dirty="0" smtClean="0">
                <a:solidFill>
                  <a:srgbClr val="FFFF00"/>
                </a:solidFill>
              </a:rPr>
              <a:t>Bu terimi</a:t>
            </a:r>
            <a:r>
              <a:rPr lang="tr-TR" sz="1800" dirty="0">
                <a:solidFill>
                  <a:srgbClr val="FFFF00"/>
                </a:solidFill>
              </a:rPr>
              <a:t>, 1903 yılında yazdığı </a:t>
            </a:r>
            <a:r>
              <a:rPr lang="tr-TR" sz="1800" i="1" dirty="0">
                <a:solidFill>
                  <a:srgbClr val="FFFF00"/>
                </a:solidFill>
              </a:rPr>
              <a:t>"</a:t>
            </a:r>
            <a:r>
              <a:rPr lang="tr-TR" sz="1800" i="1" dirty="0" err="1"/>
              <a:t>Türkische</a:t>
            </a:r>
            <a:r>
              <a:rPr lang="tr-TR" sz="1800" i="1" dirty="0"/>
              <a:t> </a:t>
            </a:r>
            <a:r>
              <a:rPr lang="tr-TR" sz="1800" i="1" dirty="0" err="1"/>
              <a:t>Lautgesetze</a:t>
            </a:r>
            <a:r>
              <a:rPr lang="tr-TR" sz="1800" i="1" dirty="0">
                <a:solidFill>
                  <a:srgbClr val="FFFF00"/>
                </a:solidFill>
              </a:rPr>
              <a:t>" </a:t>
            </a:r>
            <a:r>
              <a:rPr lang="tr-TR" sz="1800" dirty="0" smtClean="0">
                <a:solidFill>
                  <a:srgbClr val="FFFF00"/>
                </a:solidFill>
              </a:rPr>
              <a:t>adlı makalesinde Hint-Avrupa </a:t>
            </a:r>
            <a:r>
              <a:rPr lang="tr-TR" sz="1800" dirty="0">
                <a:solidFill>
                  <a:srgbClr val="FFFF00"/>
                </a:solidFill>
              </a:rPr>
              <a:t>ile bağlantılı diller için kullandı. Terim, Latince </a:t>
            </a:r>
            <a:r>
              <a:rPr lang="tr-TR" sz="1800" i="1" dirty="0" err="1">
                <a:solidFill>
                  <a:srgbClr val="FFFF00"/>
                </a:solidFill>
              </a:rPr>
              <a:t>nostrates</a:t>
            </a:r>
            <a:r>
              <a:rPr lang="tr-TR" sz="1800" i="1" dirty="0">
                <a:solidFill>
                  <a:srgbClr val="FFFF00"/>
                </a:solidFill>
              </a:rPr>
              <a:t> </a:t>
            </a:r>
            <a:r>
              <a:rPr lang="tr-TR" sz="1800" dirty="0">
                <a:solidFill>
                  <a:srgbClr val="FFFF00"/>
                </a:solidFill>
              </a:rPr>
              <a:t>(</a:t>
            </a:r>
            <a:r>
              <a:rPr lang="tr-TR" sz="1800" dirty="0" smtClean="0">
                <a:solidFill>
                  <a:srgbClr val="FFFF00"/>
                </a:solidFill>
              </a:rPr>
              <a:t>bizim ülkenin insanları</a:t>
            </a:r>
            <a:r>
              <a:rPr lang="tr-TR" sz="1800" dirty="0">
                <a:solidFill>
                  <a:srgbClr val="FFFF00"/>
                </a:solidFill>
              </a:rPr>
              <a:t>) kelimesinden geliyordu. Pedersen, Nostratik </a:t>
            </a:r>
            <a:r>
              <a:rPr lang="tr-TR" sz="1800" dirty="0" smtClean="0">
                <a:solidFill>
                  <a:srgbClr val="FFFF00"/>
                </a:solidFill>
              </a:rPr>
              <a:t>terimiyle başlangıçta </a:t>
            </a:r>
            <a:r>
              <a:rPr lang="tr-TR" sz="1800" dirty="0">
                <a:solidFill>
                  <a:srgbClr val="FFFF00"/>
                </a:solidFill>
              </a:rPr>
              <a:t>Hint-Avrupa ile Fin-Ugor dillerini bir </a:t>
            </a:r>
            <a:r>
              <a:rPr lang="tr-TR" sz="1800" dirty="0" smtClean="0">
                <a:solidFill>
                  <a:srgbClr val="FFFF00"/>
                </a:solidFill>
              </a:rPr>
              <a:t>arada düşünürken </a:t>
            </a:r>
            <a:r>
              <a:rPr lang="tr-TR" sz="1800" dirty="0">
                <a:solidFill>
                  <a:srgbClr val="FFFF00"/>
                </a:solidFill>
              </a:rPr>
              <a:t>sonradan buna Türk, Moğol, Mançu, </a:t>
            </a:r>
            <a:r>
              <a:rPr lang="tr-TR" sz="1800" dirty="0" err="1">
                <a:solidFill>
                  <a:srgbClr val="FFFF00"/>
                </a:solidFill>
              </a:rPr>
              <a:t>Yukagir</a:t>
            </a:r>
            <a:r>
              <a:rPr lang="tr-TR" sz="1800" dirty="0">
                <a:solidFill>
                  <a:srgbClr val="FFFF00"/>
                </a:solidFill>
              </a:rPr>
              <a:t> ve </a:t>
            </a:r>
            <a:r>
              <a:rPr lang="tr-TR" sz="1800" dirty="0" smtClean="0">
                <a:solidFill>
                  <a:srgbClr val="FFFF00"/>
                </a:solidFill>
              </a:rPr>
              <a:t>Eskimo </a:t>
            </a:r>
            <a:r>
              <a:rPr lang="fr-FR" sz="1800" dirty="0" err="1" smtClean="0">
                <a:solidFill>
                  <a:srgbClr val="FFFF00"/>
                </a:solidFill>
              </a:rPr>
              <a:t>dillerini</a:t>
            </a:r>
            <a:r>
              <a:rPr lang="fr-FR" sz="1800" dirty="0" smtClean="0">
                <a:solidFill>
                  <a:srgbClr val="FFFF00"/>
                </a:solidFill>
              </a:rPr>
              <a:t> </a:t>
            </a:r>
            <a:r>
              <a:rPr lang="fr-FR" sz="1800" dirty="0">
                <a:solidFill>
                  <a:srgbClr val="FFFF00"/>
                </a:solidFill>
              </a:rPr>
              <a:t>de </a:t>
            </a:r>
            <a:r>
              <a:rPr lang="fr-FR" sz="1800" dirty="0" err="1">
                <a:solidFill>
                  <a:srgbClr val="FFFF00"/>
                </a:solidFill>
              </a:rPr>
              <a:t>dahil</a:t>
            </a:r>
            <a:r>
              <a:rPr lang="fr-FR" sz="1800" dirty="0">
                <a:solidFill>
                  <a:srgbClr val="FFFF00"/>
                </a:solidFill>
              </a:rPr>
              <a:t> </a:t>
            </a:r>
            <a:r>
              <a:rPr lang="fr-FR" sz="1800" dirty="0" err="1">
                <a:solidFill>
                  <a:srgbClr val="FFFF00"/>
                </a:solidFill>
              </a:rPr>
              <a:t>etmişti</a:t>
            </a:r>
            <a:r>
              <a:rPr lang="fr-FR" sz="1800" dirty="0">
                <a:solidFill>
                  <a:srgbClr val="FFFF00"/>
                </a:solidFill>
              </a:rPr>
              <a:t> </a:t>
            </a:r>
            <a:r>
              <a:rPr lang="fr-FR" sz="1800" dirty="0" smtClean="0">
                <a:solidFill>
                  <a:srgbClr val="FFFF00"/>
                </a:solidFill>
              </a:rPr>
              <a:t>.</a:t>
            </a:r>
            <a:r>
              <a:rPr lang="tr-TR" sz="1800" dirty="0" smtClean="0">
                <a:solidFill>
                  <a:srgbClr val="FFFF00"/>
                </a:solidFill>
              </a:rPr>
              <a:t> </a:t>
            </a:r>
            <a:r>
              <a:rPr lang="tr-TR" sz="1800" dirty="0" err="1" smtClean="0">
                <a:solidFill>
                  <a:srgbClr val="FFFF00"/>
                </a:solidFill>
              </a:rPr>
              <a:t>İlliç-Svitıç</a:t>
            </a:r>
            <a:r>
              <a:rPr lang="tr-TR" sz="1800" dirty="0" smtClean="0">
                <a:solidFill>
                  <a:srgbClr val="FFFF00"/>
                </a:solidFill>
              </a:rPr>
              <a:t> </a:t>
            </a:r>
            <a:r>
              <a:rPr lang="tr-TR" sz="1800" dirty="0">
                <a:solidFill>
                  <a:srgbClr val="FFFF00"/>
                </a:solidFill>
              </a:rPr>
              <a:t>ile aynı zamanda (1964, 1965) Rusya'da bir </a:t>
            </a:r>
            <a:r>
              <a:rPr lang="tr-TR" sz="1800" dirty="0" smtClean="0">
                <a:solidFill>
                  <a:srgbClr val="FFFF00"/>
                </a:solidFill>
              </a:rPr>
              <a:t>başka </a:t>
            </a:r>
            <a:r>
              <a:rPr lang="tr-TR" sz="1800" dirty="0" err="1" smtClean="0">
                <a:solidFill>
                  <a:srgbClr val="FFFF00"/>
                </a:solidFill>
              </a:rPr>
              <a:t>Nostratikçi</a:t>
            </a:r>
            <a:r>
              <a:rPr lang="tr-TR" sz="1800" dirty="0">
                <a:solidFill>
                  <a:srgbClr val="FFFF00"/>
                </a:solidFill>
              </a:rPr>
              <a:t>, </a:t>
            </a:r>
            <a:r>
              <a:rPr lang="tr-TR" sz="1800" dirty="0" smtClean="0"/>
              <a:t>AARON DOLGOPOLSKY; </a:t>
            </a:r>
            <a:r>
              <a:rPr lang="tr-TR" sz="1800" dirty="0"/>
              <a:t>Hint-Avrupa, Hamî-Samî, </a:t>
            </a:r>
            <a:r>
              <a:rPr lang="tr-TR" sz="1800" dirty="0" err="1"/>
              <a:t>Kartvel</a:t>
            </a:r>
            <a:r>
              <a:rPr lang="tr-TR" sz="1800" dirty="0"/>
              <a:t>, Ural, Altay </a:t>
            </a:r>
            <a:r>
              <a:rPr lang="tr-TR" sz="1800" dirty="0" smtClean="0"/>
              <a:t>ve Eskimo-</a:t>
            </a:r>
            <a:r>
              <a:rPr lang="tr-TR" sz="1800" dirty="0" err="1" smtClean="0"/>
              <a:t>Aleut</a:t>
            </a:r>
            <a:r>
              <a:rPr lang="tr-TR" sz="1800" dirty="0" smtClean="0">
                <a:solidFill>
                  <a:srgbClr val="FFFF00"/>
                </a:solidFill>
              </a:rPr>
              <a:t> </a:t>
            </a:r>
            <a:r>
              <a:rPr lang="tr-TR" sz="1800" dirty="0">
                <a:solidFill>
                  <a:srgbClr val="FFFF00"/>
                </a:solidFill>
              </a:rPr>
              <a:t>dil ailelerinin ilişkileri üzerinde </a:t>
            </a:r>
            <a:r>
              <a:rPr lang="tr-TR" sz="1800" dirty="0" smtClean="0">
                <a:solidFill>
                  <a:srgbClr val="FFFF00"/>
                </a:solidFill>
              </a:rPr>
              <a:t>durdu. </a:t>
            </a:r>
            <a:endParaRPr lang="tr-TR" sz="1800" dirty="0">
              <a:solidFill>
                <a:srgbClr val="FFFF00"/>
              </a:solidFill>
            </a:endParaRPr>
          </a:p>
        </p:txBody>
      </p:sp>
    </p:spTree>
    <p:extLst>
      <p:ext uri="{BB962C8B-B14F-4D97-AF65-F5344CB8AC3E}">
        <p14:creationId xmlns:p14="http://schemas.microsoft.com/office/powerpoint/2010/main" val="106581370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280686"/>
            <a:ext cx="8352928" cy="6145265"/>
          </a:xfrm>
        </p:spPr>
        <p:txBody>
          <a:bodyPr/>
          <a:lstStyle/>
          <a:p>
            <a:pPr algn="l"/>
            <a:r>
              <a:rPr lang="tr-TR" sz="1800" dirty="0">
                <a:solidFill>
                  <a:srgbClr val="FFFF00"/>
                </a:solidFill>
              </a:rPr>
              <a:t>Nostratik teorisi ile Avrasyatik teorisi aslında iç içe geçen ve </a:t>
            </a:r>
            <a:r>
              <a:rPr lang="tr-TR" sz="1800" dirty="0" smtClean="0">
                <a:solidFill>
                  <a:srgbClr val="FFFF00"/>
                </a:solidFill>
              </a:rPr>
              <a:t>birbirine yakın </a:t>
            </a:r>
            <a:r>
              <a:rPr lang="tr-TR" sz="1800" dirty="0">
                <a:solidFill>
                  <a:srgbClr val="FFFF00"/>
                </a:solidFill>
              </a:rPr>
              <a:t>olan iki teoridir. </a:t>
            </a:r>
            <a:r>
              <a:rPr lang="tr-TR" sz="1800" b="1" dirty="0" smtClean="0"/>
              <a:t>MERRİTT RUHLEN</a:t>
            </a:r>
            <a:r>
              <a:rPr lang="tr-TR" sz="1800" dirty="0" smtClean="0">
                <a:solidFill>
                  <a:srgbClr val="FFFF00"/>
                </a:solidFill>
              </a:rPr>
              <a:t>, </a:t>
            </a:r>
            <a:r>
              <a:rPr lang="tr-TR" sz="1800" dirty="0">
                <a:solidFill>
                  <a:srgbClr val="FFFF00"/>
                </a:solidFill>
              </a:rPr>
              <a:t>teoriler hakkındaki son görüşleri esas </a:t>
            </a:r>
            <a:r>
              <a:rPr lang="tr-TR" sz="1800" dirty="0" smtClean="0">
                <a:solidFill>
                  <a:srgbClr val="FFFF00"/>
                </a:solidFill>
              </a:rPr>
              <a:t>alarak yaptığı </a:t>
            </a:r>
            <a:r>
              <a:rPr lang="tr-TR" sz="1800" dirty="0">
                <a:solidFill>
                  <a:srgbClr val="FFFF00"/>
                </a:solidFill>
              </a:rPr>
              <a:t>sınıflandırmada iki teorinin iç içe oluşunu şu tablo ile </a:t>
            </a:r>
            <a:r>
              <a:rPr lang="tr-TR" sz="1800" dirty="0" smtClean="0">
                <a:solidFill>
                  <a:srgbClr val="FFFF00"/>
                </a:solidFill>
              </a:rPr>
              <a:t>gösterir:</a:t>
            </a:r>
          </a:p>
          <a:p>
            <a:pPr algn="l"/>
            <a:endParaRPr lang="tr-TR" sz="1500" dirty="0">
              <a:solidFill>
                <a:srgbClr val="FFFF00"/>
              </a:solidFill>
            </a:endParaRPr>
          </a:p>
          <a:p>
            <a:pPr algn="l"/>
            <a:endParaRPr lang="tr-TR" sz="1500" dirty="0" smtClean="0">
              <a:solidFill>
                <a:srgbClr val="FFFF00"/>
              </a:solidFill>
            </a:endParaRPr>
          </a:p>
          <a:p>
            <a:pPr algn="l"/>
            <a:r>
              <a:rPr lang="tr-TR" dirty="0" smtClean="0"/>
              <a:t>                                         </a:t>
            </a:r>
            <a:r>
              <a:rPr lang="tr-TR" sz="2000" dirty="0" err="1" smtClean="0">
                <a:solidFill>
                  <a:srgbClr val="FFFF00"/>
                </a:solidFill>
              </a:rPr>
              <a:t>Afro-Asyatik</a:t>
            </a:r>
            <a:endParaRPr lang="tr-TR" sz="2000" dirty="0" smtClean="0">
              <a:solidFill>
                <a:srgbClr val="FFFF00"/>
              </a:solidFill>
            </a:endParaRPr>
          </a:p>
          <a:p>
            <a:pPr algn="l"/>
            <a:r>
              <a:rPr lang="tr-TR" sz="2000" dirty="0" smtClean="0">
                <a:solidFill>
                  <a:srgbClr val="FFFF00"/>
                </a:solidFill>
              </a:rPr>
              <a:t>                                                          </a:t>
            </a:r>
            <a:r>
              <a:rPr lang="tr-TR" sz="2000" dirty="0" err="1" smtClean="0">
                <a:solidFill>
                  <a:srgbClr val="FFFF00"/>
                </a:solidFill>
              </a:rPr>
              <a:t>kartvel</a:t>
            </a:r>
            <a:endParaRPr lang="tr-TR" sz="2000" dirty="0" smtClean="0">
              <a:solidFill>
                <a:srgbClr val="FFFF00"/>
              </a:solidFill>
            </a:endParaRPr>
          </a:p>
          <a:p>
            <a:pPr algn="l"/>
            <a:r>
              <a:rPr lang="tr-TR" sz="2000" dirty="0" smtClean="0">
                <a:solidFill>
                  <a:srgbClr val="FFFF00"/>
                </a:solidFill>
              </a:rPr>
              <a:t>                                                          Elam-</a:t>
            </a:r>
            <a:r>
              <a:rPr lang="tr-TR" sz="2000" dirty="0" err="1" smtClean="0">
                <a:solidFill>
                  <a:srgbClr val="FFFF00"/>
                </a:solidFill>
              </a:rPr>
              <a:t>Dravit</a:t>
            </a:r>
            <a:endParaRPr lang="tr-TR" sz="2000" dirty="0" smtClean="0">
              <a:solidFill>
                <a:srgbClr val="FFFF00"/>
              </a:solidFill>
            </a:endParaRPr>
          </a:p>
          <a:p>
            <a:pPr algn="l"/>
            <a:r>
              <a:rPr lang="tr-TR" sz="2000" dirty="0" smtClean="0">
                <a:solidFill>
                  <a:srgbClr val="FFFF00"/>
                </a:solidFill>
              </a:rPr>
              <a:t>                                                          Hint-Avrupa</a:t>
            </a:r>
          </a:p>
          <a:p>
            <a:pPr algn="l"/>
            <a:r>
              <a:rPr lang="tr-TR" sz="2000" dirty="0" smtClean="0">
                <a:solidFill>
                  <a:srgbClr val="FFFF00"/>
                </a:solidFill>
              </a:rPr>
              <a:t>                                                          Ural-</a:t>
            </a:r>
            <a:r>
              <a:rPr lang="tr-TR" sz="2000" dirty="0" err="1" smtClean="0">
                <a:solidFill>
                  <a:srgbClr val="FFFF00"/>
                </a:solidFill>
              </a:rPr>
              <a:t>Yukagir</a:t>
            </a:r>
            <a:endParaRPr lang="tr-TR" sz="2000" dirty="0" smtClean="0">
              <a:solidFill>
                <a:srgbClr val="FFFF00"/>
              </a:solidFill>
            </a:endParaRPr>
          </a:p>
          <a:p>
            <a:pPr algn="l"/>
            <a:r>
              <a:rPr lang="tr-TR" sz="2000" dirty="0" smtClean="0">
                <a:solidFill>
                  <a:srgbClr val="FFFF00"/>
                </a:solidFill>
              </a:rPr>
              <a:t>                                                          Altay</a:t>
            </a:r>
          </a:p>
          <a:p>
            <a:pPr algn="l"/>
            <a:r>
              <a:rPr lang="tr-TR" sz="2000" dirty="0">
                <a:solidFill>
                  <a:schemeClr val="tx2"/>
                </a:solidFill>
              </a:rPr>
              <a:t>                        NOSTRATİK           </a:t>
            </a:r>
            <a:r>
              <a:rPr lang="tr-TR" sz="2000" dirty="0" smtClean="0">
                <a:solidFill>
                  <a:schemeClr val="tx2"/>
                </a:solidFill>
              </a:rPr>
              <a:t> </a:t>
            </a:r>
            <a:r>
              <a:rPr lang="tr-TR" sz="2000" dirty="0" smtClean="0">
                <a:solidFill>
                  <a:srgbClr val="FFFF00"/>
                </a:solidFill>
              </a:rPr>
              <a:t>Kore</a:t>
            </a:r>
          </a:p>
          <a:p>
            <a:pPr algn="l"/>
            <a:r>
              <a:rPr lang="tr-TR" sz="2000" dirty="0" smtClean="0">
                <a:solidFill>
                  <a:srgbClr val="FFFF00"/>
                </a:solidFill>
              </a:rPr>
              <a:t>                                                           Japon                            </a:t>
            </a:r>
            <a:r>
              <a:rPr lang="tr-TR" sz="2000" dirty="0" smtClean="0">
                <a:solidFill>
                  <a:schemeClr val="tx2"/>
                </a:solidFill>
              </a:rPr>
              <a:t>AVRASYATİK</a:t>
            </a:r>
          </a:p>
          <a:p>
            <a:pPr algn="l"/>
            <a:r>
              <a:rPr lang="tr-TR" sz="2000" dirty="0" smtClean="0">
                <a:solidFill>
                  <a:srgbClr val="FFFF00"/>
                </a:solidFill>
              </a:rPr>
              <a:t>                                                           Ainu</a:t>
            </a:r>
          </a:p>
          <a:p>
            <a:pPr algn="l"/>
            <a:r>
              <a:rPr lang="tr-TR" sz="2000" dirty="0" smtClean="0">
                <a:solidFill>
                  <a:srgbClr val="FFFF00"/>
                </a:solidFill>
              </a:rPr>
              <a:t>                                                           </a:t>
            </a:r>
            <a:r>
              <a:rPr lang="tr-TR" sz="2000" dirty="0" err="1" smtClean="0">
                <a:solidFill>
                  <a:srgbClr val="FFFF00"/>
                </a:solidFill>
              </a:rPr>
              <a:t>Gilyak</a:t>
            </a:r>
            <a:endParaRPr lang="tr-TR" sz="2000" dirty="0" smtClean="0">
              <a:solidFill>
                <a:srgbClr val="FFFF00"/>
              </a:solidFill>
            </a:endParaRPr>
          </a:p>
          <a:p>
            <a:pPr algn="l"/>
            <a:r>
              <a:rPr lang="tr-TR" sz="2000" dirty="0" smtClean="0">
                <a:solidFill>
                  <a:srgbClr val="FFFF00"/>
                </a:solidFill>
              </a:rPr>
              <a:t>                                                           </a:t>
            </a:r>
            <a:r>
              <a:rPr lang="tr-TR" sz="2000" dirty="0" err="1" smtClean="0">
                <a:solidFill>
                  <a:srgbClr val="FFFF00"/>
                </a:solidFill>
              </a:rPr>
              <a:t>Çukçi</a:t>
            </a:r>
            <a:r>
              <a:rPr lang="tr-TR" sz="2000" dirty="0" smtClean="0">
                <a:solidFill>
                  <a:srgbClr val="FFFF00"/>
                </a:solidFill>
              </a:rPr>
              <a:t>- </a:t>
            </a:r>
            <a:r>
              <a:rPr lang="tr-TR" sz="2000" dirty="0" err="1" smtClean="0">
                <a:solidFill>
                  <a:srgbClr val="FFFF00"/>
                </a:solidFill>
              </a:rPr>
              <a:t>Kamçatka</a:t>
            </a:r>
            <a:endParaRPr lang="tr-TR" sz="2000" dirty="0" smtClean="0">
              <a:solidFill>
                <a:srgbClr val="FFFF00"/>
              </a:solidFill>
            </a:endParaRPr>
          </a:p>
          <a:p>
            <a:pPr algn="l"/>
            <a:r>
              <a:rPr lang="tr-TR" sz="2000" dirty="0" smtClean="0">
                <a:solidFill>
                  <a:srgbClr val="FFFF00"/>
                </a:solidFill>
              </a:rPr>
              <a:t>                                                           Eskimo-</a:t>
            </a:r>
            <a:r>
              <a:rPr lang="tr-TR" sz="2000" dirty="0" err="1" smtClean="0">
                <a:solidFill>
                  <a:srgbClr val="FFFF00"/>
                </a:solidFill>
              </a:rPr>
              <a:t>Aleut</a:t>
            </a:r>
            <a:endParaRPr lang="tr-TR" sz="2000" dirty="0" smtClean="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p:txBody>
      </p:sp>
      <p:sp>
        <p:nvSpPr>
          <p:cNvPr id="5" name="Sağ Ayraç 4"/>
          <p:cNvSpPr/>
          <p:nvPr/>
        </p:nvSpPr>
        <p:spPr bwMode="auto">
          <a:xfrm flipH="1">
            <a:off x="3707904" y="2276872"/>
            <a:ext cx="360040" cy="414908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tr-TR" smtClean="0">
              <a:solidFill>
                <a:srgbClr val="F8F8F8"/>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00192" y="3219323"/>
            <a:ext cx="275245" cy="317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187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568952" cy="6048672"/>
          </a:xfrm>
        </p:spPr>
        <p:txBody>
          <a:bodyPr/>
          <a:lstStyle/>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lnSpc>
                <a:spcPct val="115000"/>
              </a:lnSpc>
              <a:spcAft>
                <a:spcPts val="1000"/>
              </a:spcAft>
            </a:pPr>
            <a:r>
              <a:rPr lang="tr-TR" sz="1800" b="1" dirty="0" smtClean="0">
                <a:solidFill>
                  <a:srgbClr val="FFFF00"/>
                </a:solidFill>
                <a:ea typeface="Calibri"/>
                <a:cs typeface="Times New Roman"/>
              </a:rPr>
              <a:t>ALTAY DİLLERİ</a:t>
            </a:r>
            <a:endParaRPr lang="tr-TR" sz="1800" dirty="0" smtClean="0">
              <a:solidFill>
                <a:srgbClr val="FFFF00"/>
              </a:solidFill>
              <a:ea typeface="Calibri"/>
              <a:cs typeface="Times New Roman"/>
            </a:endParaRPr>
          </a:p>
          <a:p>
            <a:pPr algn="l">
              <a:lnSpc>
                <a:spcPct val="115000"/>
              </a:lnSpc>
              <a:spcAft>
                <a:spcPts val="1000"/>
              </a:spcAft>
            </a:pPr>
            <a:r>
              <a:rPr lang="tr-TR" sz="1600" dirty="0" smtClean="0">
                <a:solidFill>
                  <a:srgbClr val="008080"/>
                </a:solidFill>
                <a:ea typeface="Calibri"/>
                <a:cs typeface="Times New Roman"/>
              </a:rPr>
              <a:t>██</a:t>
            </a:r>
            <a:r>
              <a:rPr lang="tr-TR" sz="1600" dirty="0" smtClean="0">
                <a:ea typeface="Calibri"/>
                <a:cs typeface="Times New Roman"/>
              </a:rPr>
              <a:t> </a:t>
            </a:r>
            <a:r>
              <a:rPr lang="tr-TR" sz="1600" dirty="0" smtClean="0">
                <a:solidFill>
                  <a:schemeClr val="tx2"/>
                </a:solidFill>
                <a:ea typeface="Calibri"/>
                <a:cs typeface="Times New Roman"/>
              </a:rPr>
              <a:t>JAPONCA </a:t>
            </a:r>
            <a:r>
              <a:rPr lang="tr-TR" sz="1600" dirty="0" smtClean="0">
                <a:ea typeface="Calibri"/>
                <a:cs typeface="Times New Roman"/>
              </a:rPr>
              <a:t>        </a:t>
            </a:r>
            <a:r>
              <a:rPr lang="tr-TR" sz="1600" dirty="0" smtClean="0">
                <a:solidFill>
                  <a:srgbClr val="808040"/>
                </a:solidFill>
                <a:ea typeface="Calibri"/>
                <a:cs typeface="Times New Roman"/>
              </a:rPr>
              <a:t>██</a:t>
            </a:r>
            <a:r>
              <a:rPr lang="tr-TR" sz="1600" dirty="0" smtClean="0">
                <a:ea typeface="Calibri"/>
                <a:cs typeface="Times New Roman"/>
              </a:rPr>
              <a:t> </a:t>
            </a:r>
            <a:r>
              <a:rPr lang="tr-TR" sz="1600" dirty="0" smtClean="0">
                <a:solidFill>
                  <a:schemeClr val="tx2"/>
                </a:solidFill>
                <a:ea typeface="Calibri"/>
                <a:cs typeface="Times New Roman"/>
              </a:rPr>
              <a:t>KORECE </a:t>
            </a:r>
            <a:r>
              <a:rPr lang="tr-TR" sz="1600" dirty="0" smtClean="0">
                <a:ea typeface="Calibri"/>
                <a:cs typeface="Times New Roman"/>
              </a:rPr>
              <a:t>      </a:t>
            </a:r>
            <a:r>
              <a:rPr lang="tr-TR" sz="1600" dirty="0" smtClean="0">
                <a:solidFill>
                  <a:srgbClr val="00FF80"/>
                </a:solidFill>
                <a:ea typeface="Calibri"/>
                <a:cs typeface="Times New Roman"/>
              </a:rPr>
              <a:t>██</a:t>
            </a:r>
            <a:r>
              <a:rPr lang="tr-TR" sz="1600" dirty="0" smtClean="0">
                <a:ea typeface="Calibri"/>
                <a:cs typeface="Times New Roman"/>
              </a:rPr>
              <a:t> </a:t>
            </a:r>
            <a:r>
              <a:rPr lang="tr-TR" sz="1600" dirty="0" smtClean="0">
                <a:solidFill>
                  <a:srgbClr val="FFFF00"/>
                </a:solidFill>
                <a:ea typeface="Calibri"/>
                <a:cs typeface="Times New Roman"/>
              </a:rPr>
              <a:t>MOĞOL DİLLERİ </a:t>
            </a:r>
            <a:r>
              <a:rPr lang="tr-TR" sz="1600" dirty="0" smtClean="0">
                <a:ea typeface="Calibri"/>
                <a:cs typeface="Times New Roman"/>
              </a:rPr>
              <a:t>: </a:t>
            </a:r>
            <a:r>
              <a:rPr lang="tr-TR" sz="1600" dirty="0" smtClean="0">
                <a:solidFill>
                  <a:schemeClr val="tx2"/>
                </a:solidFill>
                <a:ea typeface="Calibri"/>
                <a:cs typeface="Times New Roman"/>
              </a:rPr>
              <a:t>MOĞOLCA, BURYATÇA, </a:t>
            </a:r>
            <a:r>
              <a:rPr lang="tr-TR" sz="1600" dirty="0" smtClean="0">
                <a:ea typeface="Calibri"/>
                <a:cs typeface="Times New Roman"/>
              </a:rPr>
              <a:t>KALMIKÇA   </a:t>
            </a:r>
            <a:r>
              <a:rPr lang="tr-TR" sz="1600" dirty="0" smtClean="0">
                <a:solidFill>
                  <a:srgbClr val="BB005E"/>
                </a:solidFill>
                <a:ea typeface="Calibri"/>
                <a:cs typeface="Times New Roman"/>
              </a:rPr>
              <a:t>██</a:t>
            </a:r>
            <a:r>
              <a:rPr lang="tr-TR" sz="1600" dirty="0" smtClean="0">
                <a:ea typeface="Calibri"/>
                <a:cs typeface="Times New Roman"/>
              </a:rPr>
              <a:t> </a:t>
            </a:r>
            <a:r>
              <a:rPr lang="tr-TR" sz="1600" dirty="0" smtClean="0">
                <a:solidFill>
                  <a:srgbClr val="FFFF00"/>
                </a:solidFill>
                <a:ea typeface="Calibri"/>
                <a:cs typeface="Times New Roman"/>
              </a:rPr>
              <a:t>TUNGUZ DİLLERİ: </a:t>
            </a:r>
            <a:r>
              <a:rPr lang="tr-TR" sz="1600" dirty="0" smtClean="0">
                <a:ea typeface="Calibri"/>
                <a:cs typeface="Times New Roman"/>
              </a:rPr>
              <a:t>(EVENKİ</a:t>
            </a:r>
            <a:r>
              <a:rPr lang="tr-TR" sz="1600" dirty="0">
                <a:ea typeface="Calibri"/>
                <a:cs typeface="Times New Roman"/>
              </a:rPr>
              <a:t> </a:t>
            </a:r>
            <a:r>
              <a:rPr lang="tr-TR" sz="1600" dirty="0" smtClean="0">
                <a:ea typeface="Calibri"/>
                <a:cs typeface="Times New Roman"/>
              </a:rPr>
              <a:t>, MANÇUR)</a:t>
            </a:r>
          </a:p>
          <a:p>
            <a:pPr algn="l">
              <a:lnSpc>
                <a:spcPct val="115000"/>
              </a:lnSpc>
              <a:spcAft>
                <a:spcPts val="1000"/>
              </a:spcAft>
            </a:pPr>
            <a:r>
              <a:rPr lang="tr-TR" sz="1600" dirty="0" smtClean="0">
                <a:ea typeface="Calibri"/>
                <a:cs typeface="Times New Roman"/>
              </a:rPr>
              <a:t> </a:t>
            </a:r>
            <a:r>
              <a:rPr lang="tr-TR" sz="1600" dirty="0" smtClean="0">
                <a:solidFill>
                  <a:srgbClr val="808080"/>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TÜRK LEHÇELERİ:  </a:t>
            </a:r>
            <a:r>
              <a:rPr lang="tr-TR" sz="1600" dirty="0" smtClean="0">
                <a:solidFill>
                  <a:schemeClr val="tx2"/>
                </a:solidFill>
                <a:ea typeface="Calibri"/>
                <a:cs typeface="Times New Roman"/>
              </a:rPr>
              <a:t>TÜRKİYE ( ANADOLU) TÜRKÇESİ , AZERBAYCAN TÜRKÇESİ, TÜRKMENCE</a:t>
            </a:r>
            <a:r>
              <a:rPr lang="tr-TR" sz="1600" dirty="0">
                <a:solidFill>
                  <a:schemeClr val="tx2"/>
                </a:solidFill>
                <a:ea typeface="Calibri"/>
                <a:cs typeface="Times New Roman"/>
              </a:rPr>
              <a:t> </a:t>
            </a:r>
            <a:r>
              <a:rPr lang="tr-TR" sz="1600" dirty="0" smtClean="0">
                <a:solidFill>
                  <a:schemeClr val="tx2"/>
                </a:solidFill>
                <a:ea typeface="Calibri"/>
                <a:cs typeface="Times New Roman"/>
              </a:rPr>
              <a:t>,  KAZAKÇA</a:t>
            </a:r>
            <a:r>
              <a:rPr lang="tr-TR" sz="1600" dirty="0">
                <a:solidFill>
                  <a:schemeClr val="tx2"/>
                </a:solidFill>
                <a:ea typeface="Calibri"/>
                <a:cs typeface="Times New Roman"/>
              </a:rPr>
              <a:t> </a:t>
            </a:r>
            <a:r>
              <a:rPr lang="tr-TR" sz="1600" dirty="0" smtClean="0">
                <a:solidFill>
                  <a:schemeClr val="tx2"/>
                </a:solidFill>
                <a:ea typeface="Calibri"/>
                <a:cs typeface="Times New Roman"/>
              </a:rPr>
              <a:t>,  KIRGIZCA , KARAKALPAKÇA , NOGAYCA , KARAÇAYCA , BAŞKIRTÇA , KUMUKÇA , ÖZBEKÇE ,  UYGURCA, SALARCA, YAKUTÇA, ÇUVAŞÇA ,,GAGAVUZCA.KARAYCA,KAŞKAYCA,HALAÇÇA</a:t>
            </a:r>
          </a:p>
          <a:p>
            <a:pPr algn="l">
              <a:lnSpc>
                <a:spcPct val="115000"/>
              </a:lnSpc>
              <a:spcAft>
                <a:spcPts val="1000"/>
              </a:spcAft>
            </a:pPr>
            <a:r>
              <a:rPr lang="tr-TR" sz="1600" dirty="0" smtClean="0">
                <a:solidFill>
                  <a:srgbClr val="004040"/>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URAL DİLLERİ</a:t>
            </a:r>
            <a:r>
              <a:rPr lang="tr-TR" sz="1600" b="1" dirty="0">
                <a:solidFill>
                  <a:srgbClr val="FFFF00"/>
                </a:solidFill>
                <a:ea typeface="Calibri"/>
                <a:cs typeface="Times New Roman"/>
              </a:rPr>
              <a:t> </a:t>
            </a:r>
            <a:r>
              <a:rPr lang="tr-TR" sz="1600" b="1" dirty="0" smtClean="0">
                <a:solidFill>
                  <a:srgbClr val="FFFF00"/>
                </a:solidFill>
                <a:ea typeface="Calibri"/>
                <a:cs typeface="Times New Roman"/>
              </a:rPr>
              <a:t>(FİN-UGOR) : </a:t>
            </a:r>
            <a:r>
              <a:rPr lang="tr-TR" sz="1600" dirty="0" smtClean="0">
                <a:solidFill>
                  <a:srgbClr val="FFFF00"/>
                </a:solidFill>
                <a:ea typeface="Calibri"/>
                <a:cs typeface="Times New Roman"/>
              </a:rPr>
              <a:t> </a:t>
            </a:r>
            <a:r>
              <a:rPr lang="tr-TR" sz="1600" dirty="0" smtClean="0">
                <a:ea typeface="Calibri"/>
                <a:cs typeface="Times New Roman"/>
              </a:rPr>
              <a:t>FİNCE  (SUOMİ) LAPONCA (SAMİ), ESTONCA, MARİ DİLİ (ÇEREMİŞÇE), KOMİCE, KARELCE, MACARCA, KHANSİ DİLİ, MANSİCE, SAMOYET (NENETÇE)</a:t>
            </a:r>
          </a:p>
          <a:p>
            <a:pPr algn="l"/>
            <a:endParaRPr lang="tr-TR" sz="1600" dirty="0">
              <a:solidFill>
                <a:srgbClr val="FFFF00"/>
              </a:solidFill>
            </a:endParaRPr>
          </a:p>
        </p:txBody>
      </p:sp>
      <p:pic>
        <p:nvPicPr>
          <p:cNvPr id="1026" name="Picture 2" descr="C:\Users\anka\Desktop\1024px-Languages_world_map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092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84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2600" b="1" dirty="0" smtClean="0"/>
              <a:t>2</a:t>
            </a:r>
            <a:r>
              <a:rPr lang="tr-TR" sz="2600" b="1" dirty="0"/>
              <a:t>. AVRASYATİK TEORİSİ</a:t>
            </a:r>
          </a:p>
          <a:p>
            <a:pPr algn="l"/>
            <a:r>
              <a:rPr lang="tr-TR" sz="2600" b="1" dirty="0" err="1"/>
              <a:t>Greenberg</a:t>
            </a:r>
            <a:r>
              <a:rPr lang="tr-TR" sz="2600" dirty="0">
                <a:solidFill>
                  <a:srgbClr val="FFFF00"/>
                </a:solidFill>
              </a:rPr>
              <a:t> tarafından kurulan Avrasyatik teorisi; Hint-Avrupa, </a:t>
            </a:r>
            <a:r>
              <a:rPr lang="tr-TR" sz="2600" dirty="0" err="1" smtClean="0">
                <a:solidFill>
                  <a:srgbClr val="FFFF00"/>
                </a:solidFill>
              </a:rPr>
              <a:t>Ural,Altay</a:t>
            </a:r>
            <a:r>
              <a:rPr lang="tr-TR" sz="2600" dirty="0">
                <a:solidFill>
                  <a:srgbClr val="FFFF00"/>
                </a:solidFill>
              </a:rPr>
              <a:t>, </a:t>
            </a:r>
            <a:r>
              <a:rPr lang="tr-TR" sz="2600" dirty="0" err="1">
                <a:solidFill>
                  <a:srgbClr val="FFFF00"/>
                </a:solidFill>
              </a:rPr>
              <a:t>Gilyak</a:t>
            </a:r>
            <a:r>
              <a:rPr lang="tr-TR" sz="2600" dirty="0">
                <a:solidFill>
                  <a:srgbClr val="FFFF00"/>
                </a:solidFill>
              </a:rPr>
              <a:t>, Kore-Japon-</a:t>
            </a:r>
            <a:r>
              <a:rPr lang="tr-TR" sz="2600" dirty="0" err="1">
                <a:solidFill>
                  <a:srgbClr val="FFFF00"/>
                </a:solidFill>
              </a:rPr>
              <a:t>Aynu</a:t>
            </a:r>
            <a:r>
              <a:rPr lang="tr-TR" sz="2600" dirty="0">
                <a:solidFill>
                  <a:srgbClr val="FFFF00"/>
                </a:solidFill>
              </a:rPr>
              <a:t>, </a:t>
            </a:r>
            <a:r>
              <a:rPr lang="tr-TR" sz="2600" dirty="0" err="1">
                <a:solidFill>
                  <a:srgbClr val="FFFF00"/>
                </a:solidFill>
              </a:rPr>
              <a:t>Çukça</a:t>
            </a:r>
            <a:r>
              <a:rPr lang="tr-TR" sz="2600" dirty="0">
                <a:solidFill>
                  <a:srgbClr val="FFFF00"/>
                </a:solidFill>
              </a:rPr>
              <a:t> ve Eskimo-</a:t>
            </a:r>
            <a:r>
              <a:rPr lang="tr-TR" sz="2600" dirty="0" err="1">
                <a:solidFill>
                  <a:srgbClr val="FFFF00"/>
                </a:solidFill>
              </a:rPr>
              <a:t>Aleut</a:t>
            </a:r>
            <a:r>
              <a:rPr lang="tr-TR" sz="2600" dirty="0">
                <a:solidFill>
                  <a:srgbClr val="FFFF00"/>
                </a:solidFill>
              </a:rPr>
              <a:t> dil ailelerinin bir </a:t>
            </a:r>
            <a:r>
              <a:rPr lang="tr-TR" sz="2600" dirty="0"/>
              <a:t>"</a:t>
            </a:r>
            <a:r>
              <a:rPr lang="tr-TR" sz="2600" dirty="0" smtClean="0"/>
              <a:t>büyük aile</a:t>
            </a:r>
            <a:r>
              <a:rPr lang="tr-TR" sz="2600" dirty="0"/>
              <a:t>"</a:t>
            </a:r>
            <a:r>
              <a:rPr lang="tr-TR" sz="2600" dirty="0">
                <a:solidFill>
                  <a:srgbClr val="FFFF00"/>
                </a:solidFill>
              </a:rPr>
              <a:t> oluşturduğunu kabul eder </a:t>
            </a:r>
            <a:r>
              <a:rPr lang="tr-TR" sz="2600" dirty="0" smtClean="0">
                <a:solidFill>
                  <a:srgbClr val="FFFF00"/>
                </a:solidFill>
              </a:rPr>
              <a:t>Amerikalı </a:t>
            </a:r>
            <a:r>
              <a:rPr lang="tr-TR" sz="2600" dirty="0">
                <a:solidFill>
                  <a:srgbClr val="FFFF00"/>
                </a:solidFill>
              </a:rPr>
              <a:t>dil bilimci Joseph H. </a:t>
            </a:r>
            <a:r>
              <a:rPr lang="tr-TR" sz="2600" dirty="0" err="1">
                <a:solidFill>
                  <a:srgbClr val="FFFF00"/>
                </a:solidFill>
              </a:rPr>
              <a:t>Greenberg</a:t>
            </a:r>
            <a:r>
              <a:rPr lang="tr-TR" sz="2600" dirty="0">
                <a:solidFill>
                  <a:srgbClr val="FFFF00"/>
                </a:solidFill>
              </a:rPr>
              <a:t> Afrika ve Amerika yerli </a:t>
            </a:r>
            <a:r>
              <a:rPr lang="tr-TR" sz="2600" dirty="0" smtClean="0">
                <a:solidFill>
                  <a:srgbClr val="FFFF00"/>
                </a:solidFill>
              </a:rPr>
              <a:t>dil ailelerini</a:t>
            </a:r>
            <a:r>
              <a:rPr lang="tr-TR" sz="2600" dirty="0">
                <a:solidFill>
                  <a:srgbClr val="FFFF00"/>
                </a:solidFill>
              </a:rPr>
              <a:t>, dağınıklıktan kurtarıp az sayıda büyük dil ailelerine ayıran </a:t>
            </a:r>
            <a:r>
              <a:rPr lang="tr-TR" sz="2600" dirty="0" smtClean="0">
                <a:solidFill>
                  <a:srgbClr val="FFFF00"/>
                </a:solidFill>
              </a:rPr>
              <a:t>çalışmalarıyla tanınmıştır</a:t>
            </a:r>
            <a:r>
              <a:rPr lang="tr-TR" sz="2600" dirty="0">
                <a:solidFill>
                  <a:srgbClr val="FFFF00"/>
                </a:solidFill>
              </a:rPr>
              <a:t>. 1963'te yazdığı ünlü eseri </a:t>
            </a:r>
            <a:r>
              <a:rPr lang="tr-TR" sz="2600" dirty="0" err="1">
                <a:solidFill>
                  <a:srgbClr val="FFFF00"/>
                </a:solidFill>
              </a:rPr>
              <a:t>The</a:t>
            </a:r>
            <a:r>
              <a:rPr lang="tr-TR" sz="2600" dirty="0">
                <a:solidFill>
                  <a:srgbClr val="FFFF00"/>
                </a:solidFill>
              </a:rPr>
              <a:t> </a:t>
            </a:r>
            <a:r>
              <a:rPr lang="tr-TR" sz="2600" dirty="0" err="1">
                <a:solidFill>
                  <a:srgbClr val="FFFF00"/>
                </a:solidFill>
              </a:rPr>
              <a:t>Languages</a:t>
            </a:r>
            <a:r>
              <a:rPr lang="tr-TR" sz="2600" dirty="0">
                <a:solidFill>
                  <a:srgbClr val="FFFF00"/>
                </a:solidFill>
              </a:rPr>
              <a:t> of </a:t>
            </a:r>
            <a:r>
              <a:rPr lang="tr-TR" sz="2600" dirty="0" err="1">
                <a:solidFill>
                  <a:srgbClr val="FFFF00"/>
                </a:solidFill>
              </a:rPr>
              <a:t>Africa</a:t>
            </a:r>
            <a:r>
              <a:rPr lang="tr-TR" sz="2600" dirty="0">
                <a:solidFill>
                  <a:srgbClr val="FFFF00"/>
                </a:solidFill>
              </a:rPr>
              <a:t> (</a:t>
            </a:r>
            <a:r>
              <a:rPr lang="tr-TR" sz="2600" dirty="0" err="1" smtClean="0">
                <a:solidFill>
                  <a:srgbClr val="FFFF00"/>
                </a:solidFill>
              </a:rPr>
              <a:t>Bloomington</a:t>
            </a:r>
            <a:r>
              <a:rPr lang="tr-TR" sz="2600" dirty="0" smtClean="0">
                <a:solidFill>
                  <a:srgbClr val="FFFF00"/>
                </a:solidFill>
              </a:rPr>
              <a:t> 1963</a:t>
            </a:r>
            <a:r>
              <a:rPr lang="tr-TR" sz="2600" dirty="0">
                <a:solidFill>
                  <a:srgbClr val="FFFF00"/>
                </a:solidFill>
              </a:rPr>
              <a:t>)'da, kendisinden önce düzinelerce dil ailesine bölünen Afrika dillerini </a:t>
            </a:r>
            <a:r>
              <a:rPr lang="tr-TR" sz="2600" dirty="0" smtClean="0">
                <a:solidFill>
                  <a:srgbClr val="FFFF00"/>
                </a:solidFill>
              </a:rPr>
              <a:t>sadece dört </a:t>
            </a:r>
            <a:r>
              <a:rPr lang="tr-TR" sz="2600" dirty="0">
                <a:solidFill>
                  <a:srgbClr val="FFFF00"/>
                </a:solidFill>
              </a:rPr>
              <a:t>aileye </a:t>
            </a:r>
            <a:r>
              <a:rPr lang="tr-TR" sz="2600" dirty="0" smtClean="0">
                <a:solidFill>
                  <a:srgbClr val="FFFF00"/>
                </a:solidFill>
              </a:rPr>
              <a:t>ayırır. </a:t>
            </a:r>
            <a:r>
              <a:rPr lang="tr-TR" sz="2600" dirty="0" err="1">
                <a:solidFill>
                  <a:srgbClr val="FFFF00"/>
                </a:solidFill>
              </a:rPr>
              <a:t>Greenberg</a:t>
            </a:r>
            <a:r>
              <a:rPr lang="tr-TR" sz="2600" dirty="0">
                <a:solidFill>
                  <a:srgbClr val="FFFF00"/>
                </a:solidFill>
              </a:rPr>
              <a:t>, eserinin birinci </a:t>
            </a:r>
            <a:r>
              <a:rPr lang="tr-TR" sz="2600" dirty="0" smtClean="0">
                <a:solidFill>
                  <a:srgbClr val="FFFF00"/>
                </a:solidFill>
              </a:rPr>
              <a:t>bölümünde Altay</a:t>
            </a:r>
            <a:r>
              <a:rPr lang="tr-TR" sz="2600" dirty="0">
                <a:solidFill>
                  <a:srgbClr val="FFFF00"/>
                </a:solidFill>
              </a:rPr>
              <a:t>, </a:t>
            </a:r>
            <a:r>
              <a:rPr lang="tr-TR" sz="2600" dirty="0" err="1">
                <a:solidFill>
                  <a:srgbClr val="FFFF00"/>
                </a:solidFill>
              </a:rPr>
              <a:t>Kartvel</a:t>
            </a:r>
            <a:r>
              <a:rPr lang="tr-TR" sz="2600" dirty="0">
                <a:solidFill>
                  <a:srgbClr val="FFFF00"/>
                </a:solidFill>
              </a:rPr>
              <a:t>, Etrüsk problemlerini de tartışmıştır. O, Altay </a:t>
            </a:r>
            <a:r>
              <a:rPr lang="tr-TR" sz="2600" dirty="0" smtClean="0">
                <a:solidFill>
                  <a:srgbClr val="FFFF00"/>
                </a:solidFill>
              </a:rPr>
              <a:t>grubuna sadece </a:t>
            </a:r>
            <a:r>
              <a:rPr lang="tr-TR" sz="2600" dirty="0">
                <a:solidFill>
                  <a:srgbClr val="FFFF00"/>
                </a:solidFill>
              </a:rPr>
              <a:t>Türk, Moğol ve Tunguz dillerini alır. Kore ve Japon dillerini </a:t>
            </a:r>
            <a:r>
              <a:rPr lang="tr-TR" sz="2600" dirty="0" err="1">
                <a:solidFill>
                  <a:srgbClr val="FFFF00"/>
                </a:solidFill>
              </a:rPr>
              <a:t>Aynu</a:t>
            </a:r>
            <a:r>
              <a:rPr lang="tr-TR" sz="2600" dirty="0">
                <a:solidFill>
                  <a:srgbClr val="FFFF00"/>
                </a:solidFill>
              </a:rPr>
              <a:t> ile </a:t>
            </a:r>
            <a:r>
              <a:rPr lang="tr-TR" sz="2600" dirty="0" smtClean="0">
                <a:solidFill>
                  <a:srgbClr val="FFFF00"/>
                </a:solidFill>
              </a:rPr>
              <a:t>birlikte ayrı </a:t>
            </a:r>
            <a:r>
              <a:rPr lang="tr-TR" sz="2600" dirty="0">
                <a:solidFill>
                  <a:srgbClr val="FFFF00"/>
                </a:solidFill>
              </a:rPr>
              <a:t>bir aile olarak </a:t>
            </a:r>
            <a:r>
              <a:rPr lang="tr-TR" sz="2600" dirty="0" smtClean="0">
                <a:solidFill>
                  <a:srgbClr val="FFFF00"/>
                </a:solidFill>
              </a:rPr>
              <a:t>değerlendirir.</a:t>
            </a:r>
            <a:endParaRPr lang="tr-TR" sz="2600" dirty="0">
              <a:solidFill>
                <a:srgbClr val="FFFF00"/>
              </a:solidFill>
            </a:endParaRPr>
          </a:p>
        </p:txBody>
      </p:sp>
    </p:spTree>
    <p:extLst>
      <p:ext uri="{BB962C8B-B14F-4D97-AF65-F5344CB8AC3E}">
        <p14:creationId xmlns:p14="http://schemas.microsoft.com/office/powerpoint/2010/main" val="24671738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548680"/>
            <a:ext cx="8640960" cy="6048672"/>
          </a:xfrm>
        </p:spPr>
        <p:txBody>
          <a:bodyPr/>
          <a:lstStyle/>
          <a:p>
            <a:pPr algn="l"/>
            <a:r>
              <a:rPr lang="tr-TR" sz="2000" dirty="0" smtClean="0">
                <a:solidFill>
                  <a:srgbClr val="FFFF00"/>
                </a:solidFill>
              </a:rPr>
              <a:t>                   </a:t>
            </a:r>
            <a:r>
              <a:rPr lang="tr-TR" sz="2000" b="1" dirty="0" smtClean="0">
                <a:solidFill>
                  <a:schemeClr val="tx2"/>
                </a:solidFill>
              </a:rPr>
              <a:t>DÜNYA </a:t>
            </a:r>
            <a:r>
              <a:rPr lang="tr-TR" sz="2000" b="1" dirty="0">
                <a:solidFill>
                  <a:schemeClr val="tx2"/>
                </a:solidFill>
              </a:rPr>
              <a:t>DİLLERİNİN SINIFLANDIRILMASI</a:t>
            </a:r>
          </a:p>
          <a:p>
            <a:pPr algn="l"/>
            <a:r>
              <a:rPr lang="tr-TR" sz="2000" dirty="0">
                <a:solidFill>
                  <a:srgbClr val="FFFF00"/>
                </a:solidFill>
              </a:rPr>
              <a:t>Dünya dillerini birbirleriyle karşılaştırıp dil ailelerini </a:t>
            </a:r>
            <a:r>
              <a:rPr lang="tr-TR" sz="2000" dirty="0" smtClean="0">
                <a:solidFill>
                  <a:srgbClr val="FFFF00"/>
                </a:solidFill>
              </a:rPr>
              <a:t>genişleten </a:t>
            </a:r>
            <a:r>
              <a:rPr lang="tr-TR" sz="2000" dirty="0" err="1" smtClean="0">
                <a:solidFill>
                  <a:srgbClr val="FFFF00"/>
                </a:solidFill>
              </a:rPr>
              <a:t>araştırmalar,Altay</a:t>
            </a:r>
            <a:r>
              <a:rPr lang="tr-TR" sz="2000" dirty="0" smtClean="0">
                <a:solidFill>
                  <a:srgbClr val="FFFF00"/>
                </a:solidFill>
              </a:rPr>
              <a:t> </a:t>
            </a:r>
            <a:r>
              <a:rPr lang="tr-TR" sz="2000" dirty="0">
                <a:solidFill>
                  <a:srgbClr val="FFFF00"/>
                </a:solidFill>
              </a:rPr>
              <a:t>dilleri teorisi </a:t>
            </a:r>
            <a:r>
              <a:rPr lang="tr-TR" sz="2000" dirty="0" smtClean="0">
                <a:solidFill>
                  <a:srgbClr val="FFFF00"/>
                </a:solidFill>
              </a:rPr>
              <a:t> bölümünde </a:t>
            </a:r>
            <a:r>
              <a:rPr lang="tr-TR" sz="2000" dirty="0">
                <a:solidFill>
                  <a:srgbClr val="FFFF00"/>
                </a:solidFill>
              </a:rPr>
              <a:t>de gördüğümüz gibi 19. yüzyılda bir </a:t>
            </a:r>
            <a:r>
              <a:rPr lang="tr-TR" sz="2000" dirty="0" smtClean="0">
                <a:solidFill>
                  <a:srgbClr val="FFFF00"/>
                </a:solidFill>
              </a:rPr>
              <a:t>hayli revaçtaydı</a:t>
            </a:r>
            <a:r>
              <a:rPr lang="tr-TR" sz="2000" dirty="0">
                <a:solidFill>
                  <a:srgbClr val="FFFF00"/>
                </a:solidFill>
              </a:rPr>
              <a:t>. Fakat </a:t>
            </a:r>
            <a:r>
              <a:rPr lang="tr-TR" sz="2000" dirty="0" smtClean="0">
                <a:solidFill>
                  <a:schemeClr val="tx2"/>
                </a:solidFill>
              </a:rPr>
              <a:t>dillerin birliği </a:t>
            </a:r>
            <a:r>
              <a:rPr lang="tr-TR" sz="2000" dirty="0">
                <a:solidFill>
                  <a:schemeClr val="tx2"/>
                </a:solidFill>
              </a:rPr>
              <a:t>(</a:t>
            </a:r>
            <a:r>
              <a:rPr lang="tr-TR" sz="2000" dirty="0" err="1">
                <a:solidFill>
                  <a:schemeClr val="tx2"/>
                </a:solidFill>
              </a:rPr>
              <a:t>monogenist</a:t>
            </a:r>
            <a:r>
              <a:rPr lang="tr-TR" sz="2000" dirty="0">
                <a:solidFill>
                  <a:schemeClr val="tx2"/>
                </a:solidFill>
              </a:rPr>
              <a:t>) teorisi, </a:t>
            </a:r>
            <a:r>
              <a:rPr lang="tr-TR" sz="2000" dirty="0" smtClean="0">
                <a:solidFill>
                  <a:schemeClr val="tx2"/>
                </a:solidFill>
              </a:rPr>
              <a:t>Paris Dil Bilimi Cemiyeti </a:t>
            </a:r>
            <a:r>
              <a:rPr lang="tr-TR" sz="2000" dirty="0" smtClean="0">
                <a:solidFill>
                  <a:srgbClr val="FFFF00"/>
                </a:solidFill>
              </a:rPr>
              <a:t>tarafından 1866'da yasaklanınca dil bilimciler bu konuya eğilmekten çekindiler. Ancak </a:t>
            </a:r>
            <a:r>
              <a:rPr lang="tr-TR" sz="2000" dirty="0" err="1" smtClean="0">
                <a:solidFill>
                  <a:srgbClr val="FFFF00"/>
                </a:solidFill>
              </a:rPr>
              <a:t>Alfredo</a:t>
            </a:r>
            <a:r>
              <a:rPr lang="tr-TR" sz="2000" dirty="0" smtClean="0">
                <a:solidFill>
                  <a:srgbClr val="FFFF00"/>
                </a:solidFill>
              </a:rPr>
              <a:t> </a:t>
            </a:r>
            <a:r>
              <a:rPr lang="tr-TR" sz="2000" dirty="0" err="1" smtClean="0">
                <a:solidFill>
                  <a:srgbClr val="FFFF00"/>
                </a:solidFill>
              </a:rPr>
              <a:t>Trombetti</a:t>
            </a:r>
            <a:r>
              <a:rPr lang="tr-TR" sz="2000" dirty="0" smtClean="0">
                <a:solidFill>
                  <a:srgbClr val="FFFF00"/>
                </a:solidFill>
              </a:rPr>
              <a:t> </a:t>
            </a:r>
            <a:r>
              <a:rPr lang="tr-TR" sz="2000" dirty="0" err="1" smtClean="0">
                <a:solidFill>
                  <a:srgbClr val="FFFF00"/>
                </a:solidFill>
              </a:rPr>
              <a:t>Sapir</a:t>
            </a:r>
            <a:r>
              <a:rPr lang="tr-TR" sz="2000" dirty="0" smtClean="0">
                <a:solidFill>
                  <a:srgbClr val="FFFF00"/>
                </a:solidFill>
              </a:rPr>
              <a:t>, Morris </a:t>
            </a:r>
            <a:r>
              <a:rPr lang="tr-TR" sz="2000" dirty="0" err="1" smtClean="0">
                <a:solidFill>
                  <a:srgbClr val="FFFF00"/>
                </a:solidFill>
              </a:rPr>
              <a:t>Svvadesh</a:t>
            </a:r>
            <a:r>
              <a:rPr lang="tr-TR" sz="2000" dirty="0" smtClean="0">
                <a:solidFill>
                  <a:srgbClr val="FFFF00"/>
                </a:solidFill>
              </a:rPr>
              <a:t> gibi dil bilimciler konuya eğilebildiler. </a:t>
            </a:r>
            <a:r>
              <a:rPr lang="tr-TR" sz="2000" dirty="0">
                <a:solidFill>
                  <a:schemeClr val="tx2"/>
                </a:solidFill>
              </a:rPr>
              <a:t>19. yüzyılda, Hint-Avrupa ve </a:t>
            </a:r>
            <a:r>
              <a:rPr lang="tr-TR" sz="2000" dirty="0" smtClean="0">
                <a:solidFill>
                  <a:schemeClr val="tx2"/>
                </a:solidFill>
              </a:rPr>
              <a:t>Ural-Altay dilleri arasındaki </a:t>
            </a:r>
            <a:r>
              <a:rPr lang="tr-TR" sz="2000" dirty="0">
                <a:solidFill>
                  <a:schemeClr val="tx2"/>
                </a:solidFill>
              </a:rPr>
              <a:t>yakınlıklara temas eden dilcilerin çalışmaları unutuldu. </a:t>
            </a:r>
            <a:r>
              <a:rPr lang="tr-TR" sz="2000" dirty="0">
                <a:solidFill>
                  <a:srgbClr val="FFFF00"/>
                </a:solidFill>
              </a:rPr>
              <a:t>"</a:t>
            </a:r>
            <a:r>
              <a:rPr lang="tr-TR" sz="2000" dirty="0" smtClean="0">
                <a:solidFill>
                  <a:srgbClr val="FFFF00"/>
                </a:solidFill>
              </a:rPr>
              <a:t>Buna karşılık </a:t>
            </a:r>
            <a:r>
              <a:rPr lang="tr-TR" sz="2000" dirty="0">
                <a:solidFill>
                  <a:srgbClr val="FFFF00"/>
                </a:solidFill>
              </a:rPr>
              <a:t>dil bilimciler Hint-Avrupa dil ailesinin bilinen akrabası olmadığı </a:t>
            </a:r>
            <a:r>
              <a:rPr lang="tr-TR" sz="2000" dirty="0" smtClean="0">
                <a:solidFill>
                  <a:srgbClr val="FFFF00"/>
                </a:solidFill>
              </a:rPr>
              <a:t>şeklindeki kolaycı </a:t>
            </a:r>
            <a:r>
              <a:rPr lang="tr-TR" sz="2000" dirty="0">
                <a:solidFill>
                  <a:srgbClr val="FFFF00"/>
                </a:solidFill>
              </a:rPr>
              <a:t>hikâyeyi benimsediler. Bu görüşü benimseyenlere göre </a:t>
            </a:r>
            <a:r>
              <a:rPr lang="tr-TR" sz="2000" dirty="0" smtClean="0">
                <a:solidFill>
                  <a:srgbClr val="FFFF00"/>
                </a:solidFill>
              </a:rPr>
              <a:t>karşılaştırmalı metot </a:t>
            </a:r>
            <a:r>
              <a:rPr lang="tr-TR" sz="2000" dirty="0">
                <a:solidFill>
                  <a:srgbClr val="FFFF00"/>
                </a:solidFill>
              </a:rPr>
              <a:t>5-8 000 yıl için kullanılabilirdi ki bu, Hint-Avrupa dil ailesinin bilinen </a:t>
            </a:r>
            <a:r>
              <a:rPr lang="tr-TR" sz="2000" dirty="0" smtClean="0">
                <a:solidFill>
                  <a:srgbClr val="FFFF00"/>
                </a:solidFill>
              </a:rPr>
              <a:t>yaşını içine alıyordu.1980'lerin </a:t>
            </a:r>
            <a:r>
              <a:rPr lang="tr-TR" sz="2000" dirty="0">
                <a:solidFill>
                  <a:srgbClr val="FFFF00"/>
                </a:solidFill>
              </a:rPr>
              <a:t>sonunda genetikte yaşanan gelişmeler ABD'de </a:t>
            </a:r>
            <a:r>
              <a:rPr lang="tr-TR" sz="2000" dirty="0" err="1" smtClean="0">
                <a:solidFill>
                  <a:srgbClr val="FFFF00"/>
                </a:solidFill>
              </a:rPr>
              <a:t>monogenist</a:t>
            </a:r>
            <a:r>
              <a:rPr lang="tr-TR" sz="2000" dirty="0" smtClean="0">
                <a:solidFill>
                  <a:srgbClr val="FFFF00"/>
                </a:solidFill>
              </a:rPr>
              <a:t> teoriye </a:t>
            </a:r>
            <a:r>
              <a:rPr lang="tr-TR" sz="2000" dirty="0">
                <a:solidFill>
                  <a:srgbClr val="FFFF00"/>
                </a:solidFill>
              </a:rPr>
              <a:t>(insan dilinin tek </a:t>
            </a:r>
            <a:r>
              <a:rPr lang="tr-TR" sz="2000" dirty="0" err="1">
                <a:solidFill>
                  <a:srgbClr val="FFFF00"/>
                </a:solidFill>
              </a:rPr>
              <a:t>kökenliliği</a:t>
            </a:r>
            <a:r>
              <a:rPr lang="tr-TR" sz="2000" dirty="0">
                <a:solidFill>
                  <a:srgbClr val="FFFF00"/>
                </a:solidFill>
              </a:rPr>
              <a:t>) tekrar itibar kazandırdı. Genetikçilerin </a:t>
            </a:r>
            <a:r>
              <a:rPr lang="tr-TR" sz="2000" dirty="0" smtClean="0">
                <a:solidFill>
                  <a:srgbClr val="FFFF00"/>
                </a:solidFill>
              </a:rPr>
              <a:t>insan topluluklarını sınıflandıran araştırmalarıyla </a:t>
            </a:r>
            <a:r>
              <a:rPr lang="tr-TR" sz="2000" dirty="0">
                <a:solidFill>
                  <a:srgbClr val="FFFF00"/>
                </a:solidFill>
              </a:rPr>
              <a:t>dilcilerin sınıflandırmaları </a:t>
            </a:r>
            <a:r>
              <a:rPr lang="tr-TR" sz="2000" dirty="0" smtClean="0">
                <a:solidFill>
                  <a:srgbClr val="FFFF00"/>
                </a:solidFill>
              </a:rPr>
              <a:t>örtüşüyordu.1988'de </a:t>
            </a:r>
            <a:r>
              <a:rPr lang="tr-TR" sz="2000" dirty="0">
                <a:solidFill>
                  <a:srgbClr val="FFFF00"/>
                </a:solidFill>
              </a:rPr>
              <a:t>Luca </a:t>
            </a:r>
            <a:r>
              <a:rPr lang="tr-TR" sz="2000" dirty="0" err="1">
                <a:solidFill>
                  <a:srgbClr val="FFFF00"/>
                </a:solidFill>
              </a:rPr>
              <a:t>Cavalli</a:t>
            </a:r>
            <a:r>
              <a:rPr lang="tr-TR" sz="2000" dirty="0">
                <a:solidFill>
                  <a:srgbClr val="FFFF00"/>
                </a:solidFill>
              </a:rPr>
              <a:t>-Sforza ve arkadaşlarının, </a:t>
            </a:r>
            <a:r>
              <a:rPr lang="tr-TR" sz="2000" dirty="0" smtClean="0">
                <a:solidFill>
                  <a:srgbClr val="FFFF00"/>
                </a:solidFill>
              </a:rPr>
              <a:t>insan genlerinin </a:t>
            </a:r>
            <a:r>
              <a:rPr lang="tr-TR" sz="2000" dirty="0">
                <a:solidFill>
                  <a:srgbClr val="FFFF00"/>
                </a:solidFill>
              </a:rPr>
              <a:t>dağılımını gösteren araştırması ile </a:t>
            </a:r>
            <a:r>
              <a:rPr lang="tr-TR" sz="2000" dirty="0" err="1">
                <a:solidFill>
                  <a:srgbClr val="FFFF00"/>
                </a:solidFill>
              </a:rPr>
              <a:t>Greenberg'in</a:t>
            </a:r>
            <a:r>
              <a:rPr lang="tr-TR" sz="2000" dirty="0">
                <a:solidFill>
                  <a:srgbClr val="FFFF00"/>
                </a:solidFill>
              </a:rPr>
              <a:t> dil tasnifi </a:t>
            </a:r>
            <a:r>
              <a:rPr lang="tr-TR" sz="2000" dirty="0" smtClean="0">
                <a:solidFill>
                  <a:srgbClr val="FFFF00"/>
                </a:solidFill>
              </a:rPr>
              <a:t>tam tamına </a:t>
            </a:r>
            <a:r>
              <a:rPr lang="tr-TR" sz="2000" dirty="0">
                <a:solidFill>
                  <a:srgbClr val="FFFF00"/>
                </a:solidFill>
              </a:rPr>
              <a:t>uyuşuyordu. Bu durum, Amerikan dil biliminde </a:t>
            </a:r>
            <a:r>
              <a:rPr lang="tr-TR" sz="2000" dirty="0" err="1">
                <a:solidFill>
                  <a:srgbClr val="FFFF00"/>
                </a:solidFill>
              </a:rPr>
              <a:t>monogenist</a:t>
            </a:r>
            <a:r>
              <a:rPr lang="tr-TR" sz="2000" dirty="0">
                <a:solidFill>
                  <a:srgbClr val="FFFF00"/>
                </a:solidFill>
              </a:rPr>
              <a:t> </a:t>
            </a:r>
            <a:r>
              <a:rPr lang="tr-TR" sz="2000" dirty="0" smtClean="0">
                <a:solidFill>
                  <a:srgbClr val="FFFF00"/>
                </a:solidFill>
              </a:rPr>
              <a:t>araştırmaları birden </a:t>
            </a:r>
            <a:r>
              <a:rPr lang="tr-TR" sz="2000" dirty="0">
                <a:solidFill>
                  <a:srgbClr val="FFFF00"/>
                </a:solidFill>
              </a:rPr>
              <a:t>bire hızlandırdı. Özellikle </a:t>
            </a:r>
            <a:r>
              <a:rPr lang="tr-TR" sz="2000" dirty="0" err="1">
                <a:solidFill>
                  <a:srgbClr val="FFFF00"/>
                </a:solidFill>
              </a:rPr>
              <a:t>Merritt</a:t>
            </a:r>
            <a:r>
              <a:rPr lang="tr-TR" sz="2000" dirty="0">
                <a:solidFill>
                  <a:srgbClr val="FFFF00"/>
                </a:solidFill>
              </a:rPr>
              <a:t> </a:t>
            </a:r>
            <a:r>
              <a:rPr lang="tr-TR" sz="2000" dirty="0" err="1">
                <a:solidFill>
                  <a:srgbClr val="FFFF00"/>
                </a:solidFill>
              </a:rPr>
              <a:t>Ruhlen</a:t>
            </a:r>
            <a:r>
              <a:rPr lang="tr-TR" sz="2000" dirty="0">
                <a:solidFill>
                  <a:srgbClr val="FFFF00"/>
                </a:solidFill>
              </a:rPr>
              <a:t> ve John D. </a:t>
            </a:r>
            <a:r>
              <a:rPr lang="tr-TR" sz="2000" dirty="0" err="1">
                <a:solidFill>
                  <a:srgbClr val="FFFF00"/>
                </a:solidFill>
              </a:rPr>
              <a:t>Bengston</a:t>
            </a:r>
            <a:r>
              <a:rPr lang="tr-TR" sz="2000" dirty="0">
                <a:solidFill>
                  <a:srgbClr val="FFFF00"/>
                </a:solidFill>
              </a:rPr>
              <a:t> "</a:t>
            </a:r>
            <a:r>
              <a:rPr lang="tr-TR" sz="2000" dirty="0" smtClean="0">
                <a:solidFill>
                  <a:srgbClr val="FFFF00"/>
                </a:solidFill>
              </a:rPr>
              <a:t>Global </a:t>
            </a:r>
            <a:r>
              <a:rPr lang="tr-TR" sz="2000" dirty="0" err="1" smtClean="0">
                <a:solidFill>
                  <a:srgbClr val="FFFF00"/>
                </a:solidFill>
              </a:rPr>
              <a:t>Etymologies</a:t>
            </a:r>
            <a:r>
              <a:rPr lang="tr-TR" sz="2000" dirty="0">
                <a:solidFill>
                  <a:srgbClr val="FFFF00"/>
                </a:solidFill>
              </a:rPr>
              <a:t>" adlı çalışmalarında 27 kelimeyi bütün dünya dil </a:t>
            </a:r>
            <a:r>
              <a:rPr lang="tr-TR" sz="2000" dirty="0" smtClean="0">
                <a:solidFill>
                  <a:srgbClr val="FFFF00"/>
                </a:solidFill>
              </a:rPr>
              <a:t>ailelerinde karşılaştırarak </a:t>
            </a:r>
            <a:r>
              <a:rPr lang="tr-TR" sz="2000" dirty="0">
                <a:solidFill>
                  <a:srgbClr val="FFFF00"/>
                </a:solidFill>
              </a:rPr>
              <a:t>büyük bir adım </a:t>
            </a:r>
            <a:r>
              <a:rPr lang="tr-TR" sz="2000" dirty="0" smtClean="0">
                <a:solidFill>
                  <a:srgbClr val="FFFF00"/>
                </a:solidFill>
              </a:rPr>
              <a:t>attılar.</a:t>
            </a:r>
            <a:endParaRPr lang="tr-TR" sz="2000" dirty="0">
              <a:solidFill>
                <a:srgbClr val="FFFF00"/>
              </a:solidFill>
            </a:endParaRPr>
          </a:p>
        </p:txBody>
      </p:sp>
    </p:spTree>
    <p:extLst>
      <p:ext uri="{BB962C8B-B14F-4D97-AF65-F5344CB8AC3E}">
        <p14:creationId xmlns:p14="http://schemas.microsoft.com/office/powerpoint/2010/main" val="14353103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332656"/>
            <a:ext cx="8496944" cy="6264696"/>
          </a:xfrm>
        </p:spPr>
        <p:txBody>
          <a:bodyPr/>
          <a:lstStyle/>
          <a:p>
            <a:pPr algn="l"/>
            <a:r>
              <a:rPr lang="tr-TR" sz="1900" b="1" dirty="0" smtClean="0">
                <a:solidFill>
                  <a:schemeClr val="tx2"/>
                </a:solidFill>
              </a:rPr>
              <a:t>                     TÜRKLERİN </a:t>
            </a:r>
            <a:r>
              <a:rPr lang="tr-TR" sz="1900" b="1" dirty="0">
                <a:solidFill>
                  <a:schemeClr val="tx2"/>
                </a:solidFill>
              </a:rPr>
              <a:t>ANA YURDU VE EN ESKİ KOMŞULARI</a:t>
            </a:r>
          </a:p>
          <a:p>
            <a:pPr algn="l"/>
            <a:r>
              <a:rPr lang="tr-TR" sz="1900" dirty="0">
                <a:solidFill>
                  <a:srgbClr val="FFFF00"/>
                </a:solidFill>
              </a:rPr>
              <a:t>Türklerin ataları, M. Ö. 2000-1000 yılları arasında </a:t>
            </a:r>
            <a:r>
              <a:rPr lang="tr-TR" sz="1900" dirty="0">
                <a:solidFill>
                  <a:schemeClr val="tx2"/>
                </a:solidFill>
              </a:rPr>
              <a:t>Ural dağları ile </a:t>
            </a:r>
            <a:r>
              <a:rPr lang="tr-TR" sz="1900" dirty="0" smtClean="0">
                <a:solidFill>
                  <a:schemeClr val="tx2"/>
                </a:solidFill>
              </a:rPr>
              <a:t>Sayan, Altay </a:t>
            </a:r>
            <a:r>
              <a:rPr lang="tr-TR" sz="1900" dirty="0">
                <a:solidFill>
                  <a:schemeClr val="tx2"/>
                </a:solidFill>
              </a:rPr>
              <a:t>ve Tanrı dağları</a:t>
            </a:r>
            <a:r>
              <a:rPr lang="tr-TR" sz="1900" dirty="0">
                <a:solidFill>
                  <a:srgbClr val="FFFF00"/>
                </a:solidFill>
              </a:rPr>
              <a:t> arasında yaşıyorlardı. Hazar denizinin kuzey </a:t>
            </a:r>
            <a:r>
              <a:rPr lang="tr-TR" sz="1900" dirty="0" smtClean="0">
                <a:solidFill>
                  <a:srgbClr val="FFFF00"/>
                </a:solidFill>
              </a:rPr>
              <a:t>doğusundan başlayıp </a:t>
            </a:r>
            <a:r>
              <a:rPr lang="tr-TR" sz="1900" dirty="0">
                <a:solidFill>
                  <a:srgbClr val="FFFF00"/>
                </a:solidFill>
              </a:rPr>
              <a:t>Aral ve </a:t>
            </a:r>
            <a:r>
              <a:rPr lang="tr-TR" sz="1900" dirty="0" err="1">
                <a:solidFill>
                  <a:srgbClr val="FFFF00"/>
                </a:solidFill>
              </a:rPr>
              <a:t>Balkaş</a:t>
            </a:r>
            <a:r>
              <a:rPr lang="tr-TR" sz="1900" dirty="0">
                <a:solidFill>
                  <a:srgbClr val="FFFF00"/>
                </a:solidFill>
              </a:rPr>
              <a:t> göllerini de içine alarak Tanrı, Altay ve Sayan </a:t>
            </a:r>
            <a:r>
              <a:rPr lang="tr-TR" sz="1900" dirty="0" smtClean="0">
                <a:solidFill>
                  <a:srgbClr val="FFFF00"/>
                </a:solidFill>
              </a:rPr>
              <a:t>dağlarına dek </a:t>
            </a:r>
            <a:r>
              <a:rPr lang="tr-TR" sz="1900" dirty="0">
                <a:solidFill>
                  <a:srgbClr val="FFFF00"/>
                </a:solidFill>
              </a:rPr>
              <a:t>uzanan bu coğrafya Avrasya'nın orta bölgesi idi. Doğuda </a:t>
            </a:r>
            <a:r>
              <a:rPr lang="tr-TR" sz="1900" dirty="0">
                <a:solidFill>
                  <a:schemeClr val="tx2"/>
                </a:solidFill>
              </a:rPr>
              <a:t>Moğol, Tunguz </a:t>
            </a:r>
            <a:r>
              <a:rPr lang="tr-TR" sz="1900" dirty="0" smtClean="0">
                <a:solidFill>
                  <a:schemeClr val="tx2"/>
                </a:solidFill>
              </a:rPr>
              <a:t>ve Korelilerin </a:t>
            </a:r>
            <a:r>
              <a:rPr lang="tr-TR" sz="1900" dirty="0">
                <a:solidFill>
                  <a:srgbClr val="FFFF00"/>
                </a:solidFill>
              </a:rPr>
              <a:t>ataları bulunuyordu. Batıda ise, kuzey bölgelerinde </a:t>
            </a:r>
            <a:r>
              <a:rPr lang="tr-TR" sz="1900" dirty="0">
                <a:solidFill>
                  <a:schemeClr val="tx2"/>
                </a:solidFill>
              </a:rPr>
              <a:t>Fin ve </a:t>
            </a:r>
            <a:r>
              <a:rPr lang="tr-TR" sz="1900" dirty="0" smtClean="0">
                <a:solidFill>
                  <a:schemeClr val="tx2"/>
                </a:solidFill>
              </a:rPr>
              <a:t>Macarların </a:t>
            </a:r>
            <a:r>
              <a:rPr lang="tr-TR" sz="1900" dirty="0" smtClean="0">
                <a:solidFill>
                  <a:srgbClr val="FFFF00"/>
                </a:solidFill>
              </a:rPr>
              <a:t>ataları</a:t>
            </a:r>
            <a:r>
              <a:rPr lang="tr-TR" sz="1900" dirty="0">
                <a:solidFill>
                  <a:srgbClr val="FFFF00"/>
                </a:solidFill>
              </a:rPr>
              <a:t>; güney </a:t>
            </a:r>
            <a:r>
              <a:rPr lang="tr-TR" sz="1900" dirty="0">
                <a:solidFill>
                  <a:schemeClr val="tx2"/>
                </a:solidFill>
              </a:rPr>
              <a:t>bölgelerinde Arî kavimler</a:t>
            </a:r>
            <a:r>
              <a:rPr lang="tr-TR" sz="1900" dirty="0">
                <a:solidFill>
                  <a:srgbClr val="FFFF00"/>
                </a:solidFill>
              </a:rPr>
              <a:t> vardı. Avrasya'nın güneyinde, </a:t>
            </a:r>
            <a:r>
              <a:rPr lang="tr-TR" sz="1900" dirty="0" smtClean="0">
                <a:solidFill>
                  <a:srgbClr val="FFFF00"/>
                </a:solidFill>
              </a:rPr>
              <a:t>doğudan batıya </a:t>
            </a:r>
            <a:r>
              <a:rPr lang="tr-TR" sz="1900" dirty="0">
                <a:solidFill>
                  <a:srgbClr val="FFFF00"/>
                </a:solidFill>
              </a:rPr>
              <a:t>doğru </a:t>
            </a:r>
            <a:r>
              <a:rPr lang="tr-TR" sz="1900" dirty="0">
                <a:solidFill>
                  <a:schemeClr val="tx2"/>
                </a:solidFill>
              </a:rPr>
              <a:t>Çinliler ile Hint-İran </a:t>
            </a:r>
            <a:r>
              <a:rPr lang="tr-TR" sz="1900" dirty="0">
                <a:solidFill>
                  <a:srgbClr val="FFFF00"/>
                </a:solidFill>
              </a:rPr>
              <a:t>kavimlerinin ataları yaşıyordu</a:t>
            </a:r>
            <a:r>
              <a:rPr lang="tr-TR" sz="1900" dirty="0">
                <a:solidFill>
                  <a:schemeClr val="tx2"/>
                </a:solidFill>
              </a:rPr>
              <a:t>. Moğol, </a:t>
            </a:r>
            <a:r>
              <a:rPr lang="tr-TR" sz="1900" dirty="0" smtClean="0">
                <a:solidFill>
                  <a:schemeClr val="tx2"/>
                </a:solidFill>
              </a:rPr>
              <a:t>Fin-Ugor, Hint-Avrupa </a:t>
            </a:r>
            <a:r>
              <a:rPr lang="tr-TR" sz="1900" dirty="0">
                <a:solidFill>
                  <a:schemeClr val="tx2"/>
                </a:solidFill>
              </a:rPr>
              <a:t>ve Çin dilleriyle Türkçede görülen bazı ortaklıklar, alış verişler işte </a:t>
            </a:r>
            <a:r>
              <a:rPr lang="tr-TR" sz="1900" dirty="0" smtClean="0">
                <a:solidFill>
                  <a:schemeClr val="tx2"/>
                </a:solidFill>
              </a:rPr>
              <a:t>bu uzak </a:t>
            </a:r>
            <a:r>
              <a:rPr lang="tr-TR" sz="1900" dirty="0">
                <a:solidFill>
                  <a:schemeClr val="tx2"/>
                </a:solidFill>
              </a:rPr>
              <a:t>geçmişteki komşuluğun </a:t>
            </a:r>
            <a:r>
              <a:rPr lang="tr-TR" sz="1900" dirty="0" smtClean="0">
                <a:solidFill>
                  <a:schemeClr val="tx2"/>
                </a:solidFill>
              </a:rPr>
              <a:t>izleridir.</a:t>
            </a:r>
            <a:r>
              <a:rPr lang="tr-TR" sz="1900" dirty="0" smtClean="0">
                <a:solidFill>
                  <a:srgbClr val="FFFF00"/>
                </a:solidFill>
              </a:rPr>
              <a:t> Hint-Avrupalıların </a:t>
            </a:r>
            <a:r>
              <a:rPr lang="tr-TR" sz="1900" dirty="0">
                <a:solidFill>
                  <a:srgbClr val="FFFF00"/>
                </a:solidFill>
              </a:rPr>
              <a:t>ana yurtları hakkında çeşitli görüşler vardır </a:t>
            </a:r>
            <a:r>
              <a:rPr lang="tr-TR" sz="1900" dirty="0" smtClean="0">
                <a:solidFill>
                  <a:srgbClr val="FFFF00"/>
                </a:solidFill>
              </a:rPr>
              <a:t>Orta Avrupa</a:t>
            </a:r>
            <a:r>
              <a:rPr lang="tr-TR" sz="1900" dirty="0">
                <a:solidFill>
                  <a:srgbClr val="FFFF00"/>
                </a:solidFill>
              </a:rPr>
              <a:t>, Baltık bölgesi, Karadeniz'in kuzey </a:t>
            </a:r>
            <a:r>
              <a:rPr lang="tr-TR" sz="1900" dirty="0" smtClean="0">
                <a:solidFill>
                  <a:srgbClr val="FFFF00"/>
                </a:solidFill>
              </a:rPr>
              <a:t>batısı, Kafkasların </a:t>
            </a:r>
            <a:r>
              <a:rPr lang="tr-TR" sz="1900" dirty="0">
                <a:solidFill>
                  <a:srgbClr val="FFFF00"/>
                </a:solidFill>
              </a:rPr>
              <a:t>ve Hazar'ın </a:t>
            </a:r>
            <a:r>
              <a:rPr lang="tr-TR" sz="1900" dirty="0" smtClean="0">
                <a:solidFill>
                  <a:srgbClr val="FFFF00"/>
                </a:solidFill>
              </a:rPr>
              <a:t>kuzeyi gibi </a:t>
            </a:r>
            <a:r>
              <a:rPr lang="tr-TR" sz="1900" dirty="0">
                <a:solidFill>
                  <a:srgbClr val="FFFF00"/>
                </a:solidFill>
              </a:rPr>
              <a:t>Arî ana yurt görüşleri yanında Hazar'ın güney batısı ile Anadolu'yu da </a:t>
            </a:r>
            <a:r>
              <a:rPr lang="tr-TR" sz="1900" dirty="0" smtClean="0">
                <a:solidFill>
                  <a:srgbClr val="FFFF00"/>
                </a:solidFill>
              </a:rPr>
              <a:t>Hint- Avrupa </a:t>
            </a:r>
            <a:r>
              <a:rPr lang="tr-TR" sz="1900" dirty="0">
                <a:solidFill>
                  <a:srgbClr val="FFFF00"/>
                </a:solidFill>
              </a:rPr>
              <a:t>ana yurdu sayanlar vardır. Aslında </a:t>
            </a:r>
            <a:r>
              <a:rPr lang="tr-TR" sz="1900" dirty="0" smtClean="0">
                <a:solidFill>
                  <a:srgbClr val="FFFF00"/>
                </a:solidFill>
              </a:rPr>
              <a:t>Hint-Avrupalıların </a:t>
            </a:r>
            <a:r>
              <a:rPr lang="tr-TR" sz="1900" dirty="0">
                <a:solidFill>
                  <a:srgbClr val="FFFF00"/>
                </a:solidFill>
              </a:rPr>
              <a:t>Anadolu, Iran, </a:t>
            </a:r>
            <a:r>
              <a:rPr lang="tr-TR" sz="1900" dirty="0" smtClean="0">
                <a:solidFill>
                  <a:srgbClr val="FFFF00"/>
                </a:solidFill>
              </a:rPr>
              <a:t>Orta Asya </a:t>
            </a:r>
            <a:r>
              <a:rPr lang="tr-TR" sz="1900" dirty="0">
                <a:solidFill>
                  <a:srgbClr val="FFFF00"/>
                </a:solidFill>
              </a:rPr>
              <a:t>ve Hindistan'a ulaşmaları M. Ö. 2000'den daha eskiye gitmez. </a:t>
            </a:r>
            <a:r>
              <a:rPr lang="tr-TR" sz="1900" dirty="0" smtClean="0">
                <a:solidFill>
                  <a:srgbClr val="FFFF00"/>
                </a:solidFill>
              </a:rPr>
              <a:t>Orta Anadolu'ya </a:t>
            </a:r>
            <a:r>
              <a:rPr lang="tr-TR" sz="1900" dirty="0">
                <a:solidFill>
                  <a:srgbClr val="FFFF00"/>
                </a:solidFill>
              </a:rPr>
              <a:t>ulaşmaları M. Ö. 2000, Kuzey Hindistan'a ulaşmaları M. Ö. </a:t>
            </a:r>
            <a:r>
              <a:rPr lang="tr-TR" sz="1900" dirty="0" smtClean="0">
                <a:solidFill>
                  <a:srgbClr val="FFFF00"/>
                </a:solidFill>
              </a:rPr>
              <a:t>1700, İran'a </a:t>
            </a:r>
            <a:r>
              <a:rPr lang="tr-TR" sz="1900" dirty="0">
                <a:solidFill>
                  <a:srgbClr val="FFFF00"/>
                </a:solidFill>
              </a:rPr>
              <a:t>ulaşmaları M. Ö. 1500 kabul edilir. Bu tarihlerden önce Anadolu </a:t>
            </a:r>
            <a:r>
              <a:rPr lang="tr-TR" sz="1900" dirty="0" smtClean="0">
                <a:solidFill>
                  <a:srgbClr val="FFFF00"/>
                </a:solidFill>
              </a:rPr>
              <a:t>ve Mezopotamya'da </a:t>
            </a:r>
            <a:r>
              <a:rPr lang="tr-TR" sz="1900" dirty="0">
                <a:solidFill>
                  <a:srgbClr val="FFFF00"/>
                </a:solidFill>
              </a:rPr>
              <a:t>çoğunlukla eklemeli dil konuşan kavimler yaşamıştır. </a:t>
            </a:r>
            <a:r>
              <a:rPr lang="tr-TR" sz="1900" dirty="0">
                <a:solidFill>
                  <a:schemeClr val="tx2"/>
                </a:solidFill>
              </a:rPr>
              <a:t>Arî </a:t>
            </a:r>
            <a:r>
              <a:rPr lang="tr-TR" sz="1900" dirty="0" smtClean="0">
                <a:solidFill>
                  <a:schemeClr val="tx2"/>
                </a:solidFill>
              </a:rPr>
              <a:t>bir kavim </a:t>
            </a:r>
            <a:r>
              <a:rPr lang="tr-TR" sz="1900" dirty="0">
                <a:solidFill>
                  <a:schemeClr val="tx2"/>
                </a:solidFill>
              </a:rPr>
              <a:t>olan Hititlerden önce Orta Anadolu'da bulunan Hattilerin, </a:t>
            </a:r>
            <a:r>
              <a:rPr lang="tr-TR" sz="1900" dirty="0" smtClean="0">
                <a:solidFill>
                  <a:schemeClr val="tx2"/>
                </a:solidFill>
              </a:rPr>
              <a:t>Doğu Anadolu'daki </a:t>
            </a:r>
            <a:r>
              <a:rPr lang="tr-TR" sz="1900" dirty="0">
                <a:solidFill>
                  <a:schemeClr val="tx2"/>
                </a:solidFill>
              </a:rPr>
              <a:t>Hurri </a:t>
            </a:r>
            <a:r>
              <a:rPr lang="tr-TR" sz="1900" dirty="0" smtClean="0">
                <a:solidFill>
                  <a:schemeClr val="tx2"/>
                </a:solidFill>
              </a:rPr>
              <a:t>ve Urartuların</a:t>
            </a:r>
            <a:r>
              <a:rPr lang="tr-TR" sz="1900" dirty="0">
                <a:solidFill>
                  <a:schemeClr val="tx2"/>
                </a:solidFill>
              </a:rPr>
              <a:t>, </a:t>
            </a:r>
            <a:r>
              <a:rPr lang="tr-TR" sz="1900" dirty="0" smtClean="0">
                <a:solidFill>
                  <a:schemeClr val="tx2"/>
                </a:solidFill>
              </a:rPr>
              <a:t>Mezopotamya'daki </a:t>
            </a:r>
            <a:r>
              <a:rPr lang="tr-TR" sz="1900" dirty="0">
                <a:solidFill>
                  <a:schemeClr val="tx2"/>
                </a:solidFill>
              </a:rPr>
              <a:t>Sümerlerin dilleri </a:t>
            </a:r>
            <a:r>
              <a:rPr lang="tr-TR" sz="1900" dirty="0" smtClean="0">
                <a:solidFill>
                  <a:schemeClr val="tx2"/>
                </a:solidFill>
              </a:rPr>
              <a:t>eklemeli diller </a:t>
            </a:r>
            <a:r>
              <a:rPr lang="tr-TR" sz="1900" dirty="0">
                <a:solidFill>
                  <a:schemeClr val="tx2"/>
                </a:solidFill>
              </a:rPr>
              <a:t>grubundandır. Bugün yaşayan dil aileleri içinde sadece Ural (Fin, Macar) </a:t>
            </a:r>
            <a:r>
              <a:rPr lang="tr-TR" sz="1900" dirty="0" smtClean="0">
                <a:solidFill>
                  <a:schemeClr val="tx2"/>
                </a:solidFill>
              </a:rPr>
              <a:t>ve Altay </a:t>
            </a:r>
            <a:r>
              <a:rPr lang="tr-TR" sz="1900" dirty="0">
                <a:solidFill>
                  <a:schemeClr val="tx2"/>
                </a:solidFill>
              </a:rPr>
              <a:t>(Türk, Moğol, Tunguz, Kore, Japon) dilleri eklemeli yapıdadır.</a:t>
            </a:r>
          </a:p>
        </p:txBody>
      </p:sp>
    </p:spTree>
    <p:extLst>
      <p:ext uri="{BB962C8B-B14F-4D97-AF65-F5344CB8AC3E}">
        <p14:creationId xmlns:p14="http://schemas.microsoft.com/office/powerpoint/2010/main" val="39167327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ka\Desktop\HARİTALAR\Türklerin Anayurdu - Harita.png"/>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332656"/>
            <a:ext cx="835292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250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800" b="1" dirty="0" smtClean="0"/>
              <a:t>                            SÜMERCE-TÜRKÇE </a:t>
            </a:r>
            <a:r>
              <a:rPr lang="tr-TR" sz="1800" b="1" dirty="0"/>
              <a:t>İLİŞKİSİ</a:t>
            </a:r>
          </a:p>
          <a:p>
            <a:pPr algn="l"/>
            <a:r>
              <a:rPr lang="tr-TR" sz="1800" dirty="0">
                <a:solidFill>
                  <a:srgbClr val="FFFF00"/>
                </a:solidFill>
              </a:rPr>
              <a:t>Sümerce ile uğraşan bazı bilginler Türkçe, Macarca gibi </a:t>
            </a:r>
            <a:r>
              <a:rPr lang="tr-TR" sz="1800" dirty="0" smtClean="0">
                <a:solidFill>
                  <a:srgbClr val="FFFF00"/>
                </a:solidFill>
              </a:rPr>
              <a:t>Ural-Altay dilleriyle </a:t>
            </a:r>
            <a:r>
              <a:rPr lang="tr-TR" sz="1800" dirty="0">
                <a:solidFill>
                  <a:srgbClr val="FFFF00"/>
                </a:solidFill>
              </a:rPr>
              <a:t>bu dil arasında ilgi kurmuşlardır. Ancak Türkçe sondan eklemeli bir </a:t>
            </a:r>
            <a:r>
              <a:rPr lang="tr-TR" sz="1800" dirty="0" smtClean="0">
                <a:solidFill>
                  <a:srgbClr val="FFFF00"/>
                </a:solidFill>
              </a:rPr>
              <a:t>dil olduğu </a:t>
            </a:r>
            <a:r>
              <a:rPr lang="tr-TR" sz="1800" dirty="0">
                <a:solidFill>
                  <a:srgbClr val="FFFF00"/>
                </a:solidFill>
              </a:rPr>
              <a:t>hâlde Sümercede ön ekler de bulunmaktadır. Buna rağmen Türkçe </a:t>
            </a:r>
            <a:r>
              <a:rPr lang="tr-TR" sz="1800" dirty="0" smtClean="0">
                <a:solidFill>
                  <a:srgbClr val="FFFF00"/>
                </a:solidFill>
              </a:rPr>
              <a:t>ile Sümerce </a:t>
            </a:r>
            <a:r>
              <a:rPr lang="tr-TR" sz="1800" dirty="0">
                <a:solidFill>
                  <a:srgbClr val="FFFF00"/>
                </a:solidFill>
              </a:rPr>
              <a:t>arasında kurulan ilgiler son derece ciddîdir ve konu </a:t>
            </a:r>
            <a:r>
              <a:rPr lang="tr-TR" sz="1800" dirty="0" smtClean="0">
                <a:solidFill>
                  <a:srgbClr val="FFFF00"/>
                </a:solidFill>
              </a:rPr>
              <a:t>üzerinde araştırmalar </a:t>
            </a:r>
            <a:r>
              <a:rPr lang="tr-TR" sz="1800" dirty="0">
                <a:solidFill>
                  <a:srgbClr val="FFFF00"/>
                </a:solidFill>
              </a:rPr>
              <a:t>devam etmelidir. Son olarak Türk bilgini Osman Nedim </a:t>
            </a:r>
            <a:r>
              <a:rPr lang="tr-TR" sz="1800" dirty="0" smtClean="0">
                <a:solidFill>
                  <a:srgbClr val="FFFF00"/>
                </a:solidFill>
              </a:rPr>
              <a:t>Tuna, Türkçe </a:t>
            </a:r>
            <a:r>
              <a:rPr lang="tr-TR" sz="1800" dirty="0">
                <a:solidFill>
                  <a:srgbClr val="FFFF00"/>
                </a:solidFill>
              </a:rPr>
              <a:t>ile Sümercede </a:t>
            </a:r>
            <a:r>
              <a:rPr lang="tr-TR" sz="1800" dirty="0"/>
              <a:t>168 kelimenin ortak </a:t>
            </a:r>
            <a:r>
              <a:rPr lang="tr-TR" sz="1800" dirty="0">
                <a:solidFill>
                  <a:srgbClr val="FFFF00"/>
                </a:solidFill>
              </a:rPr>
              <a:t>olduğunu tespit etmiştir. </a:t>
            </a:r>
            <a:r>
              <a:rPr lang="tr-TR" sz="1800" dirty="0" smtClean="0">
                <a:solidFill>
                  <a:srgbClr val="FFFF00"/>
                </a:solidFill>
              </a:rPr>
              <a:t>Bunlarda bazıları </a:t>
            </a:r>
            <a:r>
              <a:rPr lang="tr-TR" sz="1800" dirty="0">
                <a:solidFill>
                  <a:srgbClr val="FFFF00"/>
                </a:solidFill>
              </a:rPr>
              <a:t>aşağıda </a:t>
            </a:r>
            <a:r>
              <a:rPr lang="tr-TR" sz="1800" dirty="0" smtClean="0">
                <a:solidFill>
                  <a:srgbClr val="FFFF00"/>
                </a:solidFill>
              </a:rPr>
              <a:t>gösterilmiştir.</a:t>
            </a:r>
            <a:r>
              <a:rPr lang="tr-TR" sz="1800" dirty="0" smtClean="0"/>
              <a:t> </a:t>
            </a:r>
          </a:p>
          <a:p>
            <a:pPr algn="l"/>
            <a:r>
              <a:rPr lang="tr-TR" sz="1800" b="1" dirty="0" smtClean="0"/>
              <a:t>Sümerce </a:t>
            </a:r>
            <a:r>
              <a:rPr lang="tr-TR" sz="1800" b="1" dirty="0"/>
              <a:t>Eski </a:t>
            </a:r>
            <a:r>
              <a:rPr lang="tr-TR" sz="1800" b="1" dirty="0" smtClean="0"/>
              <a:t>Türkçe:</a:t>
            </a:r>
          </a:p>
          <a:p>
            <a:pPr algn="l"/>
            <a:r>
              <a:rPr lang="tr-TR" sz="1800" b="1" dirty="0" smtClean="0"/>
              <a:t> </a:t>
            </a:r>
            <a:r>
              <a:rPr lang="tr-TR" sz="1800" dirty="0" err="1" smtClean="0">
                <a:solidFill>
                  <a:srgbClr val="FFFF00"/>
                </a:solidFill>
              </a:rPr>
              <a:t>mae</a:t>
            </a:r>
            <a:r>
              <a:rPr lang="tr-TR" sz="1800" dirty="0"/>
              <a:t>, men </a:t>
            </a:r>
            <a:r>
              <a:rPr lang="tr-TR" sz="1800" dirty="0" err="1"/>
              <a:t>men</a:t>
            </a:r>
            <a:r>
              <a:rPr lang="tr-TR" sz="1800" dirty="0"/>
              <a:t> (</a:t>
            </a:r>
            <a:r>
              <a:rPr lang="tr-TR" sz="1800" dirty="0" smtClean="0"/>
              <a:t>ben) </a:t>
            </a:r>
            <a:r>
              <a:rPr lang="tr-TR" sz="1800" dirty="0"/>
              <a:t> </a:t>
            </a:r>
            <a:r>
              <a:rPr lang="tr-TR" sz="1800" dirty="0" smtClean="0"/>
              <a:t>    </a:t>
            </a:r>
          </a:p>
          <a:p>
            <a:pPr algn="l"/>
            <a:r>
              <a:rPr lang="tr-TR" sz="1800" dirty="0" smtClean="0"/>
              <a:t> </a:t>
            </a:r>
            <a:r>
              <a:rPr lang="tr-TR" sz="1800" dirty="0" err="1" smtClean="0">
                <a:solidFill>
                  <a:srgbClr val="FFFF00"/>
                </a:solidFill>
              </a:rPr>
              <a:t>zae</a:t>
            </a:r>
            <a:r>
              <a:rPr lang="tr-TR" sz="1800" dirty="0" smtClean="0"/>
              <a:t> </a:t>
            </a:r>
            <a:r>
              <a:rPr lang="tr-TR" sz="1800" dirty="0"/>
              <a:t>(sen) </a:t>
            </a:r>
            <a:r>
              <a:rPr lang="tr-TR" sz="1800" dirty="0" smtClean="0"/>
              <a:t>sen </a:t>
            </a:r>
            <a:r>
              <a:rPr lang="tr-TR" sz="1800" dirty="0" smtClean="0">
                <a:solidFill>
                  <a:srgbClr val="FFFF00"/>
                </a:solidFill>
              </a:rPr>
              <a:t>ti</a:t>
            </a:r>
            <a:r>
              <a:rPr lang="tr-TR" sz="1800" dirty="0" smtClean="0"/>
              <a:t>- </a:t>
            </a:r>
            <a:r>
              <a:rPr lang="tr-TR" sz="1800" dirty="0"/>
              <a:t>(</a:t>
            </a:r>
            <a:r>
              <a:rPr lang="tr-TR" sz="1800" dirty="0" smtClean="0"/>
              <a:t>demek) </a:t>
            </a:r>
            <a:r>
              <a:rPr lang="tr-TR" sz="1800" dirty="0" err="1"/>
              <a:t>di</a:t>
            </a:r>
            <a:r>
              <a:rPr lang="tr-TR" sz="1800" dirty="0"/>
              <a:t> (konuşmak)</a:t>
            </a:r>
          </a:p>
          <a:p>
            <a:pPr algn="l"/>
            <a:r>
              <a:rPr lang="tr-TR" sz="1800" dirty="0" err="1" smtClean="0">
                <a:solidFill>
                  <a:srgbClr val="FFFF00"/>
                </a:solidFill>
              </a:rPr>
              <a:t>dingir</a:t>
            </a:r>
            <a:r>
              <a:rPr lang="tr-TR" sz="1800" dirty="0" smtClean="0">
                <a:solidFill>
                  <a:srgbClr val="FFFF00"/>
                </a:solidFill>
              </a:rPr>
              <a:t> </a:t>
            </a:r>
            <a:r>
              <a:rPr lang="tr-TR" sz="1800" dirty="0"/>
              <a:t>(tanrı) </a:t>
            </a:r>
            <a:r>
              <a:rPr lang="tr-TR" sz="1800" dirty="0" err="1"/>
              <a:t>tengri</a:t>
            </a:r>
            <a:r>
              <a:rPr lang="tr-TR" sz="1800" dirty="0"/>
              <a:t> (</a:t>
            </a:r>
            <a:r>
              <a:rPr lang="tr-TR" sz="1800" dirty="0" smtClean="0"/>
              <a:t>tanrı)        </a:t>
            </a:r>
          </a:p>
          <a:p>
            <a:pPr algn="l"/>
            <a:r>
              <a:rPr lang="tr-TR" sz="1800" dirty="0" err="1" smtClean="0">
                <a:solidFill>
                  <a:srgbClr val="FFFF00"/>
                </a:solidFill>
              </a:rPr>
              <a:t>Dug</a:t>
            </a:r>
            <a:r>
              <a:rPr lang="tr-TR" sz="1800" dirty="0" smtClean="0">
                <a:solidFill>
                  <a:srgbClr val="FFFF00"/>
                </a:solidFill>
              </a:rPr>
              <a:t>-</a:t>
            </a:r>
            <a:r>
              <a:rPr lang="tr-TR" sz="1800" dirty="0" smtClean="0"/>
              <a:t> </a:t>
            </a:r>
            <a:r>
              <a:rPr lang="tr-TR" sz="1800" dirty="0"/>
              <a:t>(dökmek) </a:t>
            </a:r>
            <a:r>
              <a:rPr lang="tr-TR" sz="1800" dirty="0" err="1"/>
              <a:t>tök</a:t>
            </a:r>
            <a:r>
              <a:rPr lang="tr-TR" sz="1800" dirty="0"/>
              <a:t>- (</a:t>
            </a:r>
            <a:r>
              <a:rPr lang="tr-TR" sz="1800" dirty="0" smtClean="0"/>
              <a:t>dökmek)                    </a:t>
            </a:r>
          </a:p>
          <a:p>
            <a:pPr algn="l"/>
            <a:r>
              <a:rPr lang="tr-TR" sz="1800" dirty="0" smtClean="0"/>
              <a:t> </a:t>
            </a:r>
            <a:r>
              <a:rPr lang="tr-TR" sz="1800" dirty="0" err="1" smtClean="0">
                <a:solidFill>
                  <a:srgbClr val="FFFF00"/>
                </a:solidFill>
              </a:rPr>
              <a:t>iduga</a:t>
            </a:r>
            <a:r>
              <a:rPr lang="tr-TR" sz="1800" dirty="0" smtClean="0">
                <a:solidFill>
                  <a:srgbClr val="FFFF00"/>
                </a:solidFill>
              </a:rPr>
              <a:t> </a:t>
            </a:r>
            <a:r>
              <a:rPr lang="tr-TR" sz="1800" dirty="0" smtClean="0"/>
              <a:t>(koku</a:t>
            </a:r>
            <a:r>
              <a:rPr lang="tr-TR" sz="1800" dirty="0" smtClean="0">
                <a:solidFill>
                  <a:srgbClr val="FFFF00"/>
                </a:solidFill>
              </a:rPr>
              <a:t>) </a:t>
            </a:r>
            <a:r>
              <a:rPr lang="tr-TR" sz="1800" dirty="0" err="1" smtClean="0">
                <a:solidFill>
                  <a:srgbClr val="FFFF00"/>
                </a:solidFill>
              </a:rPr>
              <a:t>yıdıg</a:t>
            </a:r>
            <a:r>
              <a:rPr lang="tr-TR" sz="1800" dirty="0" smtClean="0">
                <a:solidFill>
                  <a:srgbClr val="FFFF00"/>
                </a:solidFill>
              </a:rPr>
              <a:t> </a:t>
            </a:r>
            <a:r>
              <a:rPr lang="tr-TR" sz="1800" dirty="0"/>
              <a:t>(</a:t>
            </a:r>
            <a:r>
              <a:rPr lang="tr-TR" sz="1800" dirty="0" smtClean="0"/>
              <a:t>koku)           </a:t>
            </a:r>
            <a:r>
              <a:rPr lang="tr-TR" sz="1800" dirty="0" smtClean="0">
                <a:solidFill>
                  <a:srgbClr val="FFFF00"/>
                </a:solidFill>
              </a:rPr>
              <a:t> </a:t>
            </a:r>
          </a:p>
          <a:p>
            <a:pPr algn="l"/>
            <a:r>
              <a:rPr lang="tr-TR" sz="1800" dirty="0" smtClean="0">
                <a:solidFill>
                  <a:srgbClr val="FFFF00"/>
                </a:solidFill>
              </a:rPr>
              <a:t>kur </a:t>
            </a:r>
            <a:r>
              <a:rPr lang="tr-TR" sz="1800" dirty="0"/>
              <a:t>(ülke) kuru (</a:t>
            </a:r>
            <a:r>
              <a:rPr lang="tr-TR" sz="1800" dirty="0" smtClean="0"/>
              <a:t>kara      </a:t>
            </a:r>
          </a:p>
          <a:p>
            <a:pPr algn="l"/>
            <a:r>
              <a:rPr lang="tr-TR" sz="1800" dirty="0" err="1" smtClean="0">
                <a:solidFill>
                  <a:srgbClr val="FFFF00"/>
                </a:solidFill>
              </a:rPr>
              <a:t>nig</a:t>
            </a:r>
            <a:r>
              <a:rPr lang="tr-TR" sz="1800" dirty="0" smtClean="0"/>
              <a:t> </a:t>
            </a:r>
            <a:r>
              <a:rPr lang="tr-TR" sz="1800" dirty="0"/>
              <a:t>(şey) </a:t>
            </a:r>
            <a:r>
              <a:rPr lang="tr-TR" sz="1800" dirty="0" err="1"/>
              <a:t>neng</a:t>
            </a:r>
            <a:r>
              <a:rPr lang="tr-TR" sz="1800" dirty="0"/>
              <a:t> (</a:t>
            </a:r>
            <a:r>
              <a:rPr lang="tr-TR" sz="1800" dirty="0" smtClean="0"/>
              <a:t>şey)         </a:t>
            </a:r>
          </a:p>
          <a:p>
            <a:pPr algn="l"/>
            <a:r>
              <a:rPr lang="tr-TR" sz="1800" dirty="0" err="1" smtClean="0">
                <a:solidFill>
                  <a:srgbClr val="FFFF00"/>
                </a:solidFill>
              </a:rPr>
              <a:t>tibira</a:t>
            </a:r>
            <a:r>
              <a:rPr lang="tr-TR" sz="1800" dirty="0" smtClean="0"/>
              <a:t> </a:t>
            </a:r>
            <a:r>
              <a:rPr lang="tr-TR" sz="1800" dirty="0"/>
              <a:t>(metal) </a:t>
            </a:r>
            <a:r>
              <a:rPr lang="tr-TR" sz="1800" dirty="0" err="1">
                <a:solidFill>
                  <a:srgbClr val="FFFF00"/>
                </a:solidFill>
              </a:rPr>
              <a:t>temir</a:t>
            </a:r>
            <a:r>
              <a:rPr lang="tr-TR" sz="1800" dirty="0"/>
              <a:t> (</a:t>
            </a:r>
            <a:r>
              <a:rPr lang="tr-TR" sz="1800" dirty="0" smtClean="0"/>
              <a:t>demir)                </a:t>
            </a:r>
          </a:p>
          <a:p>
            <a:pPr algn="l"/>
            <a:r>
              <a:rPr lang="tr-TR" sz="1800" dirty="0" smtClean="0"/>
              <a:t> </a:t>
            </a:r>
            <a:r>
              <a:rPr lang="tr-TR" sz="1800" dirty="0" err="1" smtClean="0">
                <a:solidFill>
                  <a:srgbClr val="FFFF00"/>
                </a:solidFill>
              </a:rPr>
              <a:t>ud</a:t>
            </a:r>
            <a:r>
              <a:rPr lang="tr-TR" sz="1800" dirty="0" smtClean="0"/>
              <a:t> </a:t>
            </a:r>
            <a:r>
              <a:rPr lang="tr-TR" sz="1800" dirty="0"/>
              <a:t>(zaman) öd (</a:t>
            </a:r>
            <a:r>
              <a:rPr lang="tr-TR" sz="1800" dirty="0" smtClean="0"/>
              <a:t>zaman)      </a:t>
            </a:r>
          </a:p>
        </p:txBody>
      </p:sp>
    </p:spTree>
    <p:extLst>
      <p:ext uri="{BB962C8B-B14F-4D97-AF65-F5344CB8AC3E}">
        <p14:creationId xmlns:p14="http://schemas.microsoft.com/office/powerpoint/2010/main" val="90547946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8748464" cy="5904656"/>
          </a:xfrm>
        </p:spPr>
        <p:txBody>
          <a:bodyPr>
            <a:noAutofit/>
          </a:bodyPr>
          <a:lstStyle/>
          <a:p>
            <a:pPr marL="0" indent="0">
              <a:buClr>
                <a:srgbClr val="6699FF"/>
              </a:buClr>
              <a:buNone/>
            </a:pPr>
            <a:r>
              <a:rPr lang="tr-TR" sz="2300" dirty="0">
                <a:solidFill>
                  <a:srgbClr val="F8F8F8"/>
                </a:solidFill>
              </a:rPr>
              <a:t> </a:t>
            </a:r>
            <a:r>
              <a:rPr lang="tr-TR" sz="2300" dirty="0">
                <a:solidFill>
                  <a:srgbClr val="FFFF00"/>
                </a:solidFill>
              </a:rPr>
              <a:t>udi-</a:t>
            </a:r>
            <a:r>
              <a:rPr lang="tr-TR" sz="2300" dirty="0">
                <a:solidFill>
                  <a:srgbClr val="F8F8F8"/>
                </a:solidFill>
              </a:rPr>
              <a:t> (</a:t>
            </a:r>
            <a:r>
              <a:rPr lang="tr-TR" sz="2300" dirty="0" smtClean="0">
                <a:solidFill>
                  <a:srgbClr val="F8F8F8"/>
                </a:solidFill>
              </a:rPr>
              <a:t>uyuma)                              </a:t>
            </a:r>
            <a:r>
              <a:rPr lang="tr-TR" sz="2300" dirty="0" err="1" smtClean="0">
                <a:solidFill>
                  <a:srgbClr val="FFFF00"/>
                </a:solidFill>
              </a:rPr>
              <a:t>yag</a:t>
            </a:r>
            <a:r>
              <a:rPr lang="tr-TR" sz="2300" dirty="0" smtClean="0">
                <a:solidFill>
                  <a:srgbClr val="FFFF00"/>
                </a:solidFill>
              </a:rPr>
              <a:t>- </a:t>
            </a:r>
            <a:r>
              <a:rPr lang="tr-TR" sz="2300" dirty="0">
                <a:solidFill>
                  <a:srgbClr val="F8F8F8"/>
                </a:solidFill>
              </a:rPr>
              <a:t>(yağmak) </a:t>
            </a:r>
          </a:p>
          <a:p>
            <a:pPr marL="0" indent="0">
              <a:buClr>
                <a:srgbClr val="6699FF"/>
              </a:buClr>
              <a:buNone/>
            </a:pPr>
            <a:r>
              <a:rPr lang="tr-TR" sz="2300" dirty="0" smtClean="0">
                <a:solidFill>
                  <a:srgbClr val="F8F8F8"/>
                </a:solidFill>
              </a:rPr>
              <a:t> </a:t>
            </a:r>
            <a:r>
              <a:rPr lang="tr-TR" sz="2300" dirty="0" err="1">
                <a:solidFill>
                  <a:srgbClr val="FFFF00"/>
                </a:solidFill>
              </a:rPr>
              <a:t>udı</a:t>
            </a:r>
            <a:r>
              <a:rPr lang="tr-TR" sz="2300" dirty="0">
                <a:solidFill>
                  <a:srgbClr val="FFFF00"/>
                </a:solidFill>
              </a:rPr>
              <a:t>-</a:t>
            </a:r>
            <a:r>
              <a:rPr lang="tr-TR" sz="2300" dirty="0">
                <a:solidFill>
                  <a:srgbClr val="F8F8F8"/>
                </a:solidFill>
              </a:rPr>
              <a:t> (uyumak</a:t>
            </a:r>
            <a:r>
              <a:rPr lang="tr-TR" sz="2300" dirty="0" smtClean="0">
                <a:solidFill>
                  <a:srgbClr val="F8F8F8"/>
                </a:solidFill>
              </a:rPr>
              <a:t>)</a:t>
            </a:r>
            <a:r>
              <a:rPr lang="tr-TR" sz="2300" dirty="0">
                <a:solidFill>
                  <a:srgbClr val="FFFF00"/>
                </a:solidFill>
              </a:rPr>
              <a:t> </a:t>
            </a:r>
            <a:r>
              <a:rPr lang="tr-TR" sz="2300" dirty="0" smtClean="0">
                <a:solidFill>
                  <a:srgbClr val="FFFF00"/>
                </a:solidFill>
              </a:rPr>
              <a:t>                           </a:t>
            </a:r>
            <a:r>
              <a:rPr lang="tr-TR" sz="2300" dirty="0" err="1" smtClean="0">
                <a:solidFill>
                  <a:srgbClr val="FFFF00"/>
                </a:solidFill>
              </a:rPr>
              <a:t>şeg</a:t>
            </a:r>
            <a:r>
              <a:rPr lang="tr-TR" sz="2300" dirty="0" smtClean="0">
                <a:solidFill>
                  <a:srgbClr val="FFFF00"/>
                </a:solidFill>
              </a:rPr>
              <a:t> </a:t>
            </a:r>
            <a:r>
              <a:rPr lang="tr-TR" sz="2300" dirty="0">
                <a:solidFill>
                  <a:srgbClr val="F8F8F8"/>
                </a:solidFill>
              </a:rPr>
              <a:t>(yağmur</a:t>
            </a:r>
            <a:r>
              <a:rPr lang="tr-TR" sz="2300" dirty="0">
                <a:solidFill>
                  <a:srgbClr val="FFFF00"/>
                </a:solidFill>
              </a:rPr>
              <a:t>) </a:t>
            </a:r>
          </a:p>
          <a:p>
            <a:pPr marL="0" indent="0">
              <a:buClr>
                <a:srgbClr val="6699FF"/>
              </a:buClr>
              <a:buNone/>
            </a:pPr>
            <a:r>
              <a:rPr lang="tr-TR" sz="2300" dirty="0" err="1" smtClean="0">
                <a:solidFill>
                  <a:srgbClr val="FFFF00"/>
                </a:solidFill>
              </a:rPr>
              <a:t>şurim</a:t>
            </a:r>
            <a:r>
              <a:rPr lang="tr-TR" sz="2300" dirty="0" smtClean="0">
                <a:solidFill>
                  <a:srgbClr val="FFFF00"/>
                </a:solidFill>
              </a:rPr>
              <a:t> </a:t>
            </a:r>
            <a:r>
              <a:rPr lang="tr-TR" sz="2300" dirty="0">
                <a:solidFill>
                  <a:srgbClr val="F8F8F8"/>
                </a:solidFill>
              </a:rPr>
              <a:t>(yarım) </a:t>
            </a:r>
            <a:r>
              <a:rPr lang="tr-TR" sz="2300" dirty="0" smtClean="0">
                <a:solidFill>
                  <a:srgbClr val="F8F8F8"/>
                </a:solidFill>
              </a:rPr>
              <a:t>                             </a:t>
            </a:r>
            <a:r>
              <a:rPr lang="tr-TR" sz="2300" dirty="0" err="1" smtClean="0">
                <a:solidFill>
                  <a:srgbClr val="FFFF00"/>
                </a:solidFill>
              </a:rPr>
              <a:t>yig</a:t>
            </a:r>
            <a:r>
              <a:rPr lang="tr-TR" sz="2300" dirty="0" smtClean="0">
                <a:solidFill>
                  <a:srgbClr val="FFFF00"/>
                </a:solidFill>
              </a:rPr>
              <a:t> </a:t>
            </a:r>
            <a:r>
              <a:rPr lang="tr-TR" sz="2300" dirty="0">
                <a:solidFill>
                  <a:srgbClr val="F8F8F8"/>
                </a:solidFill>
              </a:rPr>
              <a:t>(yeğ, iyi) </a:t>
            </a:r>
            <a:endParaRPr lang="tr-TR" sz="2300" dirty="0" smtClean="0">
              <a:solidFill>
                <a:srgbClr val="F8F8F8"/>
              </a:solidFill>
            </a:endParaRPr>
          </a:p>
          <a:p>
            <a:pPr marL="0" lvl="0" indent="0">
              <a:buClr>
                <a:srgbClr val="6699FF"/>
              </a:buClr>
              <a:buNone/>
            </a:pPr>
            <a:r>
              <a:rPr lang="tr-TR" sz="2300" dirty="0" smtClean="0">
                <a:solidFill>
                  <a:srgbClr val="FFFF00"/>
                </a:solidFill>
              </a:rPr>
              <a:t>yarım </a:t>
            </a:r>
            <a:r>
              <a:rPr lang="tr-TR" sz="2300" dirty="0">
                <a:solidFill>
                  <a:srgbClr val="F8F8F8"/>
                </a:solidFill>
              </a:rPr>
              <a:t>(yarım</a:t>
            </a:r>
            <a:r>
              <a:rPr lang="tr-TR" sz="2300" dirty="0" smtClean="0">
                <a:solidFill>
                  <a:srgbClr val="F8F8F8"/>
                </a:solidFill>
              </a:rPr>
              <a:t>)                              </a:t>
            </a:r>
            <a:r>
              <a:rPr lang="tr-TR" sz="2300" dirty="0" err="1" smtClean="0">
                <a:solidFill>
                  <a:srgbClr val="FFFF00"/>
                </a:solidFill>
              </a:rPr>
              <a:t>ud</a:t>
            </a:r>
            <a:r>
              <a:rPr lang="tr-TR" sz="2300" dirty="0" smtClean="0">
                <a:solidFill>
                  <a:srgbClr val="F8F8F8"/>
                </a:solidFill>
              </a:rPr>
              <a:t> </a:t>
            </a:r>
            <a:r>
              <a:rPr lang="tr-TR" sz="2300" dirty="0">
                <a:solidFill>
                  <a:srgbClr val="F8F8F8"/>
                </a:solidFill>
              </a:rPr>
              <a:t>(öküz</a:t>
            </a:r>
            <a:r>
              <a:rPr lang="tr-TR" sz="2300" dirty="0">
                <a:solidFill>
                  <a:srgbClr val="FFFF00"/>
                </a:solidFill>
              </a:rPr>
              <a:t>) </a:t>
            </a:r>
            <a:endParaRPr lang="tr-TR" sz="2300" dirty="0" smtClean="0">
              <a:solidFill>
                <a:srgbClr val="F8F8F8"/>
              </a:solidFill>
            </a:endParaRPr>
          </a:p>
          <a:p>
            <a:pPr marL="0" indent="0">
              <a:buClr>
                <a:srgbClr val="6699FF"/>
              </a:buClr>
              <a:buNone/>
            </a:pPr>
            <a:r>
              <a:rPr lang="tr-TR" sz="2300" dirty="0" err="1" smtClean="0">
                <a:solidFill>
                  <a:srgbClr val="FFFF00"/>
                </a:solidFill>
              </a:rPr>
              <a:t>sag</a:t>
            </a:r>
            <a:r>
              <a:rPr lang="tr-TR" sz="2300" dirty="0" smtClean="0">
                <a:solidFill>
                  <a:srgbClr val="F8F8F8"/>
                </a:solidFill>
              </a:rPr>
              <a:t> </a:t>
            </a:r>
            <a:r>
              <a:rPr lang="tr-TR" sz="2300" dirty="0">
                <a:solidFill>
                  <a:srgbClr val="F8F8F8"/>
                </a:solidFill>
              </a:rPr>
              <a:t>(küçük çocuk</a:t>
            </a:r>
            <a:r>
              <a:rPr lang="tr-TR" sz="2300" dirty="0">
                <a:solidFill>
                  <a:srgbClr val="FFFF00"/>
                </a:solidFill>
              </a:rPr>
              <a:t>) </a:t>
            </a:r>
            <a:r>
              <a:rPr lang="tr-TR" sz="2300" dirty="0" smtClean="0">
                <a:solidFill>
                  <a:srgbClr val="FFFF00"/>
                </a:solidFill>
              </a:rPr>
              <a:t>                      </a:t>
            </a:r>
            <a:r>
              <a:rPr lang="tr-TR" sz="2300" dirty="0" err="1" smtClean="0">
                <a:solidFill>
                  <a:srgbClr val="FFFF00"/>
                </a:solidFill>
              </a:rPr>
              <a:t>gud</a:t>
            </a:r>
            <a:r>
              <a:rPr lang="tr-TR" sz="2300" dirty="0" smtClean="0">
                <a:solidFill>
                  <a:srgbClr val="F8F8F8"/>
                </a:solidFill>
              </a:rPr>
              <a:t> </a:t>
            </a:r>
            <a:r>
              <a:rPr lang="tr-TR" sz="2300" dirty="0">
                <a:solidFill>
                  <a:srgbClr val="F8F8F8"/>
                </a:solidFill>
              </a:rPr>
              <a:t>(öküz)</a:t>
            </a:r>
          </a:p>
          <a:p>
            <a:pPr marL="0" indent="0">
              <a:buClr>
                <a:srgbClr val="6699FF"/>
              </a:buClr>
              <a:buNone/>
            </a:pPr>
            <a:r>
              <a:rPr lang="tr-TR" sz="2300" dirty="0">
                <a:solidFill>
                  <a:srgbClr val="FFFF00"/>
                </a:solidFill>
              </a:rPr>
              <a:t>çağa</a:t>
            </a:r>
            <a:r>
              <a:rPr lang="tr-TR" sz="2300" dirty="0">
                <a:solidFill>
                  <a:srgbClr val="F8F8F8"/>
                </a:solidFill>
              </a:rPr>
              <a:t> (çocuk)</a:t>
            </a:r>
            <a:r>
              <a:rPr lang="tr-TR" sz="2300" dirty="0">
                <a:solidFill>
                  <a:srgbClr val="FFFF00"/>
                </a:solidFill>
              </a:rPr>
              <a:t> </a:t>
            </a:r>
            <a:r>
              <a:rPr lang="tr-TR" sz="2300" dirty="0" smtClean="0">
                <a:solidFill>
                  <a:srgbClr val="FFFF00"/>
                </a:solidFill>
              </a:rPr>
              <a:t>                               </a:t>
            </a:r>
            <a:r>
              <a:rPr lang="tr-TR" sz="2300" dirty="0" err="1" smtClean="0">
                <a:solidFill>
                  <a:srgbClr val="FFFF00"/>
                </a:solidFill>
              </a:rPr>
              <a:t>işik</a:t>
            </a:r>
            <a:r>
              <a:rPr lang="tr-TR" sz="2300" dirty="0" smtClean="0">
                <a:solidFill>
                  <a:srgbClr val="F8F8F8"/>
                </a:solidFill>
              </a:rPr>
              <a:t> </a:t>
            </a:r>
            <a:r>
              <a:rPr lang="tr-TR" sz="2300" dirty="0">
                <a:solidFill>
                  <a:srgbClr val="F8F8F8"/>
                </a:solidFill>
              </a:rPr>
              <a:t>(kapı)</a:t>
            </a:r>
          </a:p>
          <a:p>
            <a:pPr marL="0" indent="0">
              <a:buClr>
                <a:srgbClr val="6699FF"/>
              </a:buClr>
              <a:buNone/>
            </a:pPr>
            <a:r>
              <a:rPr lang="tr-TR" sz="2300" dirty="0" err="1" smtClean="0">
                <a:solidFill>
                  <a:srgbClr val="FFFF00"/>
                </a:solidFill>
              </a:rPr>
              <a:t>çopan</a:t>
            </a:r>
            <a:r>
              <a:rPr lang="tr-TR" sz="2300" dirty="0" smtClean="0">
                <a:solidFill>
                  <a:srgbClr val="FFFF00"/>
                </a:solidFill>
              </a:rPr>
              <a:t> </a:t>
            </a:r>
            <a:r>
              <a:rPr lang="tr-TR" sz="2300" dirty="0">
                <a:solidFill>
                  <a:srgbClr val="F8F8F8"/>
                </a:solidFill>
              </a:rPr>
              <a:t>(çoban) </a:t>
            </a:r>
            <a:r>
              <a:rPr lang="tr-TR" sz="2300" dirty="0" smtClean="0">
                <a:solidFill>
                  <a:srgbClr val="F8F8F8"/>
                </a:solidFill>
              </a:rPr>
              <a:t>                           </a:t>
            </a:r>
            <a:r>
              <a:rPr lang="tr-TR" sz="2300" dirty="0" err="1" smtClean="0">
                <a:solidFill>
                  <a:srgbClr val="FFFF00"/>
                </a:solidFill>
              </a:rPr>
              <a:t>gişig</a:t>
            </a:r>
            <a:r>
              <a:rPr lang="tr-TR" sz="2300" dirty="0" smtClean="0">
                <a:solidFill>
                  <a:srgbClr val="FFFF00"/>
                </a:solidFill>
              </a:rPr>
              <a:t> </a:t>
            </a:r>
            <a:r>
              <a:rPr lang="tr-TR" sz="2300" dirty="0">
                <a:solidFill>
                  <a:srgbClr val="F8F8F8"/>
                </a:solidFill>
              </a:rPr>
              <a:t>(kapı)</a:t>
            </a:r>
          </a:p>
          <a:p>
            <a:pPr marL="0" lvl="0" indent="0">
              <a:buClr>
                <a:srgbClr val="6699FF"/>
              </a:buClr>
              <a:buNone/>
            </a:pPr>
            <a:r>
              <a:rPr lang="tr-TR" sz="2300" dirty="0" err="1" smtClean="0">
                <a:solidFill>
                  <a:srgbClr val="FFFF00"/>
                </a:solidFill>
              </a:rPr>
              <a:t>sipad</a:t>
            </a:r>
            <a:r>
              <a:rPr lang="tr-TR" sz="2300" dirty="0" smtClean="0">
                <a:solidFill>
                  <a:srgbClr val="FFFF00"/>
                </a:solidFill>
              </a:rPr>
              <a:t> </a:t>
            </a:r>
            <a:r>
              <a:rPr lang="tr-TR" sz="2300" dirty="0">
                <a:solidFill>
                  <a:srgbClr val="F8F8F8"/>
                </a:solidFill>
              </a:rPr>
              <a:t>(çoban) </a:t>
            </a:r>
            <a:r>
              <a:rPr lang="tr-TR" sz="2300" dirty="0" smtClean="0">
                <a:solidFill>
                  <a:srgbClr val="F8F8F8"/>
                </a:solidFill>
              </a:rPr>
              <a:t>                              </a:t>
            </a:r>
            <a:r>
              <a:rPr lang="tr-TR" sz="2300" dirty="0" err="1" smtClean="0">
                <a:solidFill>
                  <a:srgbClr val="FFFF00"/>
                </a:solidFill>
              </a:rPr>
              <a:t>ış</a:t>
            </a:r>
            <a:r>
              <a:rPr lang="tr-TR" sz="2300" dirty="0" smtClean="0">
                <a:solidFill>
                  <a:srgbClr val="FFFF00"/>
                </a:solidFill>
              </a:rPr>
              <a:t>/iş </a:t>
            </a:r>
            <a:r>
              <a:rPr lang="tr-TR" sz="2300" dirty="0">
                <a:solidFill>
                  <a:srgbClr val="F8F8F8"/>
                </a:solidFill>
              </a:rPr>
              <a:t>(iş) </a:t>
            </a:r>
            <a:endParaRPr lang="tr-TR" sz="2300" dirty="0" smtClean="0">
              <a:solidFill>
                <a:srgbClr val="F8F8F8"/>
              </a:solidFill>
            </a:endParaRPr>
          </a:p>
          <a:p>
            <a:pPr marL="0" lvl="0" indent="0">
              <a:buClr>
                <a:srgbClr val="6699FF"/>
              </a:buClr>
              <a:buNone/>
            </a:pPr>
            <a:r>
              <a:rPr lang="tr-TR" sz="2300" dirty="0" smtClean="0">
                <a:solidFill>
                  <a:srgbClr val="FFFF00"/>
                </a:solidFill>
              </a:rPr>
              <a:t>sun-</a:t>
            </a:r>
            <a:r>
              <a:rPr lang="tr-TR" sz="2300" dirty="0" smtClean="0">
                <a:solidFill>
                  <a:srgbClr val="F8F8F8"/>
                </a:solidFill>
              </a:rPr>
              <a:t> </a:t>
            </a:r>
            <a:r>
              <a:rPr lang="tr-TR" sz="2300" dirty="0">
                <a:solidFill>
                  <a:srgbClr val="F8F8F8"/>
                </a:solidFill>
              </a:rPr>
              <a:t>(</a:t>
            </a:r>
            <a:r>
              <a:rPr lang="tr-TR" sz="2300" dirty="0" smtClean="0">
                <a:solidFill>
                  <a:srgbClr val="F8F8F8"/>
                </a:solidFill>
              </a:rPr>
              <a:t>uzatmak)                           </a:t>
            </a:r>
            <a:r>
              <a:rPr lang="tr-TR" sz="2300" dirty="0" smtClean="0">
                <a:solidFill>
                  <a:srgbClr val="FFFF00"/>
                </a:solidFill>
              </a:rPr>
              <a:t> </a:t>
            </a:r>
            <a:r>
              <a:rPr lang="tr-TR" sz="2300" dirty="0" err="1">
                <a:solidFill>
                  <a:srgbClr val="FFFF00"/>
                </a:solidFill>
              </a:rPr>
              <a:t>uş</a:t>
            </a:r>
            <a:r>
              <a:rPr lang="tr-TR" sz="2300" dirty="0">
                <a:solidFill>
                  <a:srgbClr val="F8F8F8"/>
                </a:solidFill>
              </a:rPr>
              <a:t> (iş</a:t>
            </a:r>
            <a:r>
              <a:rPr lang="tr-TR" sz="2300" dirty="0" smtClean="0">
                <a:solidFill>
                  <a:srgbClr val="F8F8F8"/>
                </a:solidFill>
              </a:rPr>
              <a:t>)</a:t>
            </a:r>
            <a:r>
              <a:rPr lang="tr-TR" sz="2300" dirty="0">
                <a:solidFill>
                  <a:srgbClr val="FFFF00"/>
                </a:solidFill>
              </a:rPr>
              <a:t> </a:t>
            </a:r>
            <a:endParaRPr lang="tr-TR" sz="2300" dirty="0" smtClean="0">
              <a:solidFill>
                <a:srgbClr val="FFFF00"/>
              </a:solidFill>
            </a:endParaRPr>
          </a:p>
          <a:p>
            <a:pPr marL="0" indent="0">
              <a:buClr>
                <a:srgbClr val="6699FF"/>
              </a:buClr>
              <a:buNone/>
            </a:pPr>
            <a:r>
              <a:rPr lang="tr-TR" sz="2300" dirty="0" err="1">
                <a:solidFill>
                  <a:srgbClr val="FFFF00"/>
                </a:solidFill>
              </a:rPr>
              <a:t>sud</a:t>
            </a:r>
            <a:r>
              <a:rPr lang="tr-TR" sz="2300" dirty="0">
                <a:solidFill>
                  <a:srgbClr val="FFFF00"/>
                </a:solidFill>
              </a:rPr>
              <a:t> </a:t>
            </a:r>
            <a:r>
              <a:rPr lang="tr-TR" sz="2300" dirty="0">
                <a:solidFill>
                  <a:srgbClr val="F8F8F8"/>
                </a:solidFill>
              </a:rPr>
              <a:t>(uzun olmak) </a:t>
            </a:r>
            <a:r>
              <a:rPr lang="tr-TR" sz="2300" dirty="0" smtClean="0">
                <a:solidFill>
                  <a:srgbClr val="F8F8F8"/>
                </a:solidFill>
              </a:rPr>
              <a:t>                       </a:t>
            </a:r>
            <a:r>
              <a:rPr lang="da-DK" sz="2300" dirty="0" smtClean="0">
                <a:solidFill>
                  <a:srgbClr val="FFFF00"/>
                </a:solidFill>
              </a:rPr>
              <a:t>sag </a:t>
            </a:r>
            <a:r>
              <a:rPr lang="da-DK" sz="2300" dirty="0">
                <a:solidFill>
                  <a:srgbClr val="F8F8F8"/>
                </a:solidFill>
              </a:rPr>
              <a:t>(sağ taraf)</a:t>
            </a:r>
            <a:endParaRPr lang="tr-TR" sz="2300" dirty="0">
              <a:solidFill>
                <a:srgbClr val="F8F8F8"/>
              </a:solidFill>
            </a:endParaRPr>
          </a:p>
          <a:p>
            <a:pPr marL="0" lvl="0" indent="0">
              <a:buClr>
                <a:srgbClr val="6699FF"/>
              </a:buClr>
              <a:buNone/>
            </a:pPr>
            <a:r>
              <a:rPr lang="tr-TR" sz="2300" dirty="0" smtClean="0">
                <a:solidFill>
                  <a:srgbClr val="FFFF00"/>
                </a:solidFill>
              </a:rPr>
              <a:t> </a:t>
            </a:r>
            <a:r>
              <a:rPr lang="tr-TR" sz="2300" dirty="0">
                <a:solidFill>
                  <a:srgbClr val="FFFF00"/>
                </a:solidFill>
              </a:rPr>
              <a:t>tir</a:t>
            </a:r>
            <a:r>
              <a:rPr lang="tr-TR" sz="2300" dirty="0">
                <a:solidFill>
                  <a:srgbClr val="F8F8F8"/>
                </a:solidFill>
              </a:rPr>
              <a:t> (ülke</a:t>
            </a:r>
            <a:r>
              <a:rPr lang="tr-TR" sz="2300" dirty="0" smtClean="0">
                <a:solidFill>
                  <a:srgbClr val="F8F8F8"/>
                </a:solidFill>
              </a:rPr>
              <a:t>)                                    </a:t>
            </a:r>
            <a:r>
              <a:rPr lang="da-DK" sz="2300" dirty="0">
                <a:solidFill>
                  <a:srgbClr val="FFFF00"/>
                </a:solidFill>
              </a:rPr>
              <a:t>zag </a:t>
            </a:r>
            <a:r>
              <a:rPr lang="da-DK" sz="2300" dirty="0">
                <a:solidFill>
                  <a:srgbClr val="F8F8F8"/>
                </a:solidFill>
              </a:rPr>
              <a:t>(sağ taraf) </a:t>
            </a:r>
            <a:endParaRPr lang="tr-TR" sz="2300" dirty="0" smtClean="0">
              <a:solidFill>
                <a:srgbClr val="F8F8F8"/>
              </a:solidFill>
            </a:endParaRPr>
          </a:p>
          <a:p>
            <a:pPr marL="0" indent="0">
              <a:buClr>
                <a:srgbClr val="6699FF"/>
              </a:buClr>
              <a:buNone/>
            </a:pPr>
            <a:r>
              <a:rPr lang="tr-TR" sz="2300" dirty="0" smtClean="0">
                <a:solidFill>
                  <a:srgbClr val="FFFF00"/>
                </a:solidFill>
              </a:rPr>
              <a:t>yir </a:t>
            </a:r>
            <a:r>
              <a:rPr lang="tr-TR" sz="2300" dirty="0">
                <a:solidFill>
                  <a:srgbClr val="F8F8F8"/>
                </a:solidFill>
              </a:rPr>
              <a:t>(yer</a:t>
            </a:r>
            <a:r>
              <a:rPr lang="tr-TR" sz="2300" dirty="0" smtClean="0">
                <a:solidFill>
                  <a:srgbClr val="F8F8F8"/>
                </a:solidFill>
              </a:rPr>
              <a:t>)</a:t>
            </a:r>
            <a:r>
              <a:rPr lang="tr-TR" sz="2300" dirty="0">
                <a:solidFill>
                  <a:srgbClr val="FFFF00"/>
                </a:solidFill>
              </a:rPr>
              <a:t> </a:t>
            </a:r>
            <a:r>
              <a:rPr lang="tr-TR" sz="2300" dirty="0" smtClean="0">
                <a:solidFill>
                  <a:srgbClr val="FFFF00"/>
                </a:solidFill>
              </a:rPr>
              <a:t>                                     </a:t>
            </a:r>
            <a:r>
              <a:rPr lang="tr-TR" sz="2300" dirty="0" err="1" smtClean="0">
                <a:solidFill>
                  <a:srgbClr val="FFFF00"/>
                </a:solidFill>
              </a:rPr>
              <a:t>ig</a:t>
            </a:r>
            <a:r>
              <a:rPr lang="tr-TR" sz="2300" dirty="0" smtClean="0">
                <a:solidFill>
                  <a:srgbClr val="F8F8F8"/>
                </a:solidFill>
              </a:rPr>
              <a:t> </a:t>
            </a:r>
            <a:r>
              <a:rPr lang="tr-TR" sz="2300" dirty="0">
                <a:solidFill>
                  <a:srgbClr val="F8F8F8"/>
                </a:solidFill>
              </a:rPr>
              <a:t>(hastalık</a:t>
            </a:r>
            <a:r>
              <a:rPr lang="tr-TR" sz="2300" dirty="0" smtClean="0">
                <a:solidFill>
                  <a:srgbClr val="F8F8F8"/>
                </a:solidFill>
              </a:rPr>
              <a:t>)</a:t>
            </a:r>
            <a:endParaRPr lang="tr-TR" sz="2300" dirty="0">
              <a:solidFill>
                <a:srgbClr val="F8F8F8"/>
              </a:solidFill>
            </a:endParaRPr>
          </a:p>
          <a:p>
            <a:pPr marL="0" indent="0">
              <a:buClr>
                <a:srgbClr val="6699FF"/>
              </a:buClr>
              <a:buNone/>
            </a:pPr>
            <a:r>
              <a:rPr lang="tr-TR" sz="2300" dirty="0">
                <a:solidFill>
                  <a:srgbClr val="FFFF00"/>
                </a:solidFill>
              </a:rPr>
              <a:t>yar- </a:t>
            </a:r>
            <a:r>
              <a:rPr lang="tr-TR" sz="2300" dirty="0">
                <a:solidFill>
                  <a:srgbClr val="F8F8F8"/>
                </a:solidFill>
              </a:rPr>
              <a:t>(yarmak) </a:t>
            </a:r>
            <a:r>
              <a:rPr lang="tr-TR" sz="2300" dirty="0" smtClean="0">
                <a:solidFill>
                  <a:srgbClr val="F8F8F8"/>
                </a:solidFill>
              </a:rPr>
              <a:t>                            </a:t>
            </a:r>
            <a:r>
              <a:rPr lang="tr-TR" sz="2300" dirty="0" err="1" smtClean="0">
                <a:solidFill>
                  <a:srgbClr val="FFFF00"/>
                </a:solidFill>
              </a:rPr>
              <a:t>gig</a:t>
            </a:r>
            <a:r>
              <a:rPr lang="tr-TR" sz="2300" dirty="0" smtClean="0">
                <a:solidFill>
                  <a:srgbClr val="FFFF00"/>
                </a:solidFill>
              </a:rPr>
              <a:t> </a:t>
            </a:r>
            <a:r>
              <a:rPr lang="tr-TR" sz="2300" dirty="0">
                <a:solidFill>
                  <a:srgbClr val="F8F8F8"/>
                </a:solidFill>
              </a:rPr>
              <a:t>(hasta olmak)</a:t>
            </a:r>
          </a:p>
          <a:p>
            <a:pPr marL="0" lvl="0" indent="0">
              <a:buClr>
                <a:srgbClr val="6699FF"/>
              </a:buClr>
              <a:buNone/>
            </a:pPr>
            <a:r>
              <a:rPr lang="tr-TR" sz="2300" dirty="0">
                <a:solidFill>
                  <a:srgbClr val="FFFF00"/>
                </a:solidFill>
              </a:rPr>
              <a:t>tar</a:t>
            </a:r>
            <a:r>
              <a:rPr lang="tr-TR" sz="2300" dirty="0">
                <a:solidFill>
                  <a:srgbClr val="F8F8F8"/>
                </a:solidFill>
              </a:rPr>
              <a:t> (</a:t>
            </a:r>
            <a:r>
              <a:rPr lang="tr-TR" sz="2300" dirty="0" smtClean="0">
                <a:solidFill>
                  <a:srgbClr val="F8F8F8"/>
                </a:solidFill>
              </a:rPr>
              <a:t>kesmek)                              </a:t>
            </a:r>
            <a:r>
              <a:rPr lang="tr-TR" sz="2300" dirty="0" err="1" smtClean="0">
                <a:solidFill>
                  <a:srgbClr val="FFFF00"/>
                </a:solidFill>
              </a:rPr>
              <a:t>dib</a:t>
            </a:r>
            <a:r>
              <a:rPr lang="tr-TR" sz="2300" dirty="0" smtClean="0">
                <a:solidFill>
                  <a:srgbClr val="FFFF00"/>
                </a:solidFill>
              </a:rPr>
              <a:t> </a:t>
            </a:r>
            <a:r>
              <a:rPr lang="tr-TR" sz="2300" dirty="0">
                <a:solidFill>
                  <a:srgbClr val="F8F8F8"/>
                </a:solidFill>
              </a:rPr>
              <a:t>(</a:t>
            </a:r>
            <a:r>
              <a:rPr lang="tr-TR" sz="2300" dirty="0" smtClean="0">
                <a:solidFill>
                  <a:srgbClr val="F8F8F8"/>
                </a:solidFill>
              </a:rPr>
              <a:t>bağ)</a:t>
            </a:r>
            <a:r>
              <a:rPr lang="tr-TR" sz="2300" dirty="0">
                <a:solidFill>
                  <a:srgbClr val="FFFF00"/>
                </a:solidFill>
              </a:rPr>
              <a:t> </a:t>
            </a:r>
            <a:r>
              <a:rPr lang="tr-TR" sz="2300" dirty="0" smtClean="0">
                <a:solidFill>
                  <a:srgbClr val="FFFF00"/>
                </a:solidFill>
              </a:rPr>
              <a:t>       </a:t>
            </a:r>
            <a:r>
              <a:rPr lang="tr-TR" sz="2300" dirty="0" err="1" smtClean="0">
                <a:solidFill>
                  <a:srgbClr val="FFFF00"/>
                </a:solidFill>
              </a:rPr>
              <a:t>yip</a:t>
            </a:r>
            <a:r>
              <a:rPr lang="tr-TR" sz="2300" dirty="0" smtClean="0">
                <a:solidFill>
                  <a:srgbClr val="FFFF00"/>
                </a:solidFill>
              </a:rPr>
              <a:t>/ip </a:t>
            </a:r>
            <a:r>
              <a:rPr lang="tr-TR" sz="2300" dirty="0">
                <a:solidFill>
                  <a:srgbClr val="F8F8F8"/>
                </a:solidFill>
              </a:rPr>
              <a:t>(ip)</a:t>
            </a:r>
          </a:p>
          <a:p>
            <a:pPr marL="0" indent="0">
              <a:buClr>
                <a:srgbClr val="6699FF"/>
              </a:buClr>
              <a:buNone/>
            </a:pPr>
            <a:endParaRPr lang="tr-TR" sz="2300" dirty="0">
              <a:solidFill>
                <a:srgbClr val="F8F8F8"/>
              </a:solidFill>
            </a:endParaRPr>
          </a:p>
          <a:p>
            <a:pPr marL="0" lvl="0" indent="0">
              <a:buClr>
                <a:srgbClr val="6699FF"/>
              </a:buClr>
              <a:buNone/>
            </a:pPr>
            <a:endParaRPr lang="tr-TR" sz="2300" dirty="0">
              <a:solidFill>
                <a:srgbClr val="F8F8F8"/>
              </a:solidFill>
            </a:endParaRPr>
          </a:p>
          <a:p>
            <a:pPr marL="0" indent="0">
              <a:buClr>
                <a:srgbClr val="6699FF"/>
              </a:buClr>
              <a:buNone/>
            </a:pPr>
            <a:r>
              <a:rPr lang="tr-TR" sz="2300" dirty="0" smtClean="0">
                <a:solidFill>
                  <a:srgbClr val="FFFF00"/>
                </a:solidFill>
              </a:rPr>
              <a:t>                                         </a:t>
            </a:r>
            <a:endParaRPr lang="tr-TR" sz="2300" dirty="0">
              <a:solidFill>
                <a:srgbClr val="F8F8F8"/>
              </a:solidFill>
            </a:endParaRPr>
          </a:p>
          <a:p>
            <a:pPr marL="0" indent="0">
              <a:buClr>
                <a:srgbClr val="6699FF"/>
              </a:buClr>
              <a:buNone/>
            </a:pPr>
            <a:endParaRPr lang="tr-TR" sz="2300" dirty="0" smtClean="0">
              <a:solidFill>
                <a:srgbClr val="FFFF00"/>
              </a:solidFill>
            </a:endParaRPr>
          </a:p>
          <a:p>
            <a:pPr marL="0" indent="0">
              <a:buClr>
                <a:srgbClr val="6699FF"/>
              </a:buClr>
              <a:buNone/>
            </a:pPr>
            <a:r>
              <a:rPr lang="tr-TR" sz="2300" dirty="0" smtClean="0">
                <a:solidFill>
                  <a:srgbClr val="F8F8F8"/>
                </a:solidFill>
              </a:rPr>
              <a:t> </a:t>
            </a:r>
          </a:p>
          <a:p>
            <a:pPr marL="0" lvl="0" indent="0">
              <a:buClr>
                <a:srgbClr val="6699FF"/>
              </a:buClr>
              <a:buNone/>
            </a:pPr>
            <a:r>
              <a:rPr lang="tr-TR" sz="2300" dirty="0">
                <a:solidFill>
                  <a:srgbClr val="FFFF00"/>
                </a:solidFill>
              </a:rPr>
              <a:t> </a:t>
            </a:r>
            <a:r>
              <a:rPr lang="tr-TR" sz="2300" dirty="0" smtClean="0">
                <a:solidFill>
                  <a:srgbClr val="FFFF00"/>
                </a:solidFill>
              </a:rPr>
              <a:t>                                             </a:t>
            </a:r>
          </a:p>
        </p:txBody>
      </p:sp>
    </p:spTree>
    <p:extLst>
      <p:ext uri="{BB962C8B-B14F-4D97-AF65-F5344CB8AC3E}">
        <p14:creationId xmlns:p14="http://schemas.microsoft.com/office/powerpoint/2010/main" val="41119706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2000" dirty="0" smtClean="0">
                <a:solidFill>
                  <a:srgbClr val="FFFF00"/>
                </a:solidFill>
              </a:rPr>
              <a:t>                   </a:t>
            </a:r>
            <a:r>
              <a:rPr lang="tr-TR" sz="2400" b="1" dirty="0" smtClean="0"/>
              <a:t>ESKİ </a:t>
            </a:r>
            <a:r>
              <a:rPr lang="tr-TR" sz="2400" b="1" dirty="0"/>
              <a:t>KÜLTÜRLER VE TÜRKLER</a:t>
            </a:r>
          </a:p>
          <a:p>
            <a:pPr algn="l"/>
            <a:r>
              <a:rPr lang="tr-TR" sz="2000" dirty="0">
                <a:solidFill>
                  <a:srgbClr val="FFFF00"/>
                </a:solidFill>
              </a:rPr>
              <a:t>Arkeolojik kazılar, Hint Avrupalılar </a:t>
            </a:r>
            <a:r>
              <a:rPr lang="tr-TR" sz="2000" dirty="0" smtClean="0">
                <a:solidFill>
                  <a:srgbClr val="FFFF00"/>
                </a:solidFill>
              </a:rPr>
              <a:t> İran</a:t>
            </a:r>
            <a:r>
              <a:rPr lang="tr-TR" sz="2000" dirty="0">
                <a:solidFill>
                  <a:srgbClr val="FFFF00"/>
                </a:solidFill>
              </a:rPr>
              <a:t>, Orta Asya ve </a:t>
            </a:r>
            <a:r>
              <a:rPr lang="tr-TR" sz="2000" dirty="0" smtClean="0">
                <a:solidFill>
                  <a:srgbClr val="FFFF00"/>
                </a:solidFill>
              </a:rPr>
              <a:t>Hindistan'a gelmeden </a:t>
            </a:r>
            <a:r>
              <a:rPr lang="tr-TR" sz="2000" dirty="0">
                <a:solidFill>
                  <a:srgbClr val="FFFF00"/>
                </a:solidFill>
              </a:rPr>
              <a:t>önce bu bölgelerde çeşitli kültürler ortaya çıkarmıştır. M. Ö. </a:t>
            </a:r>
            <a:r>
              <a:rPr lang="tr-TR" sz="2000" dirty="0" smtClean="0">
                <a:solidFill>
                  <a:srgbClr val="FFFF00"/>
                </a:solidFill>
              </a:rPr>
              <a:t>4000-1000 arasına </a:t>
            </a:r>
            <a:r>
              <a:rPr lang="tr-TR" sz="2000" dirty="0">
                <a:solidFill>
                  <a:srgbClr val="FFFF00"/>
                </a:solidFill>
              </a:rPr>
              <a:t>tarihlenen </a:t>
            </a:r>
            <a:r>
              <a:rPr lang="tr-TR" sz="2000" dirty="0" err="1"/>
              <a:t>Anav</a:t>
            </a:r>
            <a:r>
              <a:rPr lang="tr-TR" sz="2000" dirty="0"/>
              <a:t> kültürü </a:t>
            </a:r>
            <a:r>
              <a:rPr lang="tr-TR" sz="2000" dirty="0">
                <a:solidFill>
                  <a:srgbClr val="FFFF00"/>
                </a:solidFill>
              </a:rPr>
              <a:t>Aşkabat yakınlarında bulunmuştur. Bu </a:t>
            </a:r>
            <a:r>
              <a:rPr lang="tr-TR" sz="2000" dirty="0" smtClean="0">
                <a:solidFill>
                  <a:srgbClr val="FFFF00"/>
                </a:solidFill>
              </a:rPr>
              <a:t>kültürün sahipleri </a:t>
            </a:r>
            <a:r>
              <a:rPr lang="tr-TR" sz="2000" dirty="0">
                <a:solidFill>
                  <a:srgbClr val="FFFF00"/>
                </a:solidFill>
              </a:rPr>
              <a:t>tuğladan yapılmış evlerde oturuyor; çiftçilik yapıyor; at, koyun, sığır </a:t>
            </a:r>
            <a:r>
              <a:rPr lang="tr-TR" sz="2000" dirty="0" smtClean="0">
                <a:solidFill>
                  <a:srgbClr val="FFFF00"/>
                </a:solidFill>
              </a:rPr>
              <a:t>gibi hayvanlar besliyordu. (</a:t>
            </a:r>
            <a:r>
              <a:rPr lang="tr-TR" sz="2000" dirty="0" err="1" smtClean="0">
                <a:solidFill>
                  <a:srgbClr val="FFFF00"/>
                </a:solidFill>
              </a:rPr>
              <a:t>Anav</a:t>
            </a:r>
            <a:r>
              <a:rPr lang="tr-TR" sz="2000" dirty="0" smtClean="0">
                <a:solidFill>
                  <a:srgbClr val="FFFF00"/>
                </a:solidFill>
              </a:rPr>
              <a:t> </a:t>
            </a:r>
            <a:r>
              <a:rPr lang="tr-TR" sz="2000" dirty="0">
                <a:solidFill>
                  <a:srgbClr val="FFFF00"/>
                </a:solidFill>
              </a:rPr>
              <a:t>kültüründe üç tıp kafatasına </a:t>
            </a:r>
            <a:r>
              <a:rPr lang="tr-TR" sz="2000" dirty="0" smtClean="0">
                <a:solidFill>
                  <a:srgbClr val="FFFF00"/>
                </a:solidFill>
              </a:rPr>
              <a:t>da rastlanmaktaydı</a:t>
            </a:r>
            <a:r>
              <a:rPr lang="tr-TR" sz="2000" dirty="0">
                <a:solidFill>
                  <a:srgbClr val="FFFF00"/>
                </a:solidFill>
              </a:rPr>
              <a:t>. (</a:t>
            </a:r>
            <a:r>
              <a:rPr lang="tr-TR" sz="2000" dirty="0" smtClean="0"/>
              <a:t>Brakisefal </a:t>
            </a:r>
            <a:r>
              <a:rPr lang="tr-TR" sz="2000" dirty="0"/>
              <a:t>kafatası ve at </a:t>
            </a:r>
            <a:r>
              <a:rPr lang="tr-TR" sz="2000" dirty="0" smtClean="0"/>
              <a:t>besleyiciliği</a:t>
            </a:r>
            <a:r>
              <a:rPr lang="tr-TR" sz="2000" dirty="0" smtClean="0">
                <a:solidFill>
                  <a:srgbClr val="FFFF00"/>
                </a:solidFill>
              </a:rPr>
              <a:t>) </a:t>
            </a:r>
            <a:r>
              <a:rPr lang="tr-TR" sz="2000" dirty="0" err="1" smtClean="0">
                <a:solidFill>
                  <a:srgbClr val="FFFF00"/>
                </a:solidFill>
              </a:rPr>
              <a:t>Anav</a:t>
            </a:r>
            <a:r>
              <a:rPr lang="tr-TR" sz="2000" dirty="0">
                <a:solidFill>
                  <a:srgbClr val="FFFF00"/>
                </a:solidFill>
              </a:rPr>
              <a:t> </a:t>
            </a:r>
            <a:r>
              <a:rPr lang="tr-TR" sz="2000" dirty="0" smtClean="0">
                <a:solidFill>
                  <a:srgbClr val="FFFF00"/>
                </a:solidFill>
              </a:rPr>
              <a:t>kültüründe </a:t>
            </a:r>
            <a:r>
              <a:rPr lang="tr-TR" sz="2000" dirty="0">
                <a:solidFill>
                  <a:srgbClr val="FFFF00"/>
                </a:solidFill>
              </a:rPr>
              <a:t>Türklerin atalarının da payı olabileceğini </a:t>
            </a:r>
            <a:r>
              <a:rPr lang="tr-TR" sz="2000" dirty="0" smtClean="0">
                <a:solidFill>
                  <a:srgbClr val="FFFF00"/>
                </a:solidFill>
              </a:rPr>
              <a:t>düşündürmektedir. Aynı </a:t>
            </a:r>
            <a:r>
              <a:rPr lang="tr-TR" sz="2000" dirty="0">
                <a:solidFill>
                  <a:srgbClr val="FFFF00"/>
                </a:solidFill>
              </a:rPr>
              <a:t>dönemde Hindistan'da görülen ve karışık ırklardan </a:t>
            </a:r>
            <a:r>
              <a:rPr lang="tr-TR" sz="2000" dirty="0" smtClean="0">
                <a:solidFill>
                  <a:srgbClr val="FFFF00"/>
                </a:solidFill>
              </a:rPr>
              <a:t>oluşan </a:t>
            </a:r>
            <a:r>
              <a:rPr lang="tr-TR" sz="2000" dirty="0" err="1" smtClean="0"/>
              <a:t>Mohenjodaro</a:t>
            </a:r>
            <a:r>
              <a:rPr lang="tr-TR" sz="2000" dirty="0" smtClean="0"/>
              <a:t> </a:t>
            </a:r>
            <a:r>
              <a:rPr lang="tr-TR" sz="2000" dirty="0"/>
              <a:t>kültürünün </a:t>
            </a:r>
            <a:r>
              <a:rPr lang="tr-TR" sz="2000" dirty="0">
                <a:solidFill>
                  <a:srgbClr val="FFFF00"/>
                </a:solidFill>
              </a:rPr>
              <a:t>M. Ö. 3000-1300 yılları arasına rastlayan </a:t>
            </a:r>
            <a:r>
              <a:rPr lang="tr-TR" sz="2000" dirty="0" smtClean="0">
                <a:solidFill>
                  <a:srgbClr val="FFFF00"/>
                </a:solidFill>
              </a:rPr>
              <a:t>tabakasında </a:t>
            </a:r>
            <a:r>
              <a:rPr lang="tr-TR" sz="2000" dirty="0" smtClean="0"/>
              <a:t>"Orta </a:t>
            </a:r>
            <a:r>
              <a:rPr lang="tr-TR" sz="2000" dirty="0"/>
              <a:t>Asya Türk tipinde heykelcikler"</a:t>
            </a:r>
            <a:r>
              <a:rPr lang="tr-TR" sz="2000" dirty="0">
                <a:solidFill>
                  <a:srgbClr val="FFFF00"/>
                </a:solidFill>
              </a:rPr>
              <a:t> </a:t>
            </a:r>
            <a:r>
              <a:rPr lang="tr-TR" sz="2000" dirty="0" smtClean="0">
                <a:solidFill>
                  <a:srgbClr val="FFFF00"/>
                </a:solidFill>
              </a:rPr>
              <a:t>bulunmuştur. Güney </a:t>
            </a:r>
            <a:r>
              <a:rPr lang="tr-TR" sz="2000" dirty="0">
                <a:solidFill>
                  <a:srgbClr val="FFFF00"/>
                </a:solidFill>
              </a:rPr>
              <a:t>Sibirya'da Yenisey kıyılarındaki Abakan bölgesinde ortaya </a:t>
            </a:r>
            <a:r>
              <a:rPr lang="tr-TR" sz="2000" dirty="0" smtClean="0">
                <a:solidFill>
                  <a:srgbClr val="FFFF00"/>
                </a:solidFill>
              </a:rPr>
              <a:t>çıkarılan </a:t>
            </a:r>
            <a:r>
              <a:rPr lang="tr-TR" sz="2000" dirty="0" err="1" smtClean="0"/>
              <a:t>Afanasyevo</a:t>
            </a:r>
            <a:r>
              <a:rPr lang="tr-TR" sz="2000" dirty="0" smtClean="0"/>
              <a:t> </a:t>
            </a:r>
            <a:r>
              <a:rPr lang="tr-TR" sz="2000" dirty="0"/>
              <a:t>kültürü </a:t>
            </a:r>
            <a:r>
              <a:rPr lang="tr-TR" sz="2000" dirty="0">
                <a:solidFill>
                  <a:srgbClr val="FFFF00"/>
                </a:solidFill>
              </a:rPr>
              <a:t>(M. Ö. 2500-1700) ve onu izleyen </a:t>
            </a:r>
            <a:r>
              <a:rPr lang="tr-TR" sz="2000" dirty="0" err="1">
                <a:solidFill>
                  <a:srgbClr val="FFFF00"/>
                </a:solidFill>
              </a:rPr>
              <a:t>Andronovo</a:t>
            </a:r>
            <a:r>
              <a:rPr lang="tr-TR" sz="2000" dirty="0">
                <a:solidFill>
                  <a:srgbClr val="FFFF00"/>
                </a:solidFill>
              </a:rPr>
              <a:t> </a:t>
            </a:r>
            <a:r>
              <a:rPr lang="tr-TR" sz="2000" dirty="0" smtClean="0">
                <a:solidFill>
                  <a:srgbClr val="FFFF00"/>
                </a:solidFill>
              </a:rPr>
              <a:t>,</a:t>
            </a:r>
            <a:r>
              <a:rPr lang="tr-TR" sz="2000" dirty="0" err="1" smtClean="0">
                <a:solidFill>
                  <a:srgbClr val="FFFF00"/>
                </a:solidFill>
              </a:rPr>
              <a:t>Karasuk</a:t>
            </a:r>
            <a:r>
              <a:rPr lang="tr-TR" sz="2000" dirty="0" smtClean="0">
                <a:solidFill>
                  <a:srgbClr val="FFFF00"/>
                </a:solidFill>
              </a:rPr>
              <a:t> </a:t>
            </a:r>
            <a:r>
              <a:rPr lang="tr-TR" sz="2000" dirty="0">
                <a:solidFill>
                  <a:srgbClr val="FFFF00"/>
                </a:solidFill>
              </a:rPr>
              <a:t>(M.Ö. 1200-700), </a:t>
            </a:r>
            <a:r>
              <a:rPr lang="tr-TR" sz="2000" dirty="0" err="1">
                <a:solidFill>
                  <a:srgbClr val="FFFF00"/>
                </a:solidFill>
              </a:rPr>
              <a:t>Tagar</a:t>
            </a:r>
            <a:r>
              <a:rPr lang="tr-TR" sz="2000" dirty="0">
                <a:solidFill>
                  <a:srgbClr val="FFFF00"/>
                </a:solidFill>
              </a:rPr>
              <a:t> ve Taştık (M.Ö. </a:t>
            </a:r>
            <a:r>
              <a:rPr lang="tr-TR" sz="2000" dirty="0" smtClean="0">
                <a:solidFill>
                  <a:srgbClr val="FFFF00"/>
                </a:solidFill>
              </a:rPr>
              <a:t>700-100) kültürleri</a:t>
            </a:r>
            <a:r>
              <a:rPr lang="tr-TR" sz="2000" dirty="0">
                <a:solidFill>
                  <a:srgbClr val="FFFF00"/>
                </a:solidFill>
              </a:rPr>
              <a:t>, Türklerin bu bölgedeki ataları hakkında fikir vermektedir. </a:t>
            </a:r>
            <a:r>
              <a:rPr lang="tr-TR" sz="2000" dirty="0" smtClean="0">
                <a:solidFill>
                  <a:srgbClr val="FFFF00"/>
                </a:solidFill>
              </a:rPr>
              <a:t>Bu kültürlerin </a:t>
            </a:r>
            <a:r>
              <a:rPr lang="tr-TR" sz="2000" dirty="0">
                <a:solidFill>
                  <a:srgbClr val="FFFF00"/>
                </a:solidFill>
              </a:rPr>
              <a:t>insanları çoğunlukla, </a:t>
            </a:r>
            <a:r>
              <a:rPr lang="tr-TR" sz="2000" dirty="0" err="1"/>
              <a:t>Moğolsu</a:t>
            </a:r>
            <a:r>
              <a:rPr lang="tr-TR" sz="2000" dirty="0"/>
              <a:t> izler de </a:t>
            </a:r>
            <a:r>
              <a:rPr lang="tr-TR" sz="2000" dirty="0" smtClean="0"/>
              <a:t>taşıyan </a:t>
            </a:r>
            <a:r>
              <a:rPr lang="tr-TR" sz="2000" dirty="0">
                <a:solidFill>
                  <a:srgbClr val="FFFF00"/>
                </a:solidFill>
              </a:rPr>
              <a:t>yuvarlak </a:t>
            </a:r>
            <a:r>
              <a:rPr lang="tr-TR" sz="2000" dirty="0" smtClean="0">
                <a:solidFill>
                  <a:srgbClr val="FFFF00"/>
                </a:solidFill>
              </a:rPr>
              <a:t>kafalı (brakisefal</a:t>
            </a:r>
            <a:r>
              <a:rPr lang="tr-TR" sz="2000" dirty="0">
                <a:solidFill>
                  <a:srgbClr val="FFFF00"/>
                </a:solidFill>
              </a:rPr>
              <a:t>), beyaz ırktan insanlardı. İbrahim </a:t>
            </a:r>
            <a:r>
              <a:rPr lang="tr-TR" sz="2000" dirty="0" err="1">
                <a:solidFill>
                  <a:srgbClr val="FFFF00"/>
                </a:solidFill>
              </a:rPr>
              <a:t>Kafesoğlu'na</a:t>
            </a:r>
            <a:r>
              <a:rPr lang="tr-TR" sz="2000" dirty="0">
                <a:solidFill>
                  <a:srgbClr val="FFFF00"/>
                </a:solidFill>
              </a:rPr>
              <a:t> göre bu </a:t>
            </a:r>
            <a:r>
              <a:rPr lang="tr-TR" sz="2000" dirty="0" smtClean="0">
                <a:solidFill>
                  <a:srgbClr val="FFFF00"/>
                </a:solidFill>
              </a:rPr>
              <a:t>tip, Türklerin </a:t>
            </a:r>
            <a:r>
              <a:rPr lang="tr-TR" sz="2000" dirty="0">
                <a:solidFill>
                  <a:srgbClr val="FFFF00"/>
                </a:solidFill>
              </a:rPr>
              <a:t>atalarının prototipi idi ve taş devrinden beri burada </a:t>
            </a:r>
            <a:r>
              <a:rPr lang="tr-TR" sz="2000" dirty="0" smtClean="0">
                <a:solidFill>
                  <a:srgbClr val="FFFF00"/>
                </a:solidFill>
              </a:rPr>
              <a:t>yaşıyorlardı  </a:t>
            </a:r>
            <a:endParaRPr lang="tr-TR" sz="2000" dirty="0">
              <a:solidFill>
                <a:srgbClr val="FFFF00"/>
              </a:solidFill>
            </a:endParaRPr>
          </a:p>
        </p:txBody>
      </p:sp>
    </p:spTree>
    <p:extLst>
      <p:ext uri="{BB962C8B-B14F-4D97-AF65-F5344CB8AC3E}">
        <p14:creationId xmlns:p14="http://schemas.microsoft.com/office/powerpoint/2010/main" val="28689599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4165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4804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ka\Desktop\HARİTALAR\turk_cumhuriyetleri_haritasi.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332656"/>
            <a:ext cx="835292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610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064896" cy="6048672"/>
          </a:xfrm>
        </p:spPr>
        <p:txBody>
          <a:bodyPr/>
          <a:lstStyle/>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lnSpc>
                <a:spcPct val="115000"/>
              </a:lnSpc>
              <a:spcAft>
                <a:spcPts val="1000"/>
              </a:spcAft>
            </a:pPr>
            <a:r>
              <a:rPr lang="tr-TR" sz="1800" dirty="0" smtClean="0">
                <a:solidFill>
                  <a:srgbClr val="FFFF00"/>
                </a:solidFill>
                <a:ea typeface="Calibri"/>
                <a:cs typeface="Times New Roman"/>
              </a:rPr>
              <a:t> </a:t>
            </a:r>
            <a:r>
              <a:rPr lang="tr-TR" sz="2000" b="1" dirty="0" smtClean="0">
                <a:solidFill>
                  <a:srgbClr val="FFFF00"/>
                </a:solidFill>
                <a:ea typeface="Calibri"/>
                <a:cs typeface="Times New Roman"/>
              </a:rPr>
              <a:t>ÇİN-TİBET DİLLERİ</a:t>
            </a:r>
            <a:endParaRPr lang="tr-TR" sz="2000" dirty="0" smtClean="0">
              <a:solidFill>
                <a:srgbClr val="FFFF00"/>
              </a:solidFill>
              <a:latin typeface="Calibri"/>
              <a:ea typeface="Calibri"/>
              <a:cs typeface="Times New Roman"/>
            </a:endParaRPr>
          </a:p>
          <a:p>
            <a:pPr algn="l">
              <a:lnSpc>
                <a:spcPct val="115000"/>
              </a:lnSpc>
              <a:spcAft>
                <a:spcPts val="1000"/>
              </a:spcAft>
            </a:pPr>
            <a:r>
              <a:rPr lang="tr-TR" sz="1600" dirty="0" smtClean="0">
                <a:solidFill>
                  <a:srgbClr val="CECE00"/>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ÇİN DİLLERİ</a:t>
            </a:r>
            <a:r>
              <a:rPr lang="tr-TR" sz="1600" b="1" dirty="0">
                <a:solidFill>
                  <a:srgbClr val="FFFF00"/>
                </a:solidFill>
                <a:ea typeface="Calibri"/>
                <a:cs typeface="Times New Roman"/>
              </a:rPr>
              <a:t> </a:t>
            </a:r>
            <a:r>
              <a:rPr lang="tr-TR" sz="1600" b="1" dirty="0" smtClean="0">
                <a:solidFill>
                  <a:srgbClr val="FFFF00"/>
                </a:solidFill>
                <a:ea typeface="Calibri"/>
                <a:cs typeface="Times New Roman"/>
              </a:rPr>
              <a:t>:   </a:t>
            </a:r>
            <a:r>
              <a:rPr lang="tr-TR" sz="1600" dirty="0" smtClean="0">
                <a:solidFill>
                  <a:schemeClr val="tx2"/>
                </a:solidFill>
                <a:ea typeface="Calibri"/>
                <a:cs typeface="Times New Roman"/>
              </a:rPr>
              <a:t>MANDARİN ,  KANTONCA , WU LEHÇESİ, FUCİEN (MİN) LEHÇESİ, AMOY LEHÇESİ , HAKKA LEHÇESİ.</a:t>
            </a:r>
            <a:endParaRPr lang="tr-TR" sz="1400" dirty="0" smtClean="0">
              <a:solidFill>
                <a:schemeClr val="tx2"/>
              </a:solidFill>
              <a:latin typeface="Calibri"/>
              <a:ea typeface="Calibri"/>
              <a:cs typeface="Times New Roman"/>
            </a:endParaRPr>
          </a:p>
          <a:p>
            <a:pPr algn="l">
              <a:lnSpc>
                <a:spcPct val="115000"/>
              </a:lnSpc>
              <a:spcAft>
                <a:spcPts val="1000"/>
              </a:spcAft>
            </a:pPr>
            <a:r>
              <a:rPr lang="tr-TR" sz="1600" dirty="0" smtClean="0">
                <a:solidFill>
                  <a:srgbClr val="FF00FF"/>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TİBET-BİRMAN DİLLERİ </a:t>
            </a:r>
            <a:r>
              <a:rPr lang="tr-TR" sz="1600" dirty="0" smtClean="0">
                <a:ea typeface="Calibri"/>
                <a:cs typeface="Times New Roman"/>
              </a:rPr>
              <a:t>: </a:t>
            </a:r>
            <a:r>
              <a:rPr lang="tr-TR" sz="1600" dirty="0" smtClean="0">
                <a:solidFill>
                  <a:schemeClr val="tx2"/>
                </a:solidFill>
                <a:ea typeface="Calibri"/>
                <a:cs typeface="Times New Roman"/>
              </a:rPr>
              <a:t>TİBETÇE,  DZONGKA</a:t>
            </a:r>
            <a:r>
              <a:rPr lang="tr-TR" sz="1600" dirty="0">
                <a:solidFill>
                  <a:schemeClr val="tx2"/>
                </a:solidFill>
                <a:ea typeface="Calibri"/>
                <a:cs typeface="Times New Roman"/>
              </a:rPr>
              <a:t> </a:t>
            </a:r>
            <a:r>
              <a:rPr lang="tr-TR" sz="1600" dirty="0" smtClean="0">
                <a:solidFill>
                  <a:schemeClr val="tx2"/>
                </a:solidFill>
                <a:ea typeface="Calibri"/>
                <a:cs typeface="Times New Roman"/>
              </a:rPr>
              <a:t>,  BURMACA ,  LOLO</a:t>
            </a:r>
            <a:r>
              <a:rPr lang="tr-TR" sz="1600" dirty="0" smtClean="0">
                <a:ea typeface="Calibri"/>
                <a:cs typeface="Times New Roman"/>
              </a:rPr>
              <a:t>, MOSO, ŞAN, KARENCE</a:t>
            </a:r>
            <a:r>
              <a:rPr lang="tr-TR" sz="1600" dirty="0">
                <a:ea typeface="Calibri"/>
                <a:cs typeface="Times New Roman"/>
              </a:rPr>
              <a:t> </a:t>
            </a:r>
            <a:r>
              <a:rPr lang="tr-TR" sz="1400" dirty="0" smtClean="0">
                <a:latin typeface="Calibri"/>
                <a:ea typeface="Calibri"/>
                <a:cs typeface="Times New Roman"/>
              </a:rPr>
              <a:t>  </a:t>
            </a:r>
            <a:r>
              <a:rPr lang="tr-TR" sz="1600" dirty="0" smtClean="0">
                <a:ea typeface="Calibri"/>
                <a:cs typeface="Times New Roman"/>
              </a:rPr>
              <a:t> </a:t>
            </a:r>
            <a:r>
              <a:rPr lang="tr-TR" sz="1600" dirty="0" smtClean="0">
                <a:solidFill>
                  <a:srgbClr val="00B4B4"/>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TAY-KADAY DİLLERİ</a:t>
            </a:r>
            <a:r>
              <a:rPr lang="tr-TR" sz="1600" b="1" dirty="0">
                <a:solidFill>
                  <a:srgbClr val="FFFF00"/>
                </a:solidFill>
                <a:ea typeface="Calibri"/>
                <a:cs typeface="Times New Roman"/>
              </a:rPr>
              <a:t> </a:t>
            </a:r>
            <a:r>
              <a:rPr lang="tr-TR" sz="1600" b="1" dirty="0" smtClean="0">
                <a:solidFill>
                  <a:srgbClr val="FFFF00"/>
                </a:solidFill>
                <a:ea typeface="Calibri"/>
                <a:cs typeface="Times New Roman"/>
              </a:rPr>
              <a:t> </a:t>
            </a:r>
            <a:r>
              <a:rPr lang="tr-TR" sz="1600" dirty="0" smtClean="0">
                <a:ea typeface="Calibri"/>
                <a:cs typeface="Times New Roman"/>
              </a:rPr>
              <a:t>: TAYCA</a:t>
            </a:r>
            <a:r>
              <a:rPr lang="tr-TR" sz="1600" dirty="0">
                <a:ea typeface="Calibri"/>
                <a:cs typeface="Times New Roman"/>
              </a:rPr>
              <a:t> </a:t>
            </a:r>
            <a:r>
              <a:rPr lang="tr-TR" sz="1600" dirty="0" smtClean="0">
                <a:ea typeface="Calibri"/>
                <a:cs typeface="Times New Roman"/>
              </a:rPr>
              <a:t>, LAOSCA, ÇUANG</a:t>
            </a:r>
            <a:endParaRPr lang="tr-TR" sz="1400" dirty="0" smtClean="0">
              <a:latin typeface="Calibri"/>
              <a:ea typeface="Calibri"/>
              <a:cs typeface="Times New Roman"/>
            </a:endParaRPr>
          </a:p>
          <a:p>
            <a:pPr algn="l"/>
            <a:endParaRPr lang="tr-TR" sz="1500" dirty="0" smtClean="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32657"/>
            <a:ext cx="827881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6539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nka\Desktop\HARİTALAR\658px-Mongolian_wom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064896"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nka\Desktop\HARİTALAR\y1pa_SFiItvvxc-N83ZgCzoMetEsllMMMIU-n35g5cqA5gDiDYisUB7jPn7hf14FS2dLgmmU7HxT8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828092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6202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nka\Desktop\HARİTALAR\mogol-gen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9000"/>
            <a:ext cx="82809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nka\Desktop\HARİTALAR\türklerin-atası-moğol-mu-osmanlı-mı-sorunsalı_13417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208912" cy="303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6863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nka\Desktop\HARİTALAR\Genghis_Kh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833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2081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nka\Desktop\HARİTALAR\türk-kızlarının-beğendiği-erkek-tipi_43714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96944"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3844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496944" cy="6048672"/>
          </a:xfrm>
        </p:spPr>
        <p:txBody>
          <a:bodyPr/>
          <a:lstStyle/>
          <a:p>
            <a:pPr algn="l"/>
            <a:r>
              <a:rPr lang="tr-TR" sz="1800" dirty="0">
                <a:solidFill>
                  <a:srgbClr val="FFFF00"/>
                </a:solidFill>
              </a:rPr>
              <a:t>M.Ö. 2500-1700 arasındaki </a:t>
            </a:r>
            <a:r>
              <a:rPr lang="tr-TR" sz="1800" dirty="0" err="1"/>
              <a:t>Afanasyevo</a:t>
            </a:r>
            <a:r>
              <a:rPr lang="tr-TR" sz="1800" dirty="0">
                <a:solidFill>
                  <a:srgbClr val="FFFF00"/>
                </a:solidFill>
              </a:rPr>
              <a:t> kültürünün insanları avcılık </a:t>
            </a:r>
            <a:r>
              <a:rPr lang="tr-TR" sz="1800" dirty="0" smtClean="0">
                <a:solidFill>
                  <a:srgbClr val="FFFF00"/>
                </a:solidFill>
              </a:rPr>
              <a:t>ve hayvancılık </a:t>
            </a:r>
            <a:r>
              <a:rPr lang="tr-TR" sz="1800" dirty="0">
                <a:solidFill>
                  <a:srgbClr val="FFFF00"/>
                </a:solidFill>
              </a:rPr>
              <a:t>yapıyor, at ve koyun besliyor, basit çömlekler imal ediyor, </a:t>
            </a:r>
            <a:r>
              <a:rPr lang="tr-TR" sz="1800" dirty="0" smtClean="0">
                <a:solidFill>
                  <a:srgbClr val="FFFF00"/>
                </a:solidFill>
              </a:rPr>
              <a:t>ilkel şekilde </a:t>
            </a:r>
            <a:r>
              <a:rPr lang="tr-TR" sz="1800" dirty="0">
                <a:solidFill>
                  <a:srgbClr val="FFFF00"/>
                </a:solidFill>
              </a:rPr>
              <a:t>de olsa tarımla uğraşıyor ve maden işlemeli aletler kullanıyordu. </a:t>
            </a:r>
            <a:r>
              <a:rPr lang="tr-TR" sz="1800" dirty="0" smtClean="0">
                <a:solidFill>
                  <a:srgbClr val="FFFF00"/>
                </a:solidFill>
              </a:rPr>
              <a:t>Madenî aletler </a:t>
            </a:r>
            <a:r>
              <a:rPr lang="tr-TR" sz="1800" dirty="0">
                <a:solidFill>
                  <a:srgbClr val="FFFF00"/>
                </a:solidFill>
              </a:rPr>
              <a:t>M.Ö. 2500-2000 yıllarında </a:t>
            </a:r>
            <a:r>
              <a:rPr lang="tr-TR" sz="1800" dirty="0"/>
              <a:t>Yenisey</a:t>
            </a:r>
            <a:r>
              <a:rPr lang="tr-TR" sz="1800" dirty="0">
                <a:solidFill>
                  <a:srgbClr val="FFFF00"/>
                </a:solidFill>
              </a:rPr>
              <a:t> kıyılarında maden devrine </a:t>
            </a:r>
            <a:r>
              <a:rPr lang="tr-TR" sz="1800" dirty="0" smtClean="0">
                <a:solidFill>
                  <a:srgbClr val="FFFF00"/>
                </a:solidFill>
              </a:rPr>
              <a:t>girildiğini göstermektedir</a:t>
            </a:r>
            <a:r>
              <a:rPr lang="tr-TR" sz="1800" dirty="0">
                <a:solidFill>
                  <a:srgbClr val="FFFF00"/>
                </a:solidFill>
              </a:rPr>
              <a:t>.</a:t>
            </a:r>
            <a:r>
              <a:rPr lang="tr-TR" sz="1800" dirty="0"/>
              <a:t> </a:t>
            </a:r>
            <a:r>
              <a:rPr lang="tr-TR" sz="1800" dirty="0" err="1"/>
              <a:t>Andronovo</a:t>
            </a:r>
            <a:r>
              <a:rPr lang="tr-TR" sz="1800" dirty="0"/>
              <a:t> </a:t>
            </a:r>
            <a:r>
              <a:rPr lang="tr-TR" sz="1800" dirty="0">
                <a:solidFill>
                  <a:srgbClr val="FFFF00"/>
                </a:solidFill>
              </a:rPr>
              <a:t>kültüründe (M.Ö. 1700-1200) bunlara ek </a:t>
            </a:r>
            <a:r>
              <a:rPr lang="tr-TR" sz="1800" dirty="0" smtClean="0">
                <a:solidFill>
                  <a:srgbClr val="FFFF00"/>
                </a:solidFill>
              </a:rPr>
              <a:t>olarak tunç </a:t>
            </a:r>
            <a:r>
              <a:rPr lang="tr-TR" sz="1800" dirty="0">
                <a:solidFill>
                  <a:srgbClr val="FFFF00"/>
                </a:solidFill>
              </a:rPr>
              <a:t>ve altından yapılmış eşyalara rastlanıyor, sığır ve deve de </a:t>
            </a:r>
            <a:r>
              <a:rPr lang="tr-TR" sz="1800" dirty="0" smtClean="0">
                <a:solidFill>
                  <a:srgbClr val="FFFF00"/>
                </a:solidFill>
              </a:rPr>
              <a:t>besleniyordu. </a:t>
            </a:r>
            <a:r>
              <a:rPr lang="tr-TR" sz="1800" dirty="0" err="1" smtClean="0"/>
              <a:t>Karasuk</a:t>
            </a:r>
            <a:r>
              <a:rPr lang="tr-TR" sz="1800" dirty="0" smtClean="0">
                <a:solidFill>
                  <a:srgbClr val="FFFF00"/>
                </a:solidFill>
              </a:rPr>
              <a:t> </a:t>
            </a:r>
            <a:r>
              <a:rPr lang="tr-TR" sz="1800" dirty="0">
                <a:solidFill>
                  <a:srgbClr val="FFFF00"/>
                </a:solidFill>
              </a:rPr>
              <a:t>kültüründe (M.Ö. 1200-700) demir işçiliği başlamış, derme </a:t>
            </a:r>
            <a:r>
              <a:rPr lang="tr-TR" sz="1800" dirty="0" smtClean="0">
                <a:solidFill>
                  <a:srgbClr val="FFFF00"/>
                </a:solidFill>
              </a:rPr>
              <a:t>çadırlarda yaşayan </a:t>
            </a:r>
            <a:r>
              <a:rPr lang="tr-TR" sz="1800" dirty="0">
                <a:solidFill>
                  <a:srgbClr val="FFFF00"/>
                </a:solidFill>
              </a:rPr>
              <a:t>insanlar dört tekerlekli arabalar </a:t>
            </a:r>
            <a:r>
              <a:rPr lang="tr-TR" sz="1800" dirty="0" smtClean="0">
                <a:solidFill>
                  <a:srgbClr val="FFFF00"/>
                </a:solidFill>
              </a:rPr>
              <a:t>kullanmışlardı. Dört tekerlekli </a:t>
            </a:r>
            <a:r>
              <a:rPr lang="tr-TR" sz="1800" dirty="0">
                <a:solidFill>
                  <a:srgbClr val="FFFF00"/>
                </a:solidFill>
              </a:rPr>
              <a:t>arabalar kaya resimlerinde görüldüğü gibi mezarlarda da </a:t>
            </a:r>
            <a:r>
              <a:rPr lang="tr-TR" sz="1800" dirty="0" smtClean="0">
                <a:solidFill>
                  <a:srgbClr val="FFFF00"/>
                </a:solidFill>
              </a:rPr>
              <a:t>tekerlek kalıntıları </a:t>
            </a:r>
            <a:r>
              <a:rPr lang="tr-TR" sz="1800" dirty="0">
                <a:solidFill>
                  <a:srgbClr val="FFFF00"/>
                </a:solidFill>
              </a:rPr>
              <a:t>bulunmuştu. Üstelik resimlerde, arabaların üzerinde otağ da </a:t>
            </a:r>
            <a:r>
              <a:rPr lang="tr-TR" sz="1800" dirty="0" smtClean="0">
                <a:solidFill>
                  <a:srgbClr val="FFFF00"/>
                </a:solidFill>
              </a:rPr>
              <a:t>vardı. Oğuz </a:t>
            </a:r>
            <a:r>
              <a:rPr lang="tr-TR" sz="1800" dirty="0">
                <a:solidFill>
                  <a:srgbClr val="FFFF00"/>
                </a:solidFill>
              </a:rPr>
              <a:t>Kağan Destanına göre arabayı Oğuz Kağan'ın askerlerinden biri icat </a:t>
            </a:r>
            <a:r>
              <a:rPr lang="tr-TR" sz="1800" dirty="0" smtClean="0">
                <a:solidFill>
                  <a:srgbClr val="FFFF00"/>
                </a:solidFill>
              </a:rPr>
              <a:t>etmiş ve </a:t>
            </a:r>
            <a:r>
              <a:rPr lang="tr-TR" sz="1800" dirty="0">
                <a:solidFill>
                  <a:srgbClr val="FFFF00"/>
                </a:solidFill>
              </a:rPr>
              <a:t>ona </a:t>
            </a:r>
            <a:r>
              <a:rPr lang="tr-TR" sz="1800" dirty="0" err="1"/>
              <a:t>Kanglı</a:t>
            </a:r>
            <a:r>
              <a:rPr lang="tr-TR" sz="1800" dirty="0">
                <a:solidFill>
                  <a:srgbClr val="FFFF00"/>
                </a:solidFill>
              </a:rPr>
              <a:t> adı verilmişti. </a:t>
            </a:r>
            <a:r>
              <a:rPr lang="tr-TR" sz="1800" dirty="0" err="1"/>
              <a:t>Kanglı</a:t>
            </a:r>
            <a:r>
              <a:rPr lang="tr-TR" sz="1800" dirty="0">
                <a:solidFill>
                  <a:srgbClr val="FFFF00"/>
                </a:solidFill>
              </a:rPr>
              <a:t> Türkleri arabalı Türkler olarak </a:t>
            </a:r>
            <a:r>
              <a:rPr lang="tr-TR" sz="1800" dirty="0" smtClean="0">
                <a:solidFill>
                  <a:srgbClr val="FFFF00"/>
                </a:solidFill>
              </a:rPr>
              <a:t>bilinir. Kaya </a:t>
            </a:r>
            <a:r>
              <a:rPr lang="tr-TR" sz="1800" dirty="0">
                <a:solidFill>
                  <a:srgbClr val="FFFF00"/>
                </a:solidFill>
              </a:rPr>
              <a:t>resimlerinde </a:t>
            </a:r>
            <a:r>
              <a:rPr lang="tr-TR" sz="1800" dirty="0" smtClean="0">
                <a:solidFill>
                  <a:srgbClr val="FFFF00"/>
                </a:solidFill>
              </a:rPr>
              <a:t>görülen otağ </a:t>
            </a:r>
            <a:r>
              <a:rPr lang="tr-TR" sz="1800" dirty="0">
                <a:solidFill>
                  <a:srgbClr val="FFFF00"/>
                </a:solidFill>
              </a:rPr>
              <a:t>biçimindeki ağaçtan evler </a:t>
            </a:r>
            <a:r>
              <a:rPr lang="tr-TR" sz="1800" dirty="0" err="1"/>
              <a:t>Tagar</a:t>
            </a:r>
            <a:r>
              <a:rPr lang="tr-TR" sz="1800" dirty="0"/>
              <a:t>-Taştık</a:t>
            </a:r>
            <a:r>
              <a:rPr lang="tr-TR" sz="1800" dirty="0">
                <a:solidFill>
                  <a:srgbClr val="FFFF00"/>
                </a:solidFill>
              </a:rPr>
              <a:t> kültürünün </a:t>
            </a:r>
            <a:r>
              <a:rPr lang="tr-TR" sz="1800" dirty="0" smtClean="0">
                <a:solidFill>
                  <a:srgbClr val="FFFF00"/>
                </a:solidFill>
              </a:rPr>
              <a:t>eserleriydi. Kalıntılardan </a:t>
            </a:r>
            <a:r>
              <a:rPr lang="tr-TR" sz="1800" dirty="0">
                <a:solidFill>
                  <a:srgbClr val="FFFF00"/>
                </a:solidFill>
              </a:rPr>
              <a:t>anlaşıldığına göre evlerin bulunduğu yerleşme yerinin etrafı </a:t>
            </a:r>
            <a:r>
              <a:rPr lang="tr-TR" sz="1800" dirty="0" smtClean="0">
                <a:solidFill>
                  <a:srgbClr val="FFFF00"/>
                </a:solidFill>
              </a:rPr>
              <a:t>balçıkla sağlamlaştırılmış </a:t>
            </a:r>
            <a:r>
              <a:rPr lang="tr-TR" sz="1800" dirty="0">
                <a:solidFill>
                  <a:srgbClr val="FFFF00"/>
                </a:solidFill>
              </a:rPr>
              <a:t>ağaçtan çitlerle çevriliyordu. Bunlar belki de ilk </a:t>
            </a:r>
            <a:r>
              <a:rPr lang="tr-TR" sz="1800" dirty="0" smtClean="0">
                <a:solidFill>
                  <a:srgbClr val="FFFF00"/>
                </a:solidFill>
              </a:rPr>
              <a:t>Türk şehircikleriydi</a:t>
            </a:r>
            <a:r>
              <a:rPr lang="tr-TR" sz="1800" b="1" dirty="0" smtClean="0"/>
              <a:t>. Nitekim </a:t>
            </a:r>
            <a:r>
              <a:rPr lang="tr-TR" sz="1800" b="1" dirty="0"/>
              <a:t>balık kelimesi Türkçede hem şehir, hem balçık </a:t>
            </a:r>
            <a:r>
              <a:rPr lang="tr-TR" sz="1800" b="1" dirty="0" err="1" smtClean="0"/>
              <a:t>demektir</a:t>
            </a:r>
            <a:r>
              <a:rPr lang="tr-TR" sz="1800" dirty="0" err="1" smtClean="0">
                <a:solidFill>
                  <a:srgbClr val="FFFF00"/>
                </a:solidFill>
              </a:rPr>
              <a:t>.</a:t>
            </a:r>
            <a:r>
              <a:rPr lang="tr-TR" sz="1800" dirty="0" err="1" smtClean="0"/>
              <a:t>Tagar</a:t>
            </a:r>
            <a:r>
              <a:rPr lang="tr-TR" sz="1800" dirty="0" smtClean="0"/>
              <a:t> </a:t>
            </a:r>
            <a:r>
              <a:rPr lang="tr-TR" sz="1800" dirty="0"/>
              <a:t>kültüründe </a:t>
            </a:r>
            <a:r>
              <a:rPr lang="tr-TR" sz="1800" dirty="0">
                <a:solidFill>
                  <a:srgbClr val="FFFF00"/>
                </a:solidFill>
              </a:rPr>
              <a:t>bulunan bayrak </a:t>
            </a:r>
            <a:r>
              <a:rPr lang="tr-TR" sz="1800" dirty="0" smtClean="0">
                <a:solidFill>
                  <a:srgbClr val="FFFF00"/>
                </a:solidFill>
              </a:rPr>
              <a:t>kalıntılarında gönderdeki dağ </a:t>
            </a:r>
            <a:r>
              <a:rPr lang="tr-TR" sz="1800" dirty="0">
                <a:solidFill>
                  <a:srgbClr val="FFFF00"/>
                </a:solidFill>
              </a:rPr>
              <a:t>keçisi heykelciği ise bu kültürü Köktürklere bağlayan önemli bir tanıktır </a:t>
            </a:r>
            <a:r>
              <a:rPr lang="tr-TR" sz="1800" dirty="0" smtClean="0">
                <a:solidFill>
                  <a:srgbClr val="FFFF00"/>
                </a:solidFill>
              </a:rPr>
              <a:t>.Çünkü </a:t>
            </a:r>
            <a:r>
              <a:rPr lang="tr-TR" sz="1800" dirty="0">
                <a:solidFill>
                  <a:srgbClr val="FFFF00"/>
                </a:solidFill>
              </a:rPr>
              <a:t>Köktürk anıtları üzerine de dağ keçisi şekli oyulmuştur. </a:t>
            </a:r>
            <a:r>
              <a:rPr lang="tr-TR" sz="1800" dirty="0" err="1" smtClean="0"/>
              <a:t>Tagar</a:t>
            </a:r>
            <a:r>
              <a:rPr lang="tr-TR" sz="1800" dirty="0"/>
              <a:t> </a:t>
            </a:r>
            <a:r>
              <a:rPr lang="tr-TR" sz="1800" dirty="0" smtClean="0"/>
              <a:t>ve </a:t>
            </a:r>
            <a:r>
              <a:rPr lang="tr-TR" sz="1800" dirty="0"/>
              <a:t>Taştık kültürlerinde </a:t>
            </a:r>
            <a:r>
              <a:rPr lang="tr-TR" sz="1800" dirty="0">
                <a:solidFill>
                  <a:srgbClr val="FFFF00"/>
                </a:solidFill>
              </a:rPr>
              <a:t>(M.Ö. 700-100) bulunan tunçtan heykeller, kazanlar </a:t>
            </a:r>
            <a:r>
              <a:rPr lang="tr-TR" sz="1800" dirty="0" smtClean="0">
                <a:solidFill>
                  <a:srgbClr val="FFFF00"/>
                </a:solidFill>
              </a:rPr>
              <a:t>ve birbirleriyle </a:t>
            </a:r>
            <a:r>
              <a:rPr lang="tr-TR" sz="1800" dirty="0">
                <a:solidFill>
                  <a:srgbClr val="FFFF00"/>
                </a:solidFill>
              </a:rPr>
              <a:t>mücadele hâlindeki hayvan </a:t>
            </a:r>
            <a:r>
              <a:rPr lang="tr-TR" sz="1800" dirty="0" err="1" smtClean="0">
                <a:solidFill>
                  <a:srgbClr val="FFFF00"/>
                </a:solidFill>
              </a:rPr>
              <a:t>süslemeleri,sanatta</a:t>
            </a:r>
            <a:r>
              <a:rPr lang="tr-TR" sz="1800" dirty="0" smtClean="0">
                <a:solidFill>
                  <a:srgbClr val="FFFF00"/>
                </a:solidFill>
              </a:rPr>
              <a:t> hayvan </a:t>
            </a:r>
            <a:r>
              <a:rPr lang="tr-TR" sz="1800" dirty="0">
                <a:solidFill>
                  <a:srgbClr val="FFFF00"/>
                </a:solidFill>
              </a:rPr>
              <a:t>üslûbuna geçilmiş olduğunu gösterir. Hayvan üslûbu bozkır </a:t>
            </a:r>
            <a:r>
              <a:rPr lang="tr-TR" sz="1800" dirty="0" smtClean="0">
                <a:solidFill>
                  <a:srgbClr val="FFFF00"/>
                </a:solidFill>
              </a:rPr>
              <a:t>kültürünün sanattaki </a:t>
            </a:r>
            <a:r>
              <a:rPr lang="tr-TR" sz="1800" dirty="0">
                <a:solidFill>
                  <a:srgbClr val="FFFF00"/>
                </a:solidFill>
              </a:rPr>
              <a:t>en önemli özelliğidir. Ok uçları, bıçak, hançer, kılıç, balta gibi </a:t>
            </a:r>
            <a:r>
              <a:rPr lang="tr-TR" sz="1800" dirty="0" smtClean="0">
                <a:solidFill>
                  <a:srgbClr val="FFFF00"/>
                </a:solidFill>
              </a:rPr>
              <a:t>silâhlar bu </a:t>
            </a:r>
            <a:r>
              <a:rPr lang="tr-TR" sz="1800" dirty="0">
                <a:solidFill>
                  <a:srgbClr val="FFFF00"/>
                </a:solidFill>
              </a:rPr>
              <a:t>kültürlerin hepsinde vardı.</a:t>
            </a:r>
          </a:p>
        </p:txBody>
      </p:sp>
    </p:spTree>
    <p:extLst>
      <p:ext uri="{BB962C8B-B14F-4D97-AF65-F5344CB8AC3E}">
        <p14:creationId xmlns:p14="http://schemas.microsoft.com/office/powerpoint/2010/main" val="329727667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548680"/>
            <a:ext cx="8352928" cy="6048672"/>
          </a:xfrm>
        </p:spPr>
        <p:txBody>
          <a:bodyPr/>
          <a:lstStyle/>
          <a:p>
            <a:pPr algn="l"/>
            <a:r>
              <a:rPr lang="tr-TR" sz="2000" dirty="0" smtClean="0">
                <a:solidFill>
                  <a:srgbClr val="FFFF00"/>
                </a:solidFill>
              </a:rPr>
              <a:t>                                               </a:t>
            </a:r>
            <a:r>
              <a:rPr lang="tr-TR" sz="2000" b="1" dirty="0" smtClean="0"/>
              <a:t>BOZKIR </a:t>
            </a:r>
            <a:r>
              <a:rPr lang="tr-TR" sz="2000" b="1" dirty="0"/>
              <a:t>KÜLTÜRÜ</a:t>
            </a:r>
          </a:p>
          <a:p>
            <a:pPr algn="l"/>
            <a:r>
              <a:rPr lang="tr-TR" sz="2000" dirty="0">
                <a:solidFill>
                  <a:srgbClr val="FFFF00"/>
                </a:solidFill>
              </a:rPr>
              <a:t>Bozkır kültürünün kökeni, bilim dünyasındaki tartışma konularından </a:t>
            </a:r>
            <a:r>
              <a:rPr lang="tr-TR" sz="2000" dirty="0" smtClean="0">
                <a:solidFill>
                  <a:srgbClr val="FFFF00"/>
                </a:solidFill>
              </a:rPr>
              <a:t>biridir. Birçok </a:t>
            </a:r>
            <a:r>
              <a:rPr lang="tr-TR" sz="2000" dirty="0">
                <a:solidFill>
                  <a:srgbClr val="FFFF00"/>
                </a:solidFill>
              </a:rPr>
              <a:t>Batılı </a:t>
            </a:r>
            <a:r>
              <a:rPr lang="tr-TR" sz="2000" dirty="0" smtClean="0">
                <a:solidFill>
                  <a:srgbClr val="FFFF00"/>
                </a:solidFill>
              </a:rPr>
              <a:t>araştırmacıya </a:t>
            </a:r>
            <a:r>
              <a:rPr lang="tr-TR" sz="2000" dirty="0">
                <a:solidFill>
                  <a:srgbClr val="FFFF00"/>
                </a:solidFill>
              </a:rPr>
              <a:t>göre atı </a:t>
            </a:r>
            <a:r>
              <a:rPr lang="tr-TR" sz="2000" u="sng" dirty="0">
                <a:solidFill>
                  <a:schemeClr val="accent1"/>
                </a:solidFill>
              </a:rPr>
              <a:t>ehlîleştiren</a:t>
            </a:r>
            <a:r>
              <a:rPr lang="tr-TR" sz="2000" dirty="0">
                <a:solidFill>
                  <a:srgbClr val="FF0000"/>
                </a:solidFill>
              </a:rPr>
              <a:t>, </a:t>
            </a:r>
            <a:r>
              <a:rPr lang="tr-TR" sz="2000" dirty="0">
                <a:solidFill>
                  <a:srgbClr val="FFFF00"/>
                </a:solidFill>
              </a:rPr>
              <a:t>demiri işleyerek ondan </a:t>
            </a:r>
            <a:r>
              <a:rPr lang="tr-TR" sz="2000" u="sng" dirty="0">
                <a:solidFill>
                  <a:schemeClr val="accent1"/>
                </a:solidFill>
              </a:rPr>
              <a:t>alet</a:t>
            </a:r>
            <a:r>
              <a:rPr lang="tr-TR" sz="2000" dirty="0">
                <a:solidFill>
                  <a:srgbClr val="FFFF00"/>
                </a:solidFill>
              </a:rPr>
              <a:t> </a:t>
            </a:r>
            <a:r>
              <a:rPr lang="tr-TR" sz="2000" dirty="0" smtClean="0">
                <a:solidFill>
                  <a:srgbClr val="FFFF00"/>
                </a:solidFill>
              </a:rPr>
              <a:t>ve silâh </a:t>
            </a:r>
            <a:r>
              <a:rPr lang="tr-TR" sz="2000" dirty="0">
                <a:solidFill>
                  <a:srgbClr val="FFFF00"/>
                </a:solidFill>
              </a:rPr>
              <a:t>yapan ve böylece bozkır (atlı göçebe = savaşçı çoban) kültürünü </a:t>
            </a:r>
            <a:r>
              <a:rPr lang="tr-TR" sz="2000" dirty="0" smtClean="0">
                <a:solidFill>
                  <a:srgbClr val="FFFF00"/>
                </a:solidFill>
              </a:rPr>
              <a:t>yaratanlar Hint-Avrupalıların </a:t>
            </a:r>
            <a:r>
              <a:rPr lang="tr-TR" sz="2000" dirty="0">
                <a:solidFill>
                  <a:srgbClr val="FFFF00"/>
                </a:solidFill>
              </a:rPr>
              <a:t>Avrasya' </a:t>
            </a:r>
            <a:r>
              <a:rPr lang="tr-TR" sz="2000" dirty="0" err="1">
                <a:solidFill>
                  <a:srgbClr val="FFFF00"/>
                </a:solidFill>
              </a:rPr>
              <a:t>daki</a:t>
            </a:r>
            <a:r>
              <a:rPr lang="tr-TR" sz="2000" dirty="0">
                <a:solidFill>
                  <a:srgbClr val="FFFF00"/>
                </a:solidFill>
              </a:rPr>
              <a:t> ataları idi. Ancak </a:t>
            </a:r>
            <a:r>
              <a:rPr lang="tr-TR" sz="2000" dirty="0"/>
              <a:t>W. </a:t>
            </a:r>
            <a:r>
              <a:rPr lang="tr-TR" sz="2000" dirty="0" err="1"/>
              <a:t>Koppers</a:t>
            </a:r>
            <a:r>
              <a:rPr lang="tr-TR" sz="2000" dirty="0"/>
              <a:t>, O. </a:t>
            </a:r>
            <a:r>
              <a:rPr lang="tr-TR" sz="2000" dirty="0" err="1"/>
              <a:t>Menghin</a:t>
            </a:r>
            <a:r>
              <a:rPr lang="tr-TR" sz="2000" dirty="0"/>
              <a:t>, </a:t>
            </a:r>
            <a:r>
              <a:rPr lang="tr-TR" sz="2000" dirty="0" smtClean="0"/>
              <a:t>F. Flor</a:t>
            </a:r>
            <a:r>
              <a:rPr lang="tr-TR" sz="2000" dirty="0"/>
              <a:t>, W. </a:t>
            </a:r>
            <a:r>
              <a:rPr lang="tr-TR" sz="2000" dirty="0" err="1"/>
              <a:t>Schmidt</a:t>
            </a:r>
            <a:r>
              <a:rPr lang="tr-TR" sz="2000" dirty="0"/>
              <a:t> </a:t>
            </a:r>
            <a:r>
              <a:rPr lang="tr-TR" sz="2000" dirty="0">
                <a:solidFill>
                  <a:srgbClr val="FFFF00"/>
                </a:solidFill>
              </a:rPr>
              <a:t>gibi kültür tarihçileri bu konuda Türklerin tesirini kabul </a:t>
            </a:r>
            <a:r>
              <a:rPr lang="tr-TR" sz="2000" dirty="0" smtClean="0">
                <a:solidFill>
                  <a:srgbClr val="FFFF00"/>
                </a:solidFill>
              </a:rPr>
              <a:t>ederler. </a:t>
            </a:r>
            <a:r>
              <a:rPr lang="tr-TR" sz="2000" dirty="0" err="1" smtClean="0">
                <a:solidFill>
                  <a:srgbClr val="FFFF00"/>
                </a:solidFill>
              </a:rPr>
              <a:t>Koppers'e</a:t>
            </a:r>
            <a:r>
              <a:rPr lang="tr-TR" sz="2000" dirty="0" smtClean="0">
                <a:solidFill>
                  <a:srgbClr val="FFFF00"/>
                </a:solidFill>
              </a:rPr>
              <a:t> </a:t>
            </a:r>
            <a:r>
              <a:rPr lang="tr-TR" sz="2000" b="1" dirty="0"/>
              <a:t>göre "atın ehlîleştirilmesi ve atlı-çoban kültürünün </a:t>
            </a:r>
            <a:r>
              <a:rPr lang="tr-TR" sz="2000" b="1" dirty="0" smtClean="0"/>
              <a:t>ortaya konması </a:t>
            </a:r>
            <a:r>
              <a:rPr lang="tr-TR" sz="2000" b="1" dirty="0"/>
              <a:t>ilk Türklere bağlanabilir</a:t>
            </a:r>
            <a:r>
              <a:rPr lang="tr-TR" sz="2000" dirty="0">
                <a:solidFill>
                  <a:srgbClr val="FFFF00"/>
                </a:solidFill>
              </a:rPr>
              <a:t>. İnsanlık </a:t>
            </a:r>
            <a:r>
              <a:rPr lang="tr-TR" sz="2000" dirty="0" smtClean="0">
                <a:solidFill>
                  <a:srgbClr val="FFFF00"/>
                </a:solidFill>
              </a:rPr>
              <a:t>tarihinde ulaşılan </a:t>
            </a:r>
            <a:r>
              <a:rPr lang="tr-TR" sz="2000" dirty="0">
                <a:solidFill>
                  <a:srgbClr val="FFFF00"/>
                </a:solidFill>
              </a:rPr>
              <a:t>bu başarı, </a:t>
            </a:r>
            <a:r>
              <a:rPr lang="tr-TR" sz="2000" dirty="0" smtClean="0">
                <a:solidFill>
                  <a:srgbClr val="FFFF00"/>
                </a:solidFill>
              </a:rPr>
              <a:t>kavimlerin ve </a:t>
            </a:r>
            <a:r>
              <a:rPr lang="tr-TR" sz="2000" dirty="0">
                <a:solidFill>
                  <a:srgbClr val="FFFF00"/>
                </a:solidFill>
              </a:rPr>
              <a:t>diğer kültürlerin gelişmesinde </a:t>
            </a:r>
            <a:r>
              <a:rPr lang="tr-TR" sz="2000" u="sng" dirty="0">
                <a:solidFill>
                  <a:schemeClr val="accent1"/>
                </a:solidFill>
              </a:rPr>
              <a:t>fevkalâde neticeler </a:t>
            </a:r>
            <a:r>
              <a:rPr lang="tr-TR" sz="2000" dirty="0">
                <a:solidFill>
                  <a:srgbClr val="FFFF00"/>
                </a:solidFill>
              </a:rPr>
              <a:t>doğurmuştur. </a:t>
            </a:r>
            <a:r>
              <a:rPr lang="tr-TR" sz="2000" dirty="0" smtClean="0">
                <a:solidFill>
                  <a:srgbClr val="FFFF00"/>
                </a:solidFill>
              </a:rPr>
              <a:t>Tarihî bağlantıların </a:t>
            </a:r>
            <a:r>
              <a:rPr lang="tr-TR" sz="2000" dirty="0">
                <a:solidFill>
                  <a:srgbClr val="FFFF00"/>
                </a:solidFill>
              </a:rPr>
              <a:t>gösterdiği gibi, büyük devlet </a:t>
            </a:r>
            <a:r>
              <a:rPr lang="tr-TR" sz="2000" u="sng" dirty="0">
                <a:solidFill>
                  <a:schemeClr val="accent1"/>
                </a:solidFill>
              </a:rPr>
              <a:t>esası</a:t>
            </a:r>
            <a:r>
              <a:rPr lang="tr-TR" sz="2000" dirty="0">
                <a:solidFill>
                  <a:srgbClr val="FFFF00"/>
                </a:solidFill>
              </a:rPr>
              <a:t> için gerekli </a:t>
            </a:r>
            <a:r>
              <a:rPr lang="tr-TR" sz="2000" u="sng" dirty="0">
                <a:solidFill>
                  <a:schemeClr val="accent1"/>
                </a:solidFill>
              </a:rPr>
              <a:t>şartlar</a:t>
            </a:r>
            <a:r>
              <a:rPr lang="tr-TR" sz="2000" dirty="0">
                <a:solidFill>
                  <a:srgbClr val="FFFF00"/>
                </a:solidFill>
              </a:rPr>
              <a:t> ancak </a:t>
            </a:r>
            <a:r>
              <a:rPr lang="tr-TR" sz="2000" dirty="0" smtClean="0">
                <a:solidFill>
                  <a:srgbClr val="FFFF00"/>
                </a:solidFill>
              </a:rPr>
              <a:t>bu </a:t>
            </a:r>
            <a:r>
              <a:rPr lang="tr-TR" sz="2000" u="sng" dirty="0" smtClean="0">
                <a:solidFill>
                  <a:schemeClr val="accent1"/>
                </a:solidFill>
              </a:rPr>
              <a:t>sayede</a:t>
            </a:r>
            <a:r>
              <a:rPr lang="tr-TR" sz="2000" dirty="0" smtClean="0">
                <a:solidFill>
                  <a:srgbClr val="FFFF00"/>
                </a:solidFill>
              </a:rPr>
              <a:t> </a:t>
            </a:r>
            <a:r>
              <a:rPr lang="tr-TR" sz="2000" dirty="0">
                <a:solidFill>
                  <a:srgbClr val="FFFF00"/>
                </a:solidFill>
              </a:rPr>
              <a:t>belirebilmiştir</a:t>
            </a:r>
            <a:r>
              <a:rPr lang="tr-TR" sz="2000" dirty="0" smtClean="0">
                <a:solidFill>
                  <a:srgbClr val="FFFF00"/>
                </a:solidFill>
              </a:rPr>
              <a:t>.« </a:t>
            </a:r>
            <a:r>
              <a:rPr lang="tr-TR" sz="2000" dirty="0" err="1" smtClean="0"/>
              <a:t>Menghin</a:t>
            </a:r>
            <a:r>
              <a:rPr lang="tr-TR" sz="2000" dirty="0" smtClean="0">
                <a:solidFill>
                  <a:srgbClr val="FFFF00"/>
                </a:solidFill>
              </a:rPr>
              <a:t> </a:t>
            </a:r>
            <a:r>
              <a:rPr lang="tr-TR" sz="2000" dirty="0">
                <a:solidFill>
                  <a:srgbClr val="FFFF00"/>
                </a:solidFill>
              </a:rPr>
              <a:t>de "atı </a:t>
            </a:r>
            <a:r>
              <a:rPr lang="tr-TR" sz="2000" dirty="0" smtClean="0">
                <a:solidFill>
                  <a:srgbClr val="FFFF00"/>
                </a:solidFill>
              </a:rPr>
              <a:t>evcilleştirmek </a:t>
            </a:r>
            <a:r>
              <a:rPr lang="tr-TR" sz="2000" dirty="0">
                <a:solidFill>
                  <a:srgbClr val="FFFF00"/>
                </a:solidFill>
              </a:rPr>
              <a:t>ve </a:t>
            </a:r>
            <a:r>
              <a:rPr lang="tr-TR" sz="2000" dirty="0" smtClean="0">
                <a:solidFill>
                  <a:srgbClr val="FFFF00"/>
                </a:solidFill>
              </a:rPr>
              <a:t>genellikle </a:t>
            </a:r>
            <a:r>
              <a:rPr lang="tr-TR" sz="2000" dirty="0">
                <a:solidFill>
                  <a:srgbClr val="FFFF00"/>
                </a:solidFill>
              </a:rPr>
              <a:t>hayvan yetiştirmek </a:t>
            </a:r>
            <a:r>
              <a:rPr lang="tr-TR" sz="2000" dirty="0" smtClean="0">
                <a:solidFill>
                  <a:srgbClr val="FFFF00"/>
                </a:solidFill>
              </a:rPr>
              <a:t>gibi uygarlık tarihindeki </a:t>
            </a:r>
            <a:r>
              <a:rPr lang="tr-TR" sz="2000" dirty="0">
                <a:solidFill>
                  <a:srgbClr val="FFFF00"/>
                </a:solidFill>
              </a:rPr>
              <a:t>çok </a:t>
            </a:r>
            <a:r>
              <a:rPr lang="tr-TR" sz="2000" dirty="0" smtClean="0">
                <a:solidFill>
                  <a:srgbClr val="FFFF00"/>
                </a:solidFill>
              </a:rPr>
              <a:t>önemli  bir </a:t>
            </a:r>
            <a:r>
              <a:rPr lang="tr-TR" sz="2000" dirty="0" err="1" smtClean="0">
                <a:solidFill>
                  <a:srgbClr val="FFFF00"/>
                </a:solidFill>
              </a:rPr>
              <a:t>aşamanınTürklerin</a:t>
            </a:r>
            <a:r>
              <a:rPr lang="tr-TR" sz="2000" dirty="0" smtClean="0">
                <a:solidFill>
                  <a:srgbClr val="FFFF00"/>
                </a:solidFill>
              </a:rPr>
              <a:t> </a:t>
            </a:r>
            <a:r>
              <a:rPr lang="tr-TR" sz="2000" dirty="0">
                <a:solidFill>
                  <a:srgbClr val="FFFF00"/>
                </a:solidFill>
              </a:rPr>
              <a:t>ataları ile yakından </a:t>
            </a:r>
            <a:r>
              <a:rPr lang="tr-TR" sz="2000" dirty="0" smtClean="0">
                <a:solidFill>
                  <a:srgbClr val="FFFF00"/>
                </a:solidFill>
              </a:rPr>
              <a:t>ilgili olduğunu </a:t>
            </a:r>
            <a:r>
              <a:rPr lang="tr-TR" sz="2000" dirty="0">
                <a:solidFill>
                  <a:srgbClr val="FFFF00"/>
                </a:solidFill>
              </a:rPr>
              <a:t>belirtir. Ona göre "Türk kültürünün dünya tarihinde iki bakımdan </a:t>
            </a:r>
            <a:r>
              <a:rPr lang="tr-TR" sz="2000" dirty="0" smtClean="0">
                <a:solidFill>
                  <a:srgbClr val="FFFF00"/>
                </a:solidFill>
              </a:rPr>
              <a:t>kesin </a:t>
            </a:r>
            <a:r>
              <a:rPr lang="tr-TR" sz="2000" u="sng" dirty="0" smtClean="0">
                <a:solidFill>
                  <a:schemeClr val="accent1"/>
                </a:solidFill>
              </a:rPr>
              <a:t>tesiri</a:t>
            </a:r>
            <a:r>
              <a:rPr lang="tr-TR" sz="2000" dirty="0">
                <a:solidFill>
                  <a:srgbClr val="FFFF00"/>
                </a:solidFill>
              </a:rPr>
              <a:t>" olmuştur. "Bunlardan biri, hayvan </a:t>
            </a:r>
            <a:r>
              <a:rPr lang="tr-TR" sz="2000" dirty="0" smtClean="0">
                <a:solidFill>
                  <a:srgbClr val="FFFF00"/>
                </a:solidFill>
              </a:rPr>
              <a:t>beslemek, </a:t>
            </a:r>
            <a:r>
              <a:rPr lang="tr-TR" sz="2000" dirty="0">
                <a:solidFill>
                  <a:srgbClr val="FFFF00"/>
                </a:solidFill>
              </a:rPr>
              <a:t>geliştirmek ve </a:t>
            </a:r>
            <a:r>
              <a:rPr lang="tr-TR" sz="2000" dirty="0" smtClean="0">
                <a:solidFill>
                  <a:srgbClr val="FFFF00"/>
                </a:solidFill>
              </a:rPr>
              <a:t>yaymakla ekonomik</a:t>
            </a:r>
            <a:r>
              <a:rPr lang="tr-TR" sz="2000" dirty="0">
                <a:solidFill>
                  <a:srgbClr val="FFFF00"/>
                </a:solidFill>
              </a:rPr>
              <a:t>; öteki, yüksek </a:t>
            </a:r>
            <a:r>
              <a:rPr lang="tr-TR" sz="2000" u="sng" dirty="0" err="1">
                <a:solidFill>
                  <a:schemeClr val="accent1"/>
                </a:solidFill>
              </a:rPr>
              <a:t>teşkilâtçılık</a:t>
            </a:r>
            <a:r>
              <a:rPr lang="tr-TR" sz="2000" dirty="0">
                <a:solidFill>
                  <a:srgbClr val="FFFF00"/>
                </a:solidFill>
              </a:rPr>
              <a:t> yolu ile </a:t>
            </a:r>
            <a:r>
              <a:rPr lang="tr-TR" sz="2000" dirty="0" smtClean="0">
                <a:solidFill>
                  <a:srgbClr val="FFFF00"/>
                </a:solidFill>
              </a:rPr>
              <a:t>sosyaldir. </a:t>
            </a:r>
            <a:r>
              <a:rPr lang="tr-TR" sz="2000" dirty="0" err="1" smtClean="0">
                <a:solidFill>
                  <a:srgbClr val="FFFF00"/>
                </a:solidFill>
              </a:rPr>
              <a:t>Flor'a</a:t>
            </a:r>
            <a:r>
              <a:rPr lang="tr-TR" sz="2000" dirty="0" smtClean="0">
                <a:solidFill>
                  <a:srgbClr val="FFFF00"/>
                </a:solidFill>
              </a:rPr>
              <a:t> </a:t>
            </a:r>
            <a:r>
              <a:rPr lang="tr-TR" sz="2000" dirty="0">
                <a:solidFill>
                  <a:srgbClr val="FFFF00"/>
                </a:solidFill>
              </a:rPr>
              <a:t>göre "Türklerin ataları tarafından at ehlîleştirilerek insanlık </a:t>
            </a:r>
            <a:r>
              <a:rPr lang="tr-TR" sz="2000" dirty="0" smtClean="0">
                <a:solidFill>
                  <a:srgbClr val="FFFF00"/>
                </a:solidFill>
              </a:rPr>
              <a:t>hizmetine sokulmuştur </a:t>
            </a:r>
            <a:r>
              <a:rPr lang="tr-TR" sz="2000" dirty="0">
                <a:solidFill>
                  <a:srgbClr val="FFFF00"/>
                </a:solidFill>
              </a:rPr>
              <a:t>ve "atın binek hayvanı olarak kullanılması, dünya </a:t>
            </a:r>
            <a:r>
              <a:rPr lang="tr-TR" sz="2000" dirty="0" smtClean="0">
                <a:solidFill>
                  <a:srgbClr val="FFFF00"/>
                </a:solidFill>
              </a:rPr>
              <a:t>tarihinde, pek </a:t>
            </a:r>
            <a:r>
              <a:rPr lang="tr-TR" sz="2000" dirty="0">
                <a:solidFill>
                  <a:srgbClr val="FFFF00"/>
                </a:solidFill>
              </a:rPr>
              <a:t>mühim ve tarıma bağlı hayvancılığın çok üstünde bir kültür </a:t>
            </a:r>
            <a:r>
              <a:rPr lang="tr-TR" sz="2000" u="sng" dirty="0" err="1" smtClean="0">
                <a:solidFill>
                  <a:schemeClr val="accent1"/>
                </a:solidFill>
              </a:rPr>
              <a:t>merhalesi</a:t>
            </a:r>
            <a:r>
              <a:rPr lang="tr-TR" sz="2000" dirty="0" err="1" smtClean="0">
                <a:solidFill>
                  <a:srgbClr val="FFFF00"/>
                </a:solidFill>
              </a:rPr>
              <a:t>"dir</a:t>
            </a:r>
            <a:r>
              <a:rPr lang="tr-TR" sz="2000" dirty="0" smtClean="0">
                <a:solidFill>
                  <a:srgbClr val="FFFF00"/>
                </a:solidFill>
              </a:rPr>
              <a:t>. </a:t>
            </a:r>
            <a:endParaRPr lang="tr-TR" sz="2000" dirty="0">
              <a:solidFill>
                <a:srgbClr val="FFFF00"/>
              </a:solidFill>
            </a:endParaRPr>
          </a:p>
        </p:txBody>
      </p:sp>
    </p:spTree>
    <p:extLst>
      <p:ext uri="{BB962C8B-B14F-4D97-AF65-F5344CB8AC3E}">
        <p14:creationId xmlns:p14="http://schemas.microsoft.com/office/powerpoint/2010/main" val="217210564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nka\Desktop\HARİTALAR\33xtqoo.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35292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18673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404664"/>
            <a:ext cx="8568952" cy="6048672"/>
          </a:xfrm>
        </p:spPr>
        <p:txBody>
          <a:bodyPr/>
          <a:lstStyle/>
          <a:p>
            <a:pPr algn="l"/>
            <a:r>
              <a:rPr lang="tr-TR" sz="2000" dirty="0">
                <a:solidFill>
                  <a:srgbClr val="FFFF00"/>
                </a:solidFill>
              </a:rPr>
              <a:t>Batılı araştırıcıların yukarıdaki görüşlerini aktaran İbrahim </a:t>
            </a:r>
            <a:r>
              <a:rPr lang="tr-TR" sz="2000" dirty="0" smtClean="0">
                <a:solidFill>
                  <a:srgbClr val="FFFF00"/>
                </a:solidFill>
              </a:rPr>
              <a:t>Kafesoğlu yerleşik </a:t>
            </a:r>
            <a:r>
              <a:rPr lang="tr-TR" sz="2000" dirty="0">
                <a:solidFill>
                  <a:srgbClr val="FFFF00"/>
                </a:solidFill>
              </a:rPr>
              <a:t>kültür ile </a:t>
            </a:r>
            <a:r>
              <a:rPr lang="tr-TR" sz="2000" dirty="0" smtClean="0">
                <a:solidFill>
                  <a:srgbClr val="FFFF00"/>
                </a:solidFill>
              </a:rPr>
              <a:t>bozkır kültürünün </a:t>
            </a:r>
            <a:r>
              <a:rPr lang="tr-TR" sz="2000" dirty="0">
                <a:solidFill>
                  <a:srgbClr val="FFFF00"/>
                </a:solidFill>
              </a:rPr>
              <a:t>mükemmel bir karşılaştırmasını yapar</a:t>
            </a:r>
            <a:r>
              <a:rPr lang="tr-TR" sz="2000" dirty="0" smtClean="0">
                <a:solidFill>
                  <a:srgbClr val="FFFF00"/>
                </a:solidFill>
              </a:rPr>
              <a:t>: "</a:t>
            </a:r>
            <a:r>
              <a:rPr lang="tr-TR" sz="2000" dirty="0">
                <a:solidFill>
                  <a:srgbClr val="FFFF00"/>
                </a:solidFill>
              </a:rPr>
              <a:t>Yerleşik kültür, hiç olmazsa kuruluş devresinde, yalnız, dar</a:t>
            </a:r>
            <a:r>
              <a:rPr lang="tr-TR" sz="2000" dirty="0">
                <a:solidFill>
                  <a:schemeClr val="tx2"/>
                </a:solidFill>
              </a:rPr>
              <a:t> manada </a:t>
            </a:r>
            <a:r>
              <a:rPr lang="tr-TR" sz="2000" dirty="0" smtClean="0">
                <a:solidFill>
                  <a:srgbClr val="FFFF00"/>
                </a:solidFill>
              </a:rPr>
              <a:t>bir ailenin </a:t>
            </a:r>
            <a:r>
              <a:rPr lang="tr-TR" sz="2000" dirty="0">
                <a:solidFill>
                  <a:srgbClr val="FFFF00"/>
                </a:solidFill>
              </a:rPr>
              <a:t>ihtiyacını karşılayacak ölçüde belirli bir toprak parçasını </a:t>
            </a:r>
            <a:r>
              <a:rPr lang="tr-TR" sz="2000" dirty="0" smtClean="0">
                <a:solidFill>
                  <a:srgbClr val="FFFF00"/>
                </a:solidFill>
              </a:rPr>
              <a:t>işlemekle yetinmiş </a:t>
            </a:r>
            <a:r>
              <a:rPr lang="tr-TR" sz="2000" dirty="0">
                <a:solidFill>
                  <a:srgbClr val="FFFF00"/>
                </a:solidFill>
              </a:rPr>
              <a:t>iken, </a:t>
            </a:r>
            <a:r>
              <a:rPr lang="tr-TR" sz="2000" dirty="0" err="1">
                <a:solidFill>
                  <a:srgbClr val="FFFF00"/>
                </a:solidFill>
              </a:rPr>
              <a:t>Bozkırlı'nın</a:t>
            </a:r>
            <a:r>
              <a:rPr lang="tr-TR" sz="2000" dirty="0">
                <a:solidFill>
                  <a:srgbClr val="FFFF00"/>
                </a:solidFill>
              </a:rPr>
              <a:t> kültürü, aile </a:t>
            </a:r>
            <a:r>
              <a:rPr lang="tr-TR" sz="2000" u="sng" dirty="0">
                <a:solidFill>
                  <a:schemeClr val="tx2"/>
                </a:solidFill>
              </a:rPr>
              <a:t>efradından</a:t>
            </a:r>
            <a:r>
              <a:rPr lang="tr-TR" sz="2000" dirty="0">
                <a:solidFill>
                  <a:srgbClr val="FFFF00"/>
                </a:solidFill>
              </a:rPr>
              <a:t> başka yüz binlerce hayvanı </a:t>
            </a:r>
            <a:r>
              <a:rPr lang="tr-TR" sz="2000" dirty="0" smtClean="0">
                <a:solidFill>
                  <a:srgbClr val="FFFF00"/>
                </a:solidFill>
              </a:rPr>
              <a:t>ve geniş </a:t>
            </a:r>
            <a:r>
              <a:rPr lang="tr-TR" sz="2000" dirty="0">
                <a:solidFill>
                  <a:srgbClr val="FFFF00"/>
                </a:solidFill>
              </a:rPr>
              <a:t>otlakları göz önünde tutmak </a:t>
            </a:r>
            <a:r>
              <a:rPr lang="tr-TR" sz="2000" u="sng" dirty="0">
                <a:solidFill>
                  <a:schemeClr val="tx2"/>
                </a:solidFill>
              </a:rPr>
              <a:t>zarureti</a:t>
            </a:r>
            <a:r>
              <a:rPr lang="tr-TR" sz="2000" dirty="0">
                <a:solidFill>
                  <a:srgbClr val="FFFF00"/>
                </a:solidFill>
              </a:rPr>
              <a:t> yüzünden daha başlangıçta </a:t>
            </a:r>
            <a:r>
              <a:rPr lang="tr-TR" sz="2000" dirty="0" smtClean="0">
                <a:solidFill>
                  <a:srgbClr val="FFFF00"/>
                </a:solidFill>
              </a:rPr>
              <a:t>'yaygınlık‘</a:t>
            </a:r>
            <a:r>
              <a:rPr lang="tr-TR" sz="2000" u="sng" dirty="0" smtClean="0">
                <a:solidFill>
                  <a:schemeClr val="tx2"/>
                </a:solidFill>
              </a:rPr>
              <a:t> vasfına </a:t>
            </a:r>
            <a:r>
              <a:rPr lang="tr-TR" sz="2000" dirty="0" err="1">
                <a:solidFill>
                  <a:srgbClr val="FFFF00"/>
                </a:solidFill>
              </a:rPr>
              <a:t>bürünmüştür</a:t>
            </a:r>
            <a:r>
              <a:rPr lang="tr-TR" sz="2000" dirty="0" err="1" smtClean="0">
                <a:solidFill>
                  <a:srgbClr val="FFFF00"/>
                </a:solidFill>
              </a:rPr>
              <a:t>."</a:t>
            </a:r>
            <a:r>
              <a:rPr lang="tr-TR" sz="2000" dirty="0" err="1">
                <a:solidFill>
                  <a:srgbClr val="FFFF00"/>
                </a:solidFill>
              </a:rPr>
              <a:t>Yerleşik</a:t>
            </a:r>
            <a:r>
              <a:rPr lang="tr-TR" sz="2000" dirty="0">
                <a:solidFill>
                  <a:srgbClr val="FFFF00"/>
                </a:solidFill>
              </a:rPr>
              <a:t> insan, elindeki küçük arazinin sağladığı </a:t>
            </a:r>
            <a:r>
              <a:rPr lang="tr-TR" sz="2000" u="sng" dirty="0">
                <a:solidFill>
                  <a:schemeClr val="tx2"/>
                </a:solidFill>
              </a:rPr>
              <a:t>imkânlarla</a:t>
            </a:r>
            <a:r>
              <a:rPr lang="tr-TR" sz="2000" dirty="0">
                <a:solidFill>
                  <a:srgbClr val="FFFF00"/>
                </a:solidFill>
              </a:rPr>
              <a:t> </a:t>
            </a:r>
            <a:r>
              <a:rPr lang="tr-TR" sz="2000" dirty="0" smtClean="0">
                <a:solidFill>
                  <a:srgbClr val="FFFF00"/>
                </a:solidFill>
              </a:rPr>
              <a:t>sınırlı kalmak </a:t>
            </a:r>
            <a:r>
              <a:rPr lang="tr-TR" sz="2000" dirty="0">
                <a:solidFill>
                  <a:srgbClr val="FFFF00"/>
                </a:solidFill>
              </a:rPr>
              <a:t>mecburiyeti karşısında bir nevi tevekküle bağlanırken (yerleşiklerde </a:t>
            </a:r>
            <a:r>
              <a:rPr lang="tr-TR" sz="2000" dirty="0" smtClean="0">
                <a:solidFill>
                  <a:srgbClr val="FFFF00"/>
                </a:solidFill>
              </a:rPr>
              <a:t>dinî tutkunluk </a:t>
            </a:r>
            <a:r>
              <a:rPr lang="tr-TR" sz="2000" dirty="0" err="1">
                <a:solidFill>
                  <a:srgbClr val="FFFF00"/>
                </a:solidFill>
              </a:rPr>
              <a:t>burdan</a:t>
            </a:r>
            <a:r>
              <a:rPr lang="tr-TR" sz="2000" dirty="0">
                <a:solidFill>
                  <a:srgbClr val="FFFF00"/>
                </a:solidFill>
              </a:rPr>
              <a:t> doğuyor), bozkırlı, sürülerin karnını doyurmak için yeni </a:t>
            </a:r>
            <a:r>
              <a:rPr lang="tr-TR" sz="2000" dirty="0" smtClean="0">
                <a:solidFill>
                  <a:srgbClr val="FFFF00"/>
                </a:solidFill>
              </a:rPr>
              <a:t>yeni otlaklar </a:t>
            </a:r>
            <a:r>
              <a:rPr lang="tr-TR" sz="2000" dirty="0">
                <a:solidFill>
                  <a:srgbClr val="FFFF00"/>
                </a:solidFill>
              </a:rPr>
              <a:t>peşinde iklimden iklime koştuğundan 'dünyayı dar gören' bir tip </a:t>
            </a:r>
            <a:r>
              <a:rPr lang="tr-TR" sz="2000" dirty="0" smtClean="0">
                <a:solidFill>
                  <a:srgbClr val="FFFF00"/>
                </a:solidFill>
              </a:rPr>
              <a:t>hâlinde </a:t>
            </a:r>
            <a:r>
              <a:rPr lang="tr-TR" sz="2000" dirty="0" err="1" smtClean="0">
                <a:solidFill>
                  <a:srgbClr val="FFFF00"/>
                </a:solidFill>
              </a:rPr>
              <a:t>gelişmiştir."</a:t>
            </a:r>
            <a:r>
              <a:rPr lang="tr-TR" sz="2000" dirty="0" err="1">
                <a:solidFill>
                  <a:srgbClr val="FFFF00"/>
                </a:solidFill>
              </a:rPr>
              <a:t>Ekonomik</a:t>
            </a:r>
            <a:r>
              <a:rPr lang="tr-TR" sz="2000" dirty="0">
                <a:solidFill>
                  <a:schemeClr val="tx2"/>
                </a:solidFill>
              </a:rPr>
              <a:t> </a:t>
            </a:r>
            <a:r>
              <a:rPr lang="tr-TR" sz="2000" u="sng" dirty="0">
                <a:solidFill>
                  <a:schemeClr val="tx2"/>
                </a:solidFill>
              </a:rPr>
              <a:t>vasıtayı</a:t>
            </a:r>
            <a:r>
              <a:rPr lang="tr-TR" sz="2000" dirty="0">
                <a:solidFill>
                  <a:schemeClr val="tx2"/>
                </a:solidFill>
              </a:rPr>
              <a:t> </a:t>
            </a:r>
            <a:r>
              <a:rPr lang="tr-TR" sz="2000" dirty="0">
                <a:solidFill>
                  <a:srgbClr val="FFFF00"/>
                </a:solidFill>
              </a:rPr>
              <a:t>değerlendirme bakımından yerleşik insan daha </a:t>
            </a:r>
            <a:r>
              <a:rPr lang="tr-TR" sz="2000" dirty="0" smtClean="0">
                <a:solidFill>
                  <a:srgbClr val="FFFF00"/>
                </a:solidFill>
              </a:rPr>
              <a:t>çok oturmağa</a:t>
            </a:r>
            <a:r>
              <a:rPr lang="tr-TR" sz="2000" dirty="0">
                <a:solidFill>
                  <a:srgbClr val="FFFF00"/>
                </a:solidFill>
              </a:rPr>
              <a:t>',</a:t>
            </a:r>
            <a:r>
              <a:rPr lang="tr-TR" sz="2000" dirty="0">
                <a:solidFill>
                  <a:schemeClr val="tx2"/>
                </a:solidFill>
              </a:rPr>
              <a:t> </a:t>
            </a:r>
            <a:r>
              <a:rPr lang="tr-TR" sz="2000" u="sng" dirty="0" err="1">
                <a:solidFill>
                  <a:schemeClr val="tx2"/>
                </a:solidFill>
              </a:rPr>
              <a:t>âtıl</a:t>
            </a:r>
            <a:r>
              <a:rPr lang="tr-TR" sz="2000" u="sng" dirty="0">
                <a:solidFill>
                  <a:schemeClr val="tx2"/>
                </a:solidFill>
              </a:rPr>
              <a:t> </a:t>
            </a:r>
            <a:r>
              <a:rPr lang="tr-TR" sz="2000" dirty="0">
                <a:solidFill>
                  <a:srgbClr val="FFFF00"/>
                </a:solidFill>
              </a:rPr>
              <a:t>kalmağa mahkûm bulunurken, bozkırlı, daima hareketli </a:t>
            </a:r>
            <a:r>
              <a:rPr lang="tr-TR" sz="2000" dirty="0" smtClean="0">
                <a:solidFill>
                  <a:srgbClr val="FFFF00"/>
                </a:solidFill>
              </a:rPr>
              <a:t>bir yaşayışın </a:t>
            </a:r>
            <a:r>
              <a:rPr lang="tr-TR" sz="2000" dirty="0">
                <a:solidFill>
                  <a:srgbClr val="FFFF00"/>
                </a:solidFill>
              </a:rPr>
              <a:t>takipçisi olmak durumuna girmiştir. "Böylece bozkır insanı, çobanlığın geliştirdiği </a:t>
            </a:r>
            <a:r>
              <a:rPr lang="tr-TR" sz="2000" u="sng" dirty="0">
                <a:solidFill>
                  <a:schemeClr val="tx2"/>
                </a:solidFill>
              </a:rPr>
              <a:t>sevk-idare</a:t>
            </a:r>
            <a:r>
              <a:rPr lang="tr-TR" sz="2000" dirty="0">
                <a:solidFill>
                  <a:srgbClr val="FFFF00"/>
                </a:solidFill>
              </a:rPr>
              <a:t> kabiliyeti ve emretme- </a:t>
            </a:r>
            <a:r>
              <a:rPr lang="tr-TR" sz="2000" u="sng" dirty="0">
                <a:solidFill>
                  <a:schemeClr val="tx2"/>
                </a:solidFill>
              </a:rPr>
              <a:t>itaat</a:t>
            </a:r>
            <a:r>
              <a:rPr lang="tr-TR" sz="2000" dirty="0">
                <a:solidFill>
                  <a:schemeClr val="tx2"/>
                </a:solidFill>
              </a:rPr>
              <a:t> </a:t>
            </a:r>
            <a:r>
              <a:rPr lang="tr-TR" sz="2000" dirty="0">
                <a:solidFill>
                  <a:srgbClr val="FFFF00"/>
                </a:solidFill>
              </a:rPr>
              <a:t>alışkanlığını 'hayvan sürülerinden insan kütlelerine intikal ettirmek‘ suretiyle insanlık  tarihinde çok etkili bir </a:t>
            </a:r>
            <a:r>
              <a:rPr lang="tr-TR" sz="2000" u="sng" dirty="0">
                <a:solidFill>
                  <a:schemeClr val="tx2"/>
                </a:solidFill>
              </a:rPr>
              <a:t>dinamizm</a:t>
            </a:r>
            <a:r>
              <a:rPr lang="tr-TR" sz="2000" dirty="0">
                <a:solidFill>
                  <a:srgbClr val="FFFF00"/>
                </a:solidFill>
              </a:rPr>
              <a:t> içine girerek bambaşka bir dünya görüşü elde etme şansına erişmiştir.« </a:t>
            </a:r>
            <a:r>
              <a:rPr lang="tr-TR" sz="2000" dirty="0"/>
              <a:t>"Bu durum bütün sosyal, ekonomik, hukukî cepheleri ile tarihte ilk  sosyal </a:t>
            </a:r>
            <a:r>
              <a:rPr lang="tr-TR" sz="2000" dirty="0" err="1"/>
              <a:t>organizasyon'un</a:t>
            </a:r>
            <a:r>
              <a:rPr lang="tr-TR" sz="2000" dirty="0"/>
              <a:t> açık belirtisinden başka bir şey </a:t>
            </a:r>
            <a:r>
              <a:rPr lang="tr-TR" sz="2000" dirty="0" smtClean="0"/>
              <a:t>değildir</a:t>
            </a:r>
            <a:endParaRPr lang="tr-TR" sz="2000" dirty="0">
              <a:solidFill>
                <a:srgbClr val="FFFF00"/>
              </a:solidFill>
            </a:endParaRPr>
          </a:p>
        </p:txBody>
      </p:sp>
    </p:spTree>
    <p:extLst>
      <p:ext uri="{BB962C8B-B14F-4D97-AF65-F5344CB8AC3E}">
        <p14:creationId xmlns:p14="http://schemas.microsoft.com/office/powerpoint/2010/main" val="18267868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568952" cy="6048672"/>
          </a:xfrm>
        </p:spPr>
        <p:txBody>
          <a:bodyPr/>
          <a:lstStyle/>
          <a:p>
            <a:pPr algn="l"/>
            <a:r>
              <a:rPr lang="tr-TR" sz="1600" dirty="0" smtClean="0">
                <a:solidFill>
                  <a:srgbClr val="FFFF00"/>
                </a:solidFill>
              </a:rPr>
              <a:t>                                                          </a:t>
            </a:r>
            <a:r>
              <a:rPr lang="tr-TR" sz="1600" b="1" dirty="0" smtClean="0"/>
              <a:t> SAKA-TÜRK </a:t>
            </a:r>
            <a:r>
              <a:rPr lang="tr-TR" sz="1600" b="1" dirty="0"/>
              <a:t>İLİŞKİSİ</a:t>
            </a:r>
          </a:p>
          <a:p>
            <a:pPr algn="l"/>
            <a:r>
              <a:rPr lang="tr-TR" sz="1600" dirty="0"/>
              <a:t>Arkeolojik kazılardan, dil verilerinden ve efsanevî rivayetlerden </a:t>
            </a:r>
            <a:r>
              <a:rPr lang="tr-TR" sz="1600" dirty="0" smtClean="0"/>
              <a:t>çıkan sonuçlara </a:t>
            </a:r>
            <a:r>
              <a:rPr lang="tr-TR" sz="1600" dirty="0"/>
              <a:t>göre Türkler M.Ö. üçüncü ve ikinci binlerde Ural ile </a:t>
            </a:r>
            <a:r>
              <a:rPr lang="tr-TR" sz="1600" dirty="0" smtClean="0"/>
              <a:t>Tanrı-Altay-Sayan dağları </a:t>
            </a:r>
            <a:r>
              <a:rPr lang="tr-TR" sz="1600" dirty="0"/>
              <a:t>arasındaki bozkırlarda yaşamakta idiler</a:t>
            </a:r>
            <a:r>
              <a:rPr lang="tr-TR" sz="1600" dirty="0">
                <a:solidFill>
                  <a:srgbClr val="FFFF00"/>
                </a:solidFill>
              </a:rPr>
              <a:t>. Merkezleri </a:t>
            </a:r>
            <a:r>
              <a:rPr lang="tr-TR" sz="1600" dirty="0" smtClean="0">
                <a:solidFill>
                  <a:srgbClr val="FFFF00"/>
                </a:solidFill>
              </a:rPr>
              <a:t>Isık </a:t>
            </a:r>
            <a:r>
              <a:rPr lang="tr-TR" sz="1600" dirty="0">
                <a:solidFill>
                  <a:srgbClr val="FFFF00"/>
                </a:solidFill>
              </a:rPr>
              <a:t>Göl ve </a:t>
            </a:r>
            <a:r>
              <a:rPr lang="tr-TR" sz="1600" dirty="0" err="1" smtClean="0">
                <a:solidFill>
                  <a:srgbClr val="FFFF00"/>
                </a:solidFill>
              </a:rPr>
              <a:t>Çu</a:t>
            </a:r>
            <a:r>
              <a:rPr lang="tr-TR" sz="1600" dirty="0">
                <a:solidFill>
                  <a:srgbClr val="FFFF00"/>
                </a:solidFill>
              </a:rPr>
              <a:t> </a:t>
            </a:r>
            <a:r>
              <a:rPr lang="tr-TR" sz="1600" dirty="0" smtClean="0">
                <a:solidFill>
                  <a:srgbClr val="FFFF00"/>
                </a:solidFill>
              </a:rPr>
              <a:t>havzası </a:t>
            </a:r>
            <a:r>
              <a:rPr lang="tr-TR" sz="1600" dirty="0">
                <a:solidFill>
                  <a:srgbClr val="FFFF00"/>
                </a:solidFill>
              </a:rPr>
              <a:t>idi. M.Ö. 800 yıllarında Çin imparatoru Hunların atalarına </a:t>
            </a:r>
            <a:r>
              <a:rPr lang="tr-TR" sz="1600" dirty="0" smtClean="0">
                <a:solidFill>
                  <a:srgbClr val="FFFF00"/>
                </a:solidFill>
              </a:rPr>
              <a:t>saldırdı. Hunlar </a:t>
            </a:r>
            <a:r>
              <a:rPr lang="tr-TR" sz="1600" dirty="0">
                <a:solidFill>
                  <a:srgbClr val="FFFF00"/>
                </a:solidFill>
              </a:rPr>
              <a:t>batıya çekildiler ve komşularını da batıya ittiler </a:t>
            </a:r>
            <a:r>
              <a:rPr lang="tr-TR" sz="1600" dirty="0" smtClean="0">
                <a:solidFill>
                  <a:srgbClr val="FFFF00"/>
                </a:solidFill>
              </a:rPr>
              <a:t>.Tarih boyunca </a:t>
            </a:r>
            <a:r>
              <a:rPr lang="tr-TR" sz="1600" dirty="0">
                <a:solidFill>
                  <a:srgbClr val="FFFF00"/>
                </a:solidFill>
              </a:rPr>
              <a:t>Avrasya bölgesinde çok sık karşılaşılan büyük bir göç dalgası </a:t>
            </a:r>
            <a:r>
              <a:rPr lang="tr-TR" sz="1600" dirty="0" smtClean="0">
                <a:solidFill>
                  <a:srgbClr val="FFFF00"/>
                </a:solidFill>
              </a:rPr>
              <a:t>oluştu. Bunun </a:t>
            </a:r>
            <a:r>
              <a:rPr lang="tr-TR" sz="1600" dirty="0">
                <a:solidFill>
                  <a:srgbClr val="FFFF00"/>
                </a:solidFill>
              </a:rPr>
              <a:t>sonucunda </a:t>
            </a:r>
            <a:r>
              <a:rPr lang="tr-TR" sz="1600" b="1" dirty="0" smtClean="0"/>
              <a:t>MASSAGETLER</a:t>
            </a:r>
            <a:r>
              <a:rPr lang="tr-TR" sz="1600" dirty="0" smtClean="0"/>
              <a:t> </a:t>
            </a:r>
            <a:r>
              <a:rPr lang="tr-TR" sz="1600" dirty="0" smtClean="0">
                <a:solidFill>
                  <a:srgbClr val="FFFF00"/>
                </a:solidFill>
              </a:rPr>
              <a:t>Sakaları </a:t>
            </a:r>
            <a:r>
              <a:rPr lang="tr-TR" sz="1600" dirty="0">
                <a:solidFill>
                  <a:srgbClr val="FFFF00"/>
                </a:solidFill>
              </a:rPr>
              <a:t>yenerek batıya sürdüler. </a:t>
            </a:r>
            <a:r>
              <a:rPr lang="tr-TR" sz="1600" dirty="0" smtClean="0">
                <a:solidFill>
                  <a:srgbClr val="FFFF00"/>
                </a:solidFill>
              </a:rPr>
              <a:t>Böylece Karadeniz'in </a:t>
            </a:r>
            <a:r>
              <a:rPr lang="tr-TR" sz="1600" dirty="0">
                <a:solidFill>
                  <a:srgbClr val="FFFF00"/>
                </a:solidFill>
              </a:rPr>
              <a:t>ve Kafkasların kuzeyinde</a:t>
            </a:r>
            <a:r>
              <a:rPr lang="tr-TR" sz="1600" b="1" dirty="0">
                <a:solidFill>
                  <a:srgbClr val="FFFF00"/>
                </a:solidFill>
              </a:rPr>
              <a:t> </a:t>
            </a:r>
            <a:r>
              <a:rPr lang="tr-TR" sz="1600" b="1" dirty="0" smtClean="0"/>
              <a:t>SAKALAR</a:t>
            </a:r>
            <a:r>
              <a:rPr lang="tr-TR" sz="1600" b="1" dirty="0" smtClean="0">
                <a:solidFill>
                  <a:srgbClr val="FFFF00"/>
                </a:solidFill>
              </a:rPr>
              <a:t> </a:t>
            </a:r>
            <a:r>
              <a:rPr lang="tr-TR" sz="1600" dirty="0">
                <a:solidFill>
                  <a:srgbClr val="FFFF00"/>
                </a:solidFill>
              </a:rPr>
              <a:t>büyük bir güç olarak ortaya </a:t>
            </a:r>
            <a:r>
              <a:rPr lang="tr-TR" sz="1600" dirty="0" smtClean="0">
                <a:solidFill>
                  <a:srgbClr val="FFFF00"/>
                </a:solidFill>
              </a:rPr>
              <a:t>çıktı. Bölgede </a:t>
            </a:r>
            <a:r>
              <a:rPr lang="tr-TR" sz="1600" dirty="0">
                <a:solidFill>
                  <a:srgbClr val="FFFF00"/>
                </a:solidFill>
              </a:rPr>
              <a:t>yaşayan </a:t>
            </a:r>
            <a:r>
              <a:rPr lang="tr-TR" sz="1600" b="1" dirty="0" smtClean="0"/>
              <a:t>KİMMERLER</a:t>
            </a:r>
            <a:r>
              <a:rPr lang="tr-TR" sz="1600" dirty="0" smtClean="0">
                <a:solidFill>
                  <a:srgbClr val="FFFF00"/>
                </a:solidFill>
              </a:rPr>
              <a:t> </a:t>
            </a:r>
            <a:r>
              <a:rPr lang="tr-TR" sz="1600" dirty="0">
                <a:solidFill>
                  <a:srgbClr val="FFFF00"/>
                </a:solidFill>
              </a:rPr>
              <a:t>Sakaların önünden kaçıp Kafkasları aşarak </a:t>
            </a:r>
            <a:r>
              <a:rPr lang="tr-TR" sz="1600" dirty="0" smtClean="0">
                <a:solidFill>
                  <a:srgbClr val="FFFF00"/>
                </a:solidFill>
              </a:rPr>
              <a:t>8. yüzyılın </a:t>
            </a:r>
            <a:r>
              <a:rPr lang="tr-TR" sz="1600" dirty="0">
                <a:solidFill>
                  <a:srgbClr val="FFFF00"/>
                </a:solidFill>
              </a:rPr>
              <a:t>sonlarına doğru Doğu ve Orta Anadolu'ya girdiler. Sakalar da </a:t>
            </a:r>
            <a:r>
              <a:rPr lang="tr-TR" sz="1600" dirty="0" smtClean="0">
                <a:solidFill>
                  <a:srgbClr val="FFFF00"/>
                </a:solidFill>
              </a:rPr>
              <a:t>onları izleyerek </a:t>
            </a:r>
            <a:r>
              <a:rPr lang="tr-TR" sz="1600" dirty="0">
                <a:solidFill>
                  <a:srgbClr val="FFFF00"/>
                </a:solidFill>
              </a:rPr>
              <a:t>Orta Anadolu ve Filistin'e kadar </a:t>
            </a:r>
            <a:r>
              <a:rPr lang="tr-TR" sz="1600" dirty="0" smtClean="0">
                <a:solidFill>
                  <a:srgbClr val="FFFF00"/>
                </a:solidFill>
              </a:rPr>
              <a:t>uzanmışlardır</a:t>
            </a:r>
            <a:r>
              <a:rPr lang="tr-TR" sz="1600" dirty="0">
                <a:solidFill>
                  <a:srgbClr val="FFFF00"/>
                </a:solidFill>
              </a:rPr>
              <a:t>. </a:t>
            </a:r>
            <a:r>
              <a:rPr lang="tr-TR" sz="1600" b="1" dirty="0" smtClean="0"/>
              <a:t>URARTULAR, MEDLER </a:t>
            </a:r>
            <a:r>
              <a:rPr lang="tr-TR" sz="1600" dirty="0" smtClean="0">
                <a:solidFill>
                  <a:srgbClr val="FFFF00"/>
                </a:solidFill>
              </a:rPr>
              <a:t>ve </a:t>
            </a:r>
            <a:r>
              <a:rPr lang="tr-TR" sz="1600" b="1" dirty="0" smtClean="0"/>
              <a:t>PERSLERLE</a:t>
            </a:r>
            <a:r>
              <a:rPr lang="tr-TR" sz="1600" dirty="0" smtClean="0">
                <a:solidFill>
                  <a:srgbClr val="FFFF00"/>
                </a:solidFill>
              </a:rPr>
              <a:t> sürekli savaşmışlar</a:t>
            </a:r>
            <a:r>
              <a:rPr lang="tr-TR" sz="1600" dirty="0">
                <a:solidFill>
                  <a:srgbClr val="FFFF00"/>
                </a:solidFill>
              </a:rPr>
              <a:t>; M.Ö. 585 yıllarında Urartuları </a:t>
            </a:r>
            <a:r>
              <a:rPr lang="tr-TR" sz="1600" dirty="0" smtClean="0">
                <a:solidFill>
                  <a:srgbClr val="FFFF00"/>
                </a:solidFill>
              </a:rPr>
              <a:t>ortadan </a:t>
            </a:r>
            <a:r>
              <a:rPr lang="tr-TR" sz="1600" dirty="0">
                <a:solidFill>
                  <a:srgbClr val="FFFF00"/>
                </a:solidFill>
              </a:rPr>
              <a:t>kaldırmışlar, fakat </a:t>
            </a:r>
            <a:r>
              <a:rPr lang="tr-TR" sz="1600" dirty="0" smtClean="0">
                <a:solidFill>
                  <a:srgbClr val="FFFF00"/>
                </a:solidFill>
              </a:rPr>
              <a:t>Perslere yenilerek </a:t>
            </a:r>
            <a:r>
              <a:rPr lang="tr-TR" sz="1600" dirty="0">
                <a:solidFill>
                  <a:srgbClr val="FFFF00"/>
                </a:solidFill>
              </a:rPr>
              <a:t>tekrar Kafkasların kuzeyine </a:t>
            </a:r>
            <a:r>
              <a:rPr lang="tr-TR" sz="1600" dirty="0" smtClean="0">
                <a:solidFill>
                  <a:srgbClr val="FFFF00"/>
                </a:solidFill>
              </a:rPr>
              <a:t>çekilmişlerdir</a:t>
            </a:r>
            <a:r>
              <a:rPr lang="tr-TR" sz="1600" dirty="0">
                <a:solidFill>
                  <a:srgbClr val="FFFF00"/>
                </a:solidFill>
              </a:rPr>
              <a:t>. </a:t>
            </a:r>
            <a:r>
              <a:rPr lang="tr-TR" sz="1600" dirty="0" smtClean="0">
                <a:solidFill>
                  <a:srgbClr val="FFFF00"/>
                </a:solidFill>
              </a:rPr>
              <a:t>Batıdan </a:t>
            </a:r>
            <a:r>
              <a:rPr lang="tr-TR" sz="1600" dirty="0">
                <a:solidFill>
                  <a:srgbClr val="FFFF00"/>
                </a:solidFill>
              </a:rPr>
              <a:t>Gotların, doğudan </a:t>
            </a:r>
            <a:r>
              <a:rPr lang="tr-TR" sz="1600" dirty="0" err="1">
                <a:solidFill>
                  <a:srgbClr val="FFFF00"/>
                </a:solidFill>
              </a:rPr>
              <a:t>Sarmatların</a:t>
            </a:r>
            <a:r>
              <a:rPr lang="tr-TR" sz="1600" dirty="0">
                <a:solidFill>
                  <a:srgbClr val="FFFF00"/>
                </a:solidFill>
              </a:rPr>
              <a:t> baskısı altında kalan </a:t>
            </a:r>
            <a:r>
              <a:rPr lang="tr-TR" sz="1600" dirty="0" smtClean="0">
                <a:solidFill>
                  <a:srgbClr val="FFFF00"/>
                </a:solidFill>
              </a:rPr>
              <a:t>Sakalar milât </a:t>
            </a:r>
            <a:r>
              <a:rPr lang="tr-TR" sz="1600" dirty="0">
                <a:solidFill>
                  <a:srgbClr val="FFFF00"/>
                </a:solidFill>
              </a:rPr>
              <a:t>yıllarında tarih sahnesinden çekilmişlerdir </a:t>
            </a:r>
            <a:r>
              <a:rPr lang="tr-TR" sz="1600" dirty="0" smtClean="0">
                <a:solidFill>
                  <a:srgbClr val="FFFF00"/>
                </a:solidFill>
              </a:rPr>
              <a:t>.Sakalarla </a:t>
            </a:r>
            <a:r>
              <a:rPr lang="tr-TR" sz="1600" dirty="0" err="1">
                <a:solidFill>
                  <a:srgbClr val="FFFF00"/>
                </a:solidFill>
              </a:rPr>
              <a:t>Med</a:t>
            </a:r>
            <a:r>
              <a:rPr lang="tr-TR" sz="1600" dirty="0">
                <a:solidFill>
                  <a:srgbClr val="FFFF00"/>
                </a:solidFill>
              </a:rPr>
              <a:t> ve Perslerin mücadeleleri </a:t>
            </a:r>
            <a:r>
              <a:rPr lang="tr-TR" sz="1600" dirty="0" err="1">
                <a:solidFill>
                  <a:srgbClr val="FFFF00"/>
                </a:solidFill>
              </a:rPr>
              <a:t>Şehnâme'deki</a:t>
            </a:r>
            <a:r>
              <a:rPr lang="tr-TR" sz="1600" dirty="0">
                <a:solidFill>
                  <a:srgbClr val="FFFF00"/>
                </a:solidFill>
              </a:rPr>
              <a:t> </a:t>
            </a:r>
            <a:r>
              <a:rPr lang="tr-TR" sz="1600" dirty="0" smtClean="0">
                <a:solidFill>
                  <a:srgbClr val="FFFF00"/>
                </a:solidFill>
              </a:rPr>
              <a:t>İran-Turan mücadelelerinin </a:t>
            </a:r>
            <a:r>
              <a:rPr lang="tr-TR" sz="1600" dirty="0">
                <a:solidFill>
                  <a:srgbClr val="FFFF00"/>
                </a:solidFill>
              </a:rPr>
              <a:t>esasını teşkil eder. Fars kaynaklarında Saka, </a:t>
            </a:r>
            <a:r>
              <a:rPr lang="tr-TR" sz="1600" dirty="0" smtClean="0">
                <a:solidFill>
                  <a:srgbClr val="FFFF00"/>
                </a:solidFill>
              </a:rPr>
              <a:t>Yunan kaynaklarında </a:t>
            </a:r>
            <a:r>
              <a:rPr lang="tr-TR" sz="1600" dirty="0" err="1">
                <a:solidFill>
                  <a:srgbClr val="FFFF00"/>
                </a:solidFill>
              </a:rPr>
              <a:t>Skit</a:t>
            </a:r>
            <a:r>
              <a:rPr lang="tr-TR" sz="1600" dirty="0">
                <a:solidFill>
                  <a:srgbClr val="FFFF00"/>
                </a:solidFill>
              </a:rPr>
              <a:t>(</a:t>
            </a:r>
            <a:r>
              <a:rPr lang="tr-TR" sz="1600" dirty="0" err="1">
                <a:solidFill>
                  <a:srgbClr val="FFFF00"/>
                </a:solidFill>
              </a:rPr>
              <a:t>ai</a:t>
            </a:r>
            <a:r>
              <a:rPr lang="tr-TR" sz="1600" dirty="0">
                <a:solidFill>
                  <a:srgbClr val="FFFF00"/>
                </a:solidFill>
              </a:rPr>
              <a:t>), Asur kaynaklarında </a:t>
            </a:r>
            <a:r>
              <a:rPr lang="tr-TR" sz="1600" dirty="0" err="1">
                <a:solidFill>
                  <a:srgbClr val="FFFF00"/>
                </a:solidFill>
              </a:rPr>
              <a:t>Askuz</a:t>
            </a:r>
            <a:r>
              <a:rPr lang="tr-TR" sz="1600" dirty="0">
                <a:solidFill>
                  <a:srgbClr val="FFFF00"/>
                </a:solidFill>
              </a:rPr>
              <a:t>(</a:t>
            </a:r>
            <a:r>
              <a:rPr lang="tr-TR" sz="1600" dirty="0" err="1">
                <a:solidFill>
                  <a:srgbClr val="FFFF00"/>
                </a:solidFill>
              </a:rPr>
              <a:t>ai</a:t>
            </a:r>
            <a:r>
              <a:rPr lang="tr-TR" sz="1600" dirty="0">
                <a:solidFill>
                  <a:srgbClr val="FFFF00"/>
                </a:solidFill>
              </a:rPr>
              <a:t>)/</a:t>
            </a:r>
            <a:r>
              <a:rPr lang="tr-TR" sz="1600" dirty="0" err="1">
                <a:solidFill>
                  <a:srgbClr val="FFFF00"/>
                </a:solidFill>
              </a:rPr>
              <a:t>İskuz</a:t>
            </a:r>
            <a:r>
              <a:rPr lang="tr-TR" sz="1600" dirty="0">
                <a:solidFill>
                  <a:srgbClr val="FFFF00"/>
                </a:solidFill>
              </a:rPr>
              <a:t>(</a:t>
            </a:r>
            <a:r>
              <a:rPr lang="tr-TR" sz="1600" dirty="0" err="1">
                <a:solidFill>
                  <a:srgbClr val="FFFF00"/>
                </a:solidFill>
              </a:rPr>
              <a:t>ai</a:t>
            </a:r>
            <a:r>
              <a:rPr lang="tr-TR" sz="1600" dirty="0">
                <a:solidFill>
                  <a:srgbClr val="FFFF00"/>
                </a:solidFill>
              </a:rPr>
              <a:t>), </a:t>
            </a:r>
            <a:r>
              <a:rPr lang="tr-TR" sz="1600" dirty="0" smtClean="0">
                <a:solidFill>
                  <a:srgbClr val="FFFF00"/>
                </a:solidFill>
              </a:rPr>
              <a:t>Urartu kaynaklarında </a:t>
            </a:r>
            <a:r>
              <a:rPr lang="tr-TR" sz="1600" dirty="0" err="1">
                <a:solidFill>
                  <a:srgbClr val="FFFF00"/>
                </a:solidFill>
              </a:rPr>
              <a:t>İşkıgulu</a:t>
            </a:r>
            <a:r>
              <a:rPr lang="tr-TR" sz="1600" dirty="0">
                <a:solidFill>
                  <a:srgbClr val="FFFF00"/>
                </a:solidFill>
              </a:rPr>
              <a:t> olarak geçen </a:t>
            </a:r>
            <a:r>
              <a:rPr lang="tr-TR" sz="1600" dirty="0" smtClean="0"/>
              <a:t>SAKALARIN KÖKENİ HAKKINDA FİKİR BİRLİĞİ YOKTUR.</a:t>
            </a:r>
            <a:r>
              <a:rPr lang="tr-TR" sz="1600" dirty="0" smtClean="0">
                <a:solidFill>
                  <a:srgbClr val="FFFF00"/>
                </a:solidFill>
              </a:rPr>
              <a:t> </a:t>
            </a:r>
            <a:r>
              <a:rPr lang="tr-TR" sz="1600" dirty="0">
                <a:solidFill>
                  <a:srgbClr val="FFFF00"/>
                </a:solidFill>
              </a:rPr>
              <a:t>J. </a:t>
            </a:r>
            <a:r>
              <a:rPr lang="tr-TR" sz="1600" dirty="0" err="1">
                <a:solidFill>
                  <a:srgbClr val="FFFF00"/>
                </a:solidFill>
              </a:rPr>
              <a:t>Fressel</a:t>
            </a:r>
            <a:r>
              <a:rPr lang="tr-TR" sz="1600" dirty="0">
                <a:solidFill>
                  <a:srgbClr val="FFFF00"/>
                </a:solidFill>
              </a:rPr>
              <a:t> (1886), W. </a:t>
            </a:r>
            <a:r>
              <a:rPr lang="tr-TR" sz="1600" dirty="0" err="1">
                <a:solidFill>
                  <a:srgbClr val="FFFF00"/>
                </a:solidFill>
              </a:rPr>
              <a:t>Tomaschek</a:t>
            </a:r>
            <a:r>
              <a:rPr lang="tr-TR" sz="1600" dirty="0">
                <a:solidFill>
                  <a:srgbClr val="FFFF00"/>
                </a:solidFill>
              </a:rPr>
              <a:t> (1888), A. </a:t>
            </a:r>
            <a:r>
              <a:rPr lang="tr-TR" sz="1600" dirty="0" err="1">
                <a:solidFill>
                  <a:srgbClr val="FFFF00"/>
                </a:solidFill>
              </a:rPr>
              <a:t>Herrmann</a:t>
            </a:r>
            <a:r>
              <a:rPr lang="tr-TR" sz="1600" dirty="0">
                <a:solidFill>
                  <a:srgbClr val="FFFF00"/>
                </a:solidFill>
              </a:rPr>
              <a:t> (1921), J. </a:t>
            </a:r>
            <a:r>
              <a:rPr lang="tr-TR" sz="1600" dirty="0" err="1" smtClean="0">
                <a:solidFill>
                  <a:srgbClr val="FFFF00"/>
                </a:solidFill>
              </a:rPr>
              <a:t>Junge</a:t>
            </a:r>
            <a:r>
              <a:rPr lang="tr-TR" sz="1600" dirty="0">
                <a:solidFill>
                  <a:srgbClr val="FFFF00"/>
                </a:solidFill>
              </a:rPr>
              <a:t> </a:t>
            </a:r>
            <a:r>
              <a:rPr lang="tr-TR" sz="1600" dirty="0" smtClean="0">
                <a:solidFill>
                  <a:srgbClr val="FFFF00"/>
                </a:solidFill>
              </a:rPr>
              <a:t>(1939</a:t>
            </a:r>
            <a:r>
              <a:rPr lang="tr-TR" sz="1600" dirty="0">
                <a:solidFill>
                  <a:srgbClr val="FFFF00"/>
                </a:solidFill>
              </a:rPr>
              <a:t>), R. </a:t>
            </a:r>
            <a:r>
              <a:rPr lang="tr-TR" sz="1600" dirty="0" err="1">
                <a:solidFill>
                  <a:srgbClr val="FFFF00"/>
                </a:solidFill>
              </a:rPr>
              <a:t>Grousset</a:t>
            </a:r>
            <a:r>
              <a:rPr lang="tr-TR" sz="1600" dirty="0">
                <a:solidFill>
                  <a:srgbClr val="FFFF00"/>
                </a:solidFill>
              </a:rPr>
              <a:t> (1939), P. Golden (1992) gibi batılı bilginlerin </a:t>
            </a:r>
            <a:r>
              <a:rPr lang="tr-TR" sz="1600" dirty="0" smtClean="0">
                <a:solidFill>
                  <a:srgbClr val="FFFF00"/>
                </a:solidFill>
              </a:rPr>
              <a:t>birçoğu Sakaları</a:t>
            </a:r>
            <a:r>
              <a:rPr lang="tr-TR" sz="1600" b="1" dirty="0" smtClean="0"/>
              <a:t> İRANÎ </a:t>
            </a:r>
            <a:r>
              <a:rPr lang="tr-TR" sz="1600" dirty="0" smtClean="0">
                <a:solidFill>
                  <a:srgbClr val="FFFF00"/>
                </a:solidFill>
              </a:rPr>
              <a:t>bir </a:t>
            </a:r>
            <a:r>
              <a:rPr lang="tr-TR" sz="1600" dirty="0">
                <a:solidFill>
                  <a:srgbClr val="FFFF00"/>
                </a:solidFill>
              </a:rPr>
              <a:t>kavim kabul eder. Bunlardan bir kısmı Türklerin atalarının </a:t>
            </a:r>
            <a:r>
              <a:rPr lang="tr-TR" sz="1600" dirty="0" smtClean="0">
                <a:solidFill>
                  <a:srgbClr val="FFFF00"/>
                </a:solidFill>
              </a:rPr>
              <a:t>da Saka </a:t>
            </a:r>
            <a:r>
              <a:rPr lang="tr-TR" sz="1600" dirty="0">
                <a:solidFill>
                  <a:srgbClr val="FFFF00"/>
                </a:solidFill>
              </a:rPr>
              <a:t>İmparatorluğu içinde yer aldığını düşünür. </a:t>
            </a:r>
            <a:r>
              <a:rPr lang="tr-TR" sz="1600" b="1" dirty="0"/>
              <a:t>Bazı Rus bilginlerine göre </a:t>
            </a:r>
            <a:r>
              <a:rPr lang="tr-TR" sz="1600" b="1" dirty="0" smtClean="0"/>
              <a:t>ise Sakalar </a:t>
            </a:r>
            <a:r>
              <a:rPr lang="tr-TR" sz="1600" b="1" dirty="0"/>
              <a:t>Slavların </a:t>
            </a:r>
            <a:r>
              <a:rPr lang="tr-TR" sz="1600" b="1" dirty="0" smtClean="0"/>
              <a:t>atalarıdır.19</a:t>
            </a:r>
            <a:r>
              <a:rPr lang="tr-TR" sz="1600" dirty="0">
                <a:solidFill>
                  <a:srgbClr val="FFFF00"/>
                </a:solidFill>
              </a:rPr>
              <a:t>. yüzyılda B. G. </a:t>
            </a:r>
            <a:r>
              <a:rPr lang="tr-TR" sz="1600" dirty="0" err="1">
                <a:solidFill>
                  <a:srgbClr val="FFFF00"/>
                </a:solidFill>
              </a:rPr>
              <a:t>Niebuhr</a:t>
            </a:r>
            <a:r>
              <a:rPr lang="tr-TR" sz="1600" dirty="0">
                <a:solidFill>
                  <a:srgbClr val="FFFF00"/>
                </a:solidFill>
              </a:rPr>
              <a:t>, daha sonra K. </a:t>
            </a:r>
            <a:r>
              <a:rPr lang="tr-TR" sz="1600" dirty="0" err="1">
                <a:solidFill>
                  <a:srgbClr val="FFFF00"/>
                </a:solidFill>
              </a:rPr>
              <a:t>Neumann</a:t>
            </a:r>
            <a:r>
              <a:rPr lang="tr-TR" sz="1600" dirty="0">
                <a:solidFill>
                  <a:srgbClr val="FFFF00"/>
                </a:solidFill>
              </a:rPr>
              <a:t> (1855), A. </a:t>
            </a:r>
            <a:r>
              <a:rPr lang="tr-TR" sz="1600" dirty="0" smtClean="0">
                <a:solidFill>
                  <a:srgbClr val="FFFF00"/>
                </a:solidFill>
              </a:rPr>
              <a:t>D. </a:t>
            </a:r>
            <a:r>
              <a:rPr lang="tr-TR" sz="1600" dirty="0" err="1" smtClean="0">
                <a:solidFill>
                  <a:srgbClr val="FFFF00"/>
                </a:solidFill>
              </a:rPr>
              <a:t>Mordtmann</a:t>
            </a:r>
            <a:r>
              <a:rPr lang="tr-TR" sz="1600" dirty="0" smtClean="0">
                <a:solidFill>
                  <a:srgbClr val="FFFF00"/>
                </a:solidFill>
              </a:rPr>
              <a:t> </a:t>
            </a:r>
            <a:r>
              <a:rPr lang="tr-TR" sz="1600" dirty="0">
                <a:solidFill>
                  <a:srgbClr val="FFFF00"/>
                </a:solidFill>
              </a:rPr>
              <a:t>(1870), H. </a:t>
            </a:r>
            <a:r>
              <a:rPr lang="tr-TR" sz="1600" dirty="0" err="1">
                <a:solidFill>
                  <a:srgbClr val="FFFF00"/>
                </a:solidFill>
              </a:rPr>
              <a:t>Kiepert</a:t>
            </a:r>
            <a:r>
              <a:rPr lang="tr-TR" sz="1600" dirty="0">
                <a:solidFill>
                  <a:srgbClr val="FFFF00"/>
                </a:solidFill>
              </a:rPr>
              <a:t> (1878), O. </a:t>
            </a:r>
            <a:r>
              <a:rPr lang="tr-TR" sz="1600" dirty="0" err="1">
                <a:solidFill>
                  <a:srgbClr val="FFFF00"/>
                </a:solidFill>
              </a:rPr>
              <a:t>Franke</a:t>
            </a:r>
            <a:r>
              <a:rPr lang="tr-TR" sz="1600" dirty="0">
                <a:solidFill>
                  <a:srgbClr val="FFFF00"/>
                </a:solidFill>
              </a:rPr>
              <a:t> (1904), E. </a:t>
            </a:r>
            <a:r>
              <a:rPr lang="tr-TR" sz="1600" dirty="0" smtClean="0">
                <a:solidFill>
                  <a:srgbClr val="FFFF00"/>
                </a:solidFill>
              </a:rPr>
              <a:t>H. </a:t>
            </a:r>
            <a:r>
              <a:rPr lang="tr-TR" sz="1600" dirty="0" err="1" smtClean="0">
                <a:solidFill>
                  <a:srgbClr val="FFFF00"/>
                </a:solidFill>
              </a:rPr>
              <a:t>Minns</a:t>
            </a:r>
            <a:r>
              <a:rPr lang="tr-TR" sz="1600" dirty="0" smtClean="0">
                <a:solidFill>
                  <a:srgbClr val="FFFF00"/>
                </a:solidFill>
              </a:rPr>
              <a:t>(1913</a:t>
            </a:r>
            <a:r>
              <a:rPr lang="tr-TR" sz="1600" dirty="0">
                <a:solidFill>
                  <a:srgbClr val="FFFF00"/>
                </a:solidFill>
              </a:rPr>
              <a:t>), G. W. B. </a:t>
            </a:r>
            <a:r>
              <a:rPr lang="tr-TR" sz="1600" dirty="0" err="1">
                <a:solidFill>
                  <a:srgbClr val="FFFF00"/>
                </a:solidFill>
              </a:rPr>
              <a:t>Huntingford</a:t>
            </a:r>
            <a:r>
              <a:rPr lang="tr-TR" sz="1600" dirty="0">
                <a:solidFill>
                  <a:srgbClr val="FFFF00"/>
                </a:solidFill>
              </a:rPr>
              <a:t> (1935) gibi batılı araştırıcılar </a:t>
            </a:r>
            <a:r>
              <a:rPr lang="tr-TR" sz="1600" dirty="0" smtClean="0">
                <a:solidFill>
                  <a:srgbClr val="FFFF00"/>
                </a:solidFill>
              </a:rPr>
              <a:t>Sakaların </a:t>
            </a:r>
            <a:r>
              <a:rPr lang="tr-TR" sz="1600" b="1" dirty="0" smtClean="0"/>
              <a:t>TÜRK  OLDUĞUNU </a:t>
            </a:r>
            <a:r>
              <a:rPr lang="tr-TR" sz="1600" dirty="0" smtClean="0">
                <a:solidFill>
                  <a:srgbClr val="FFFF00"/>
                </a:solidFill>
              </a:rPr>
              <a:t>kabul </a:t>
            </a:r>
            <a:r>
              <a:rPr lang="tr-TR" sz="1600" dirty="0">
                <a:solidFill>
                  <a:srgbClr val="FFFF00"/>
                </a:solidFill>
              </a:rPr>
              <a:t>etmişlerdir. Türk bilim </a:t>
            </a:r>
            <a:r>
              <a:rPr lang="tr-TR" sz="1600" dirty="0" smtClean="0">
                <a:solidFill>
                  <a:srgbClr val="FFFF00"/>
                </a:solidFill>
              </a:rPr>
              <a:t>adamı </a:t>
            </a:r>
            <a:r>
              <a:rPr lang="tr-TR" sz="1600" b="1" dirty="0" smtClean="0"/>
              <a:t>ZEKİ VELİDİ TOGAN SAKALARIN TÜRK OLDUĞU GÖRÜŞÜNDEDİR.</a:t>
            </a:r>
            <a:endParaRPr lang="tr-TR" sz="1600" b="1" dirty="0"/>
          </a:p>
        </p:txBody>
      </p:sp>
    </p:spTree>
    <p:extLst>
      <p:ext uri="{BB962C8B-B14F-4D97-AF65-F5344CB8AC3E}">
        <p14:creationId xmlns:p14="http://schemas.microsoft.com/office/powerpoint/2010/main" val="36472845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064896" cy="6048672"/>
          </a:xfrm>
        </p:spPr>
        <p:txBody>
          <a:bodyPr/>
          <a:lstStyle/>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lnSpc>
                <a:spcPct val="115000"/>
              </a:lnSpc>
              <a:spcAft>
                <a:spcPts val="1000"/>
              </a:spcAft>
            </a:pPr>
            <a:r>
              <a:rPr lang="tr-TR" sz="2000" b="1" dirty="0" smtClean="0">
                <a:solidFill>
                  <a:srgbClr val="FFFF00"/>
                </a:solidFill>
                <a:latin typeface="+mj-lt"/>
                <a:ea typeface="Calibri"/>
                <a:cs typeface="Times New Roman"/>
                <a:hlinkClick r:id="rId2" tooltip="Hami-Sami dilleri"/>
              </a:rPr>
              <a:t>HAMİ-SAMİ DİLLERİ</a:t>
            </a:r>
            <a:endParaRPr lang="tr-TR" sz="2000" b="1" dirty="0" smtClean="0">
              <a:solidFill>
                <a:srgbClr val="FFFF00"/>
              </a:solidFill>
              <a:latin typeface="+mj-lt"/>
              <a:ea typeface="Calibri"/>
              <a:cs typeface="Times New Roman"/>
            </a:endParaRPr>
          </a:p>
          <a:p>
            <a:pPr algn="l">
              <a:lnSpc>
                <a:spcPct val="115000"/>
              </a:lnSpc>
              <a:spcAft>
                <a:spcPts val="1000"/>
              </a:spcAft>
            </a:pPr>
            <a:r>
              <a:rPr lang="tr-TR" sz="1600" b="1" dirty="0" smtClean="0">
                <a:solidFill>
                  <a:srgbClr val="FFFF00"/>
                </a:solidFill>
                <a:latin typeface="+mj-lt"/>
                <a:ea typeface="Calibri"/>
                <a:cs typeface="Times New Roman"/>
              </a:rPr>
              <a:t>1- SAMİ DİLLERİ</a:t>
            </a:r>
            <a:r>
              <a:rPr lang="tr-TR" sz="1600" b="1" dirty="0">
                <a:solidFill>
                  <a:srgbClr val="FFFF00"/>
                </a:solidFill>
                <a:latin typeface="+mj-lt"/>
                <a:ea typeface="Calibri"/>
                <a:cs typeface="Times New Roman"/>
              </a:rPr>
              <a:t> </a:t>
            </a:r>
            <a:r>
              <a:rPr lang="tr-TR" sz="1600" b="1" dirty="0" smtClean="0">
                <a:solidFill>
                  <a:srgbClr val="FFFF00"/>
                </a:solidFill>
                <a:latin typeface="+mj-lt"/>
                <a:ea typeface="Calibri"/>
                <a:cs typeface="Times New Roman"/>
              </a:rPr>
              <a:t> : </a:t>
            </a:r>
            <a:r>
              <a:rPr lang="tr-TR" sz="1600" dirty="0" smtClean="0">
                <a:solidFill>
                  <a:srgbClr val="FFFF00"/>
                </a:solidFill>
                <a:latin typeface="+mj-lt"/>
                <a:ea typeface="Calibri"/>
                <a:cs typeface="Times New Roman"/>
              </a:rPr>
              <a:t>██  </a:t>
            </a:r>
            <a:r>
              <a:rPr lang="tr-TR" sz="1600" dirty="0" smtClean="0">
                <a:latin typeface="+mj-lt"/>
                <a:ea typeface="Calibri"/>
                <a:cs typeface="Times New Roman"/>
              </a:rPr>
              <a:t>ARAPÇA , İBRANİCE</a:t>
            </a:r>
            <a:r>
              <a:rPr lang="tr-TR" sz="1600" dirty="0">
                <a:latin typeface="+mj-lt"/>
                <a:ea typeface="Calibri"/>
                <a:cs typeface="Times New Roman"/>
              </a:rPr>
              <a:t> </a:t>
            </a:r>
            <a:r>
              <a:rPr lang="tr-TR" sz="1600" dirty="0" smtClean="0">
                <a:latin typeface="+mj-lt"/>
                <a:ea typeface="Calibri"/>
                <a:cs typeface="Times New Roman"/>
              </a:rPr>
              <a:t> ARAMİCE , HABEŞÇE(AMHARACA), TİGRECE, ASURİCE,KELDANİCE SÜRYANİCE</a:t>
            </a:r>
            <a:r>
              <a:rPr lang="tr-TR" sz="1600" dirty="0">
                <a:latin typeface="+mj-lt"/>
                <a:ea typeface="Calibri"/>
                <a:cs typeface="Times New Roman"/>
              </a:rPr>
              <a:t> </a:t>
            </a:r>
            <a:endParaRPr lang="tr-TR" sz="1600" dirty="0" smtClean="0">
              <a:latin typeface="+mj-lt"/>
              <a:ea typeface="Calibri"/>
              <a:cs typeface="Times New Roman"/>
            </a:endParaRPr>
          </a:p>
          <a:p>
            <a:pPr algn="l">
              <a:lnSpc>
                <a:spcPct val="115000"/>
              </a:lnSpc>
              <a:spcAft>
                <a:spcPts val="1000"/>
              </a:spcAft>
            </a:pPr>
            <a:r>
              <a:rPr lang="tr-TR" sz="1600" b="1" dirty="0" smtClean="0">
                <a:solidFill>
                  <a:srgbClr val="FFFF00"/>
                </a:solidFill>
                <a:latin typeface="+mj-lt"/>
                <a:ea typeface="Calibri"/>
                <a:cs typeface="Times New Roman"/>
              </a:rPr>
              <a:t>2-HAMİ DİLLERİ: </a:t>
            </a:r>
            <a:r>
              <a:rPr lang="tr-TR" sz="1600" dirty="0" smtClean="0">
                <a:solidFill>
                  <a:srgbClr val="FFFF00"/>
                </a:solidFill>
                <a:latin typeface="+mj-lt"/>
                <a:ea typeface="Calibri"/>
                <a:cs typeface="Times New Roman"/>
              </a:rPr>
              <a:t>██ </a:t>
            </a:r>
            <a:r>
              <a:rPr lang="tr-TR" sz="1600" b="1" dirty="0" smtClean="0">
                <a:solidFill>
                  <a:srgbClr val="FFFF00"/>
                </a:solidFill>
                <a:latin typeface="+mj-lt"/>
                <a:ea typeface="Calibri"/>
                <a:cs typeface="Times New Roman"/>
              </a:rPr>
              <a:t>BERBERİ DİLLERİ</a:t>
            </a:r>
            <a:r>
              <a:rPr lang="tr-TR" sz="1600" b="1" dirty="0">
                <a:solidFill>
                  <a:srgbClr val="FFFF00"/>
                </a:solidFill>
                <a:latin typeface="+mj-lt"/>
                <a:ea typeface="Calibri"/>
                <a:cs typeface="Times New Roman"/>
              </a:rPr>
              <a:t> </a:t>
            </a:r>
            <a:r>
              <a:rPr lang="tr-TR" sz="1600" dirty="0" smtClean="0">
                <a:latin typeface="+mj-lt"/>
                <a:ea typeface="Calibri"/>
                <a:cs typeface="Times New Roman"/>
              </a:rPr>
              <a:t>: ZENET, KABİLİYA, ŞLOH, ŞAVYA, TUAREG</a:t>
            </a:r>
            <a:r>
              <a:rPr lang="tr-TR" sz="1600" dirty="0">
                <a:latin typeface="+mj-lt"/>
                <a:ea typeface="Calibri"/>
                <a:cs typeface="Times New Roman"/>
              </a:rPr>
              <a:t>.</a:t>
            </a:r>
            <a:endParaRPr lang="tr-TR" sz="1600" dirty="0" smtClean="0">
              <a:latin typeface="+mj-lt"/>
              <a:ea typeface="Calibri"/>
              <a:cs typeface="Times New Roman"/>
            </a:endParaRPr>
          </a:p>
          <a:p>
            <a:pPr algn="l">
              <a:lnSpc>
                <a:spcPct val="115000"/>
              </a:lnSpc>
              <a:spcAft>
                <a:spcPts val="1000"/>
              </a:spcAft>
            </a:pPr>
            <a:r>
              <a:rPr lang="tr-TR" sz="1600" dirty="0" smtClean="0">
                <a:solidFill>
                  <a:srgbClr val="FFFF00"/>
                </a:solidFill>
                <a:latin typeface="+mj-lt"/>
                <a:ea typeface="Calibri"/>
                <a:cs typeface="Times New Roman"/>
              </a:rPr>
              <a:t> </a:t>
            </a:r>
            <a:r>
              <a:rPr lang="tr-TR" sz="1600" b="1" dirty="0" smtClean="0">
                <a:solidFill>
                  <a:srgbClr val="FFFF00"/>
                </a:solidFill>
                <a:latin typeface="+mj-lt"/>
                <a:ea typeface="Calibri"/>
                <a:cs typeface="Times New Roman"/>
              </a:rPr>
              <a:t>██ HAUSAVE YORUBA DİLLERİ     </a:t>
            </a:r>
            <a:r>
              <a:rPr lang="tr-TR" sz="1600" dirty="0" smtClean="0">
                <a:solidFill>
                  <a:srgbClr val="FFFF00"/>
                </a:solidFill>
                <a:latin typeface="+mj-lt"/>
                <a:ea typeface="Calibri"/>
                <a:cs typeface="Times New Roman"/>
              </a:rPr>
              <a:t>██ </a:t>
            </a:r>
            <a:r>
              <a:rPr lang="tr-TR" sz="1600" b="1" dirty="0" smtClean="0">
                <a:solidFill>
                  <a:srgbClr val="FFFF00"/>
                </a:solidFill>
                <a:latin typeface="+mj-lt"/>
                <a:ea typeface="Calibri"/>
                <a:cs typeface="Times New Roman"/>
              </a:rPr>
              <a:t>KUŞİ DİLLERİ </a:t>
            </a:r>
            <a:r>
              <a:rPr lang="tr-TR" sz="1600" dirty="0">
                <a:solidFill>
                  <a:srgbClr val="FFFF00"/>
                </a:solidFill>
                <a:latin typeface="+mj-lt"/>
                <a:ea typeface="Calibri"/>
                <a:cs typeface="Times New Roman"/>
              </a:rPr>
              <a:t> </a:t>
            </a:r>
            <a:r>
              <a:rPr lang="tr-TR" sz="1600" dirty="0" smtClean="0">
                <a:solidFill>
                  <a:srgbClr val="FFFF00"/>
                </a:solidFill>
                <a:latin typeface="+mj-lt"/>
                <a:ea typeface="Calibri"/>
                <a:cs typeface="Times New Roman"/>
              </a:rPr>
              <a:t>: </a:t>
            </a:r>
            <a:r>
              <a:rPr lang="tr-TR" sz="1600" dirty="0" smtClean="0">
                <a:solidFill>
                  <a:schemeClr val="tx2"/>
                </a:solidFill>
                <a:latin typeface="+mj-lt"/>
                <a:ea typeface="Calibri"/>
                <a:cs typeface="Times New Roman"/>
              </a:rPr>
              <a:t>SOMALİCE , KOPTÇA, AFARCA</a:t>
            </a:r>
            <a:r>
              <a:rPr lang="tr-TR" sz="1600" dirty="0">
                <a:solidFill>
                  <a:schemeClr val="tx2"/>
                </a:solidFill>
                <a:latin typeface="+mj-lt"/>
                <a:ea typeface="Calibri"/>
                <a:cs typeface="Times New Roman"/>
              </a:rPr>
              <a:t>.</a:t>
            </a:r>
            <a:endParaRPr lang="tr-TR" sz="1600" dirty="0" smtClean="0">
              <a:solidFill>
                <a:schemeClr val="tx2"/>
              </a:solidFill>
              <a:latin typeface="+mj-lt"/>
              <a:ea typeface="Calibri"/>
              <a:cs typeface="Times New Roman"/>
            </a:endParaRPr>
          </a:p>
          <a:p>
            <a:pPr algn="l"/>
            <a:endParaRPr lang="tr-TR" sz="1500"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32657"/>
            <a:ext cx="8278813"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2542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064896" cy="6048672"/>
          </a:xfrm>
        </p:spPr>
        <p:txBody>
          <a:bodyPr/>
          <a:lstStyle/>
          <a:p>
            <a:pPr algn="l"/>
            <a:r>
              <a:rPr lang="tr-TR" sz="2000" b="1" dirty="0" smtClean="0"/>
              <a:t>SAKA </a:t>
            </a:r>
            <a:r>
              <a:rPr lang="tr-TR" sz="2000" b="1" dirty="0"/>
              <a:t>sözü Türkçe Yaka (kıyı, kenar) kelimesinin İran dilinde aldığı </a:t>
            </a:r>
            <a:r>
              <a:rPr lang="tr-TR" sz="2000" b="1" dirty="0" smtClean="0"/>
              <a:t>biçim olmalıdır</a:t>
            </a:r>
            <a:r>
              <a:rPr lang="tr-TR" sz="2000" dirty="0">
                <a:solidFill>
                  <a:srgbClr val="FFFF00"/>
                </a:solidFill>
              </a:rPr>
              <a:t>. Nitekim bugün de Yakut Türkleri kendilerine Saha demektedirler </a:t>
            </a:r>
            <a:r>
              <a:rPr lang="tr-TR" sz="2000" dirty="0" smtClean="0">
                <a:solidFill>
                  <a:srgbClr val="FFFF00"/>
                </a:solidFill>
              </a:rPr>
              <a:t>ve Saha</a:t>
            </a:r>
            <a:r>
              <a:rPr lang="tr-TR" sz="2000" dirty="0">
                <a:solidFill>
                  <a:srgbClr val="FFFF00"/>
                </a:solidFill>
              </a:rPr>
              <a:t>, Genel Türkçedeki </a:t>
            </a:r>
            <a:r>
              <a:rPr lang="tr-TR" sz="2000" dirty="0" err="1" smtClean="0"/>
              <a:t>yaka</a:t>
            </a:r>
            <a:r>
              <a:rPr lang="tr-TR" sz="2000" dirty="0" err="1" smtClean="0">
                <a:solidFill>
                  <a:srgbClr val="FFFF00"/>
                </a:solidFill>
              </a:rPr>
              <a:t>‘nın</a:t>
            </a:r>
            <a:r>
              <a:rPr lang="tr-TR" sz="2000" dirty="0" smtClean="0">
                <a:solidFill>
                  <a:srgbClr val="FFFF00"/>
                </a:solidFill>
              </a:rPr>
              <a:t> </a:t>
            </a:r>
            <a:r>
              <a:rPr lang="tr-TR" sz="2000" dirty="0">
                <a:solidFill>
                  <a:srgbClr val="FFFF00"/>
                </a:solidFill>
              </a:rPr>
              <a:t>Yakutçadaki karşılığıdır. </a:t>
            </a:r>
            <a:r>
              <a:rPr lang="tr-TR" sz="2000" dirty="0" err="1">
                <a:solidFill>
                  <a:srgbClr val="FFFF00"/>
                </a:solidFill>
              </a:rPr>
              <a:t>Skit</a:t>
            </a:r>
            <a:r>
              <a:rPr lang="tr-TR" sz="2000" dirty="0">
                <a:solidFill>
                  <a:srgbClr val="FFFF00"/>
                </a:solidFill>
              </a:rPr>
              <a:t> ise Saka </a:t>
            </a:r>
            <a:r>
              <a:rPr lang="tr-TR" sz="2000" dirty="0" smtClean="0">
                <a:solidFill>
                  <a:srgbClr val="FFFF00"/>
                </a:solidFill>
              </a:rPr>
              <a:t>sözünün Türkçe </a:t>
            </a:r>
            <a:r>
              <a:rPr lang="tr-TR" sz="2000" dirty="0">
                <a:solidFill>
                  <a:srgbClr val="FFFF00"/>
                </a:solidFill>
              </a:rPr>
              <a:t>ve Moğolcada kullanılan +t çokluk ekiyle oluşturulmuş Sakat veya </a:t>
            </a:r>
            <a:r>
              <a:rPr lang="tr-TR" sz="2000" dirty="0" smtClean="0">
                <a:solidFill>
                  <a:srgbClr val="FFFF00"/>
                </a:solidFill>
              </a:rPr>
              <a:t>Sakıt biçiminin </a:t>
            </a:r>
            <a:r>
              <a:rPr lang="tr-TR" sz="2000" dirty="0">
                <a:solidFill>
                  <a:srgbClr val="FFFF00"/>
                </a:solidFill>
              </a:rPr>
              <a:t>(krş. </a:t>
            </a:r>
            <a:r>
              <a:rPr lang="tr-TR" sz="2000" dirty="0" err="1">
                <a:solidFill>
                  <a:srgbClr val="FFFF00"/>
                </a:solidFill>
              </a:rPr>
              <a:t>Oglan-oglıt</a:t>
            </a:r>
            <a:r>
              <a:rPr lang="tr-TR" sz="2000" dirty="0">
                <a:solidFill>
                  <a:srgbClr val="FFFF00"/>
                </a:solidFill>
              </a:rPr>
              <a:t>, </a:t>
            </a:r>
            <a:r>
              <a:rPr lang="tr-TR" sz="2000" dirty="0" err="1">
                <a:solidFill>
                  <a:srgbClr val="FFFF00"/>
                </a:solidFill>
              </a:rPr>
              <a:t>tarkan-tarkat</a:t>
            </a:r>
            <a:r>
              <a:rPr lang="tr-TR" sz="2000" dirty="0">
                <a:solidFill>
                  <a:srgbClr val="FFFF00"/>
                </a:solidFill>
              </a:rPr>
              <a:t>, </a:t>
            </a:r>
            <a:r>
              <a:rPr lang="tr-TR" sz="2000" dirty="0" err="1">
                <a:solidFill>
                  <a:srgbClr val="FFFF00"/>
                </a:solidFill>
              </a:rPr>
              <a:t>Kerey-Kereit</a:t>
            </a:r>
            <a:r>
              <a:rPr lang="tr-TR" sz="2000" dirty="0">
                <a:solidFill>
                  <a:srgbClr val="FFFF00"/>
                </a:solidFill>
              </a:rPr>
              <a:t>) </a:t>
            </a:r>
            <a:r>
              <a:rPr lang="tr-TR" sz="2000" dirty="0" err="1">
                <a:solidFill>
                  <a:srgbClr val="FFFF00"/>
                </a:solidFill>
              </a:rPr>
              <a:t>Yunancalaşmış</a:t>
            </a:r>
            <a:r>
              <a:rPr lang="tr-TR" sz="2000" dirty="0">
                <a:solidFill>
                  <a:srgbClr val="FFFF00"/>
                </a:solidFill>
              </a:rPr>
              <a:t> şeklidir.</a:t>
            </a:r>
          </a:p>
          <a:p>
            <a:pPr algn="l"/>
            <a:r>
              <a:rPr lang="tr-TR" sz="2000" dirty="0" err="1">
                <a:solidFill>
                  <a:srgbClr val="FFFF00"/>
                </a:solidFill>
              </a:rPr>
              <a:t>Askuz</a:t>
            </a:r>
            <a:r>
              <a:rPr lang="tr-TR" sz="2000" dirty="0">
                <a:solidFill>
                  <a:srgbClr val="FFFF00"/>
                </a:solidFill>
              </a:rPr>
              <a:t>(</a:t>
            </a:r>
            <a:r>
              <a:rPr lang="tr-TR" sz="2000" dirty="0" err="1">
                <a:solidFill>
                  <a:srgbClr val="FFFF00"/>
                </a:solidFill>
              </a:rPr>
              <a:t>ai</a:t>
            </a:r>
            <a:r>
              <a:rPr lang="tr-TR" sz="2000" dirty="0">
                <a:solidFill>
                  <a:srgbClr val="FFFF00"/>
                </a:solidFill>
              </a:rPr>
              <a:t>) Asur dilinde, </a:t>
            </a:r>
            <a:r>
              <a:rPr lang="tr-TR" sz="2000" dirty="0" err="1">
                <a:solidFill>
                  <a:srgbClr val="FFFF00"/>
                </a:solidFill>
              </a:rPr>
              <a:t>İşkıgulu</a:t>
            </a:r>
            <a:r>
              <a:rPr lang="tr-TR" sz="2000" dirty="0">
                <a:solidFill>
                  <a:srgbClr val="FFFF00"/>
                </a:solidFill>
              </a:rPr>
              <a:t> ise Urartu dilindeki çokluk biçimleri </a:t>
            </a:r>
            <a:r>
              <a:rPr lang="tr-TR" sz="2000" dirty="0" smtClean="0">
                <a:solidFill>
                  <a:srgbClr val="FFFF00"/>
                </a:solidFill>
              </a:rPr>
              <a:t>olabilir. </a:t>
            </a:r>
            <a:r>
              <a:rPr lang="tr-TR" sz="2000" b="1" dirty="0" smtClean="0"/>
              <a:t>ZEKİ V. TOGAN</a:t>
            </a:r>
            <a:r>
              <a:rPr lang="tr-TR" sz="2000" dirty="0" smtClean="0">
                <a:solidFill>
                  <a:srgbClr val="FFFF00"/>
                </a:solidFill>
              </a:rPr>
              <a:t>, </a:t>
            </a:r>
            <a:r>
              <a:rPr lang="tr-TR" sz="2000" dirty="0">
                <a:solidFill>
                  <a:srgbClr val="FFFF00"/>
                </a:solidFill>
              </a:rPr>
              <a:t>Saka boyları olan </a:t>
            </a:r>
            <a:r>
              <a:rPr lang="tr-TR" sz="2000" b="1" dirty="0" smtClean="0"/>
              <a:t>TARGUTAE, SKOLOT VE PARALAT'LARIN </a:t>
            </a:r>
            <a:r>
              <a:rPr lang="tr-TR" sz="2000" dirty="0" smtClean="0">
                <a:solidFill>
                  <a:srgbClr val="FFFF00"/>
                </a:solidFill>
              </a:rPr>
              <a:t>adlarını </a:t>
            </a:r>
            <a:r>
              <a:rPr lang="tr-TR" sz="2000" dirty="0" smtClean="0"/>
              <a:t>Türk</a:t>
            </a:r>
            <a:r>
              <a:rPr lang="tr-TR" sz="2000" dirty="0"/>
              <a:t>, </a:t>
            </a:r>
            <a:r>
              <a:rPr lang="tr-TR" sz="2000" dirty="0" err="1"/>
              <a:t>Çigil</a:t>
            </a:r>
            <a:r>
              <a:rPr lang="tr-TR" sz="2000" dirty="0"/>
              <a:t>, </a:t>
            </a:r>
            <a:r>
              <a:rPr lang="tr-TR" sz="2000" dirty="0" err="1" smtClean="0"/>
              <a:t>Barula</a:t>
            </a:r>
            <a:r>
              <a:rPr lang="tr-TR" sz="2000" dirty="0" smtClean="0"/>
              <a:t>(</a:t>
            </a:r>
            <a:r>
              <a:rPr lang="tr-TR" sz="2000" dirty="0" err="1" smtClean="0"/>
              <a:t>börülü</a:t>
            </a:r>
            <a:r>
              <a:rPr lang="tr-TR" sz="2000" dirty="0" smtClean="0"/>
              <a:t>) </a:t>
            </a:r>
            <a:r>
              <a:rPr lang="tr-TR" sz="2000" dirty="0">
                <a:solidFill>
                  <a:srgbClr val="FFFF00"/>
                </a:solidFill>
              </a:rPr>
              <a:t>boy adlarıyla </a:t>
            </a:r>
            <a:r>
              <a:rPr lang="tr-TR" sz="2000" dirty="0" err="1" smtClean="0">
                <a:solidFill>
                  <a:srgbClr val="FFFF00"/>
                </a:solidFill>
              </a:rPr>
              <a:t>birleştirir.Dikkati</a:t>
            </a:r>
            <a:r>
              <a:rPr lang="tr-TR" sz="2000" dirty="0" smtClean="0">
                <a:solidFill>
                  <a:srgbClr val="FFFF00"/>
                </a:solidFill>
              </a:rPr>
              <a:t> çeken nokta </a:t>
            </a:r>
            <a:r>
              <a:rPr lang="tr-TR" sz="2000" dirty="0">
                <a:solidFill>
                  <a:srgbClr val="FFFF00"/>
                </a:solidFill>
              </a:rPr>
              <a:t>her üç boy adında da </a:t>
            </a:r>
            <a:r>
              <a:rPr lang="tr-TR" sz="2000" dirty="0" err="1">
                <a:solidFill>
                  <a:srgbClr val="FFFF00"/>
                </a:solidFill>
              </a:rPr>
              <a:t>Skit'te</a:t>
            </a:r>
            <a:r>
              <a:rPr lang="tr-TR" sz="2000" dirty="0">
                <a:solidFill>
                  <a:srgbClr val="FFFF00"/>
                </a:solidFill>
              </a:rPr>
              <a:t> olduğu gibi +t çokluk ekinin </a:t>
            </a:r>
            <a:r>
              <a:rPr lang="tr-TR" sz="2000" dirty="0" smtClean="0">
                <a:solidFill>
                  <a:srgbClr val="FFFF00"/>
                </a:solidFill>
              </a:rPr>
              <a:t>kullanılmış olmasıdır</a:t>
            </a:r>
            <a:r>
              <a:rPr lang="tr-TR" sz="2000" dirty="0">
                <a:solidFill>
                  <a:srgbClr val="FFFF00"/>
                </a:solidFill>
              </a:rPr>
              <a:t>. Kavim ve boy adlarında geçen +t çokluk eki, Sakaların bir Altay </a:t>
            </a:r>
            <a:r>
              <a:rPr lang="tr-TR" sz="2000" dirty="0" smtClean="0">
                <a:solidFill>
                  <a:srgbClr val="FFFF00"/>
                </a:solidFill>
              </a:rPr>
              <a:t>kavmi olduklarının </a:t>
            </a:r>
            <a:r>
              <a:rPr lang="tr-TR" sz="2000" dirty="0">
                <a:solidFill>
                  <a:srgbClr val="FFFF00"/>
                </a:solidFill>
              </a:rPr>
              <a:t>en önemli delillerinden </a:t>
            </a:r>
            <a:r>
              <a:rPr lang="tr-TR" sz="2000" dirty="0" smtClean="0">
                <a:solidFill>
                  <a:srgbClr val="FFFF00"/>
                </a:solidFill>
              </a:rPr>
              <a:t>biridir. Zeki </a:t>
            </a:r>
            <a:r>
              <a:rPr lang="tr-TR" sz="2000" dirty="0">
                <a:solidFill>
                  <a:srgbClr val="FFFF00"/>
                </a:solidFill>
              </a:rPr>
              <a:t>V. Togan karım </a:t>
            </a:r>
            <a:r>
              <a:rPr lang="tr-TR" sz="2000" dirty="0" err="1">
                <a:solidFill>
                  <a:srgbClr val="FFFF00"/>
                </a:solidFill>
              </a:rPr>
              <a:t>paluk</a:t>
            </a:r>
            <a:r>
              <a:rPr lang="tr-TR" sz="2000" dirty="0">
                <a:solidFill>
                  <a:srgbClr val="FFFF00"/>
                </a:solidFill>
              </a:rPr>
              <a:t> ve </a:t>
            </a:r>
            <a:r>
              <a:rPr lang="tr-TR" sz="2000" dirty="0" err="1">
                <a:solidFill>
                  <a:srgbClr val="FFFF00"/>
                </a:solidFill>
              </a:rPr>
              <a:t>Temerinda</a:t>
            </a:r>
            <a:r>
              <a:rPr lang="tr-TR" sz="2000" dirty="0">
                <a:solidFill>
                  <a:srgbClr val="FFFF00"/>
                </a:solidFill>
              </a:rPr>
              <a:t> kelimelerine de dikkat </a:t>
            </a:r>
            <a:r>
              <a:rPr lang="tr-TR" sz="2000" dirty="0" smtClean="0">
                <a:solidFill>
                  <a:srgbClr val="FFFF00"/>
                </a:solidFill>
              </a:rPr>
              <a:t>çeker. Bunlardan </a:t>
            </a:r>
            <a:r>
              <a:rPr lang="tr-TR" sz="2000" dirty="0">
                <a:solidFill>
                  <a:srgbClr val="FFFF00"/>
                </a:solidFill>
              </a:rPr>
              <a:t>birincisi Karadeniz İskitleri dilinde bir balık adıdır; ikincisi </a:t>
            </a:r>
            <a:r>
              <a:rPr lang="tr-TR" sz="2000" dirty="0" smtClean="0">
                <a:solidFill>
                  <a:srgbClr val="FFFF00"/>
                </a:solidFill>
              </a:rPr>
              <a:t>ise İskitlerde </a:t>
            </a:r>
            <a:r>
              <a:rPr lang="tr-TR" sz="2000" dirty="0">
                <a:solidFill>
                  <a:srgbClr val="FFFF00"/>
                </a:solidFill>
              </a:rPr>
              <a:t>Azak denizinin adıdır ve </a:t>
            </a:r>
            <a:r>
              <a:rPr lang="tr-TR" sz="2000" dirty="0" err="1">
                <a:solidFill>
                  <a:srgbClr val="FFFF00"/>
                </a:solidFill>
              </a:rPr>
              <a:t>Plinius</a:t>
            </a:r>
            <a:r>
              <a:rPr lang="tr-TR" sz="2000" dirty="0">
                <a:solidFill>
                  <a:srgbClr val="FFFF00"/>
                </a:solidFill>
              </a:rPr>
              <a:t> </a:t>
            </a:r>
            <a:r>
              <a:rPr lang="tr-TR" sz="2000" dirty="0" err="1">
                <a:solidFill>
                  <a:srgbClr val="FFFF00"/>
                </a:solidFill>
              </a:rPr>
              <a:t>Secundus</a:t>
            </a:r>
            <a:r>
              <a:rPr lang="tr-TR" sz="2000" dirty="0">
                <a:solidFill>
                  <a:srgbClr val="FFFF00"/>
                </a:solidFill>
              </a:rPr>
              <a:t> tarafından kelimenin </a:t>
            </a:r>
            <a:r>
              <a:rPr lang="tr-TR" sz="2000" dirty="0" smtClean="0">
                <a:solidFill>
                  <a:srgbClr val="FFFF00"/>
                </a:solidFill>
              </a:rPr>
              <a:t>ilk yarısının </a:t>
            </a:r>
            <a:r>
              <a:rPr lang="tr-TR" sz="2000" dirty="0">
                <a:solidFill>
                  <a:srgbClr val="FFFF00"/>
                </a:solidFill>
              </a:rPr>
              <a:t>"deniz" demek </a:t>
            </a:r>
            <a:r>
              <a:rPr lang="tr-TR" sz="2000" dirty="0" smtClean="0">
                <a:solidFill>
                  <a:srgbClr val="FFFF00"/>
                </a:solidFill>
              </a:rPr>
              <a:t>olduğu açıklanmıştır </a:t>
            </a:r>
            <a:r>
              <a:rPr lang="tr-TR" sz="2000" dirty="0">
                <a:solidFill>
                  <a:srgbClr val="FFFF00"/>
                </a:solidFill>
              </a:rPr>
              <a:t>(Togan 1981: 35). </a:t>
            </a:r>
            <a:r>
              <a:rPr lang="tr-TR" sz="2000" dirty="0" err="1">
                <a:solidFill>
                  <a:srgbClr val="FFFF00"/>
                </a:solidFill>
              </a:rPr>
              <a:t>Paluk</a:t>
            </a:r>
            <a:r>
              <a:rPr lang="tr-TR" sz="2000" dirty="0">
                <a:solidFill>
                  <a:srgbClr val="FFFF00"/>
                </a:solidFill>
              </a:rPr>
              <a:t> </a:t>
            </a:r>
            <a:r>
              <a:rPr lang="tr-TR" sz="2000" dirty="0" smtClean="0">
                <a:solidFill>
                  <a:srgbClr val="FFFF00"/>
                </a:solidFill>
              </a:rPr>
              <a:t>sözünün Türkçede </a:t>
            </a:r>
            <a:r>
              <a:rPr lang="tr-TR" sz="2000" dirty="0">
                <a:solidFill>
                  <a:srgbClr val="FFFF00"/>
                </a:solidFill>
              </a:rPr>
              <a:t>balık ile, </a:t>
            </a:r>
            <a:r>
              <a:rPr lang="tr-TR" sz="2000" dirty="0" err="1">
                <a:solidFill>
                  <a:srgbClr val="FFFF00"/>
                </a:solidFill>
              </a:rPr>
              <a:t>temer</a:t>
            </a:r>
            <a:r>
              <a:rPr lang="tr-TR" sz="2000" dirty="0">
                <a:solidFill>
                  <a:srgbClr val="FFFF00"/>
                </a:solidFill>
              </a:rPr>
              <a:t> sözünün de eski Bulgar </a:t>
            </a:r>
            <a:r>
              <a:rPr lang="tr-TR" sz="2000" dirty="0" smtClean="0">
                <a:solidFill>
                  <a:srgbClr val="FFFF00"/>
                </a:solidFill>
              </a:rPr>
              <a:t>Türkçesindeki (deniz</a:t>
            </a:r>
            <a:r>
              <a:rPr lang="tr-TR" sz="2000" dirty="0">
                <a:solidFill>
                  <a:srgbClr val="FFFF00"/>
                </a:solidFill>
              </a:rPr>
              <a:t>) ile aynı olduğu açıkça </a:t>
            </a:r>
            <a:r>
              <a:rPr lang="tr-TR" sz="2000" dirty="0" smtClean="0">
                <a:solidFill>
                  <a:srgbClr val="FFFF00"/>
                </a:solidFill>
              </a:rPr>
              <a:t>görülmektedir</a:t>
            </a:r>
            <a:endParaRPr lang="tr-TR" sz="2000" dirty="0">
              <a:solidFill>
                <a:srgbClr val="FFFF00"/>
              </a:solidFill>
            </a:endParaRPr>
          </a:p>
        </p:txBody>
      </p:sp>
    </p:spTree>
    <p:extLst>
      <p:ext uri="{BB962C8B-B14F-4D97-AF65-F5344CB8AC3E}">
        <p14:creationId xmlns:p14="http://schemas.microsoft.com/office/powerpoint/2010/main" val="110147727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352928" cy="6048672"/>
          </a:xfrm>
        </p:spPr>
        <p:txBody>
          <a:bodyPr/>
          <a:lstStyle/>
          <a:p>
            <a:pPr algn="l"/>
            <a:r>
              <a:rPr lang="tr-TR" sz="2200" dirty="0" smtClean="0">
                <a:solidFill>
                  <a:srgbClr val="FFFF00"/>
                </a:solidFill>
              </a:rPr>
              <a:t>Hipokrat</a:t>
            </a:r>
            <a:r>
              <a:rPr lang="tr-TR" sz="2200" dirty="0">
                <a:solidFill>
                  <a:srgbClr val="FFFF00"/>
                </a:solidFill>
              </a:rPr>
              <a:t>, Herodot gibi eski Yunan kaynaklarının </a:t>
            </a:r>
            <a:r>
              <a:rPr lang="tr-TR" sz="2200" dirty="0" smtClean="0">
                <a:solidFill>
                  <a:srgbClr val="FFFF00"/>
                </a:solidFill>
              </a:rPr>
              <a:t>anlattığı İskitlerin </a:t>
            </a:r>
            <a:r>
              <a:rPr lang="tr-TR" sz="2200" dirty="0">
                <a:solidFill>
                  <a:srgbClr val="FFFF00"/>
                </a:solidFill>
              </a:rPr>
              <a:t>yaşayış tarzları ve kültürleri, eski Türklerinkine çok benzer. </a:t>
            </a:r>
            <a:r>
              <a:rPr lang="tr-TR" sz="2200" dirty="0" smtClean="0"/>
              <a:t>Dört tekerlekli </a:t>
            </a:r>
            <a:r>
              <a:rPr lang="tr-TR" sz="2200" dirty="0"/>
              <a:t>arabalarla çekilen keçe evler, kısrak sütünden içki (kımız), at </a:t>
            </a:r>
            <a:r>
              <a:rPr lang="tr-TR" sz="2200" dirty="0" smtClean="0"/>
              <a:t>kültürü, domuz </a:t>
            </a:r>
            <a:r>
              <a:rPr lang="tr-TR" sz="2200" dirty="0"/>
              <a:t>beslememe, şarapla kanı karıştırarak ant içme, ölünün arkasından </a:t>
            </a:r>
            <a:r>
              <a:rPr lang="tr-TR" sz="2200" dirty="0" smtClean="0"/>
              <a:t>kulak, burun </a:t>
            </a:r>
            <a:r>
              <a:rPr lang="tr-TR" sz="2200" dirty="0"/>
              <a:t>ve yüz yırtma </a:t>
            </a:r>
            <a:r>
              <a:rPr lang="tr-TR" sz="2200" dirty="0">
                <a:solidFill>
                  <a:srgbClr val="FFFF00"/>
                </a:solidFill>
              </a:rPr>
              <a:t>hem Sakalarda, hem de eski Türklerde </a:t>
            </a:r>
            <a:r>
              <a:rPr lang="tr-TR" sz="2200" dirty="0" smtClean="0">
                <a:solidFill>
                  <a:srgbClr val="FFFF00"/>
                </a:solidFill>
              </a:rPr>
              <a:t>mevcuttur.</a:t>
            </a:r>
            <a:r>
              <a:rPr lang="tr-TR" sz="2200" dirty="0">
                <a:solidFill>
                  <a:srgbClr val="FFFF00"/>
                </a:solidFill>
              </a:rPr>
              <a:t> </a:t>
            </a:r>
            <a:r>
              <a:rPr lang="tr-TR" sz="2200" dirty="0" smtClean="0">
                <a:solidFill>
                  <a:srgbClr val="FFFF00"/>
                </a:solidFill>
              </a:rPr>
              <a:t>Güney </a:t>
            </a:r>
            <a:r>
              <a:rPr lang="tr-TR" sz="2200" dirty="0">
                <a:solidFill>
                  <a:srgbClr val="FFFF00"/>
                </a:solidFill>
              </a:rPr>
              <a:t>Sibirya kültürleri ile Saka ve Hun sanatında görülen hayvan </a:t>
            </a:r>
            <a:r>
              <a:rPr lang="tr-TR" sz="2200" dirty="0" smtClean="0">
                <a:solidFill>
                  <a:srgbClr val="FFFF00"/>
                </a:solidFill>
              </a:rPr>
              <a:t>üslûbu da </a:t>
            </a:r>
            <a:r>
              <a:rPr lang="tr-TR" sz="2200" dirty="0">
                <a:solidFill>
                  <a:srgbClr val="FFFF00"/>
                </a:solidFill>
              </a:rPr>
              <a:t>aynıdır. </a:t>
            </a:r>
            <a:r>
              <a:rPr lang="tr-TR" sz="2200" dirty="0" smtClean="0"/>
              <a:t>Bir </a:t>
            </a:r>
            <a:r>
              <a:rPr lang="tr-TR" sz="2200" dirty="0"/>
              <a:t>başka önemli nokta, eski tarihçilerin Sakalardan hep Türk olarak </a:t>
            </a:r>
            <a:r>
              <a:rPr lang="tr-TR" sz="2200" dirty="0" smtClean="0"/>
              <a:t>söz etmeleridir</a:t>
            </a:r>
            <a:r>
              <a:rPr lang="tr-TR" sz="2200" dirty="0"/>
              <a:t>. 6. yüzyılda Bizans tarihçisi </a:t>
            </a:r>
            <a:r>
              <a:rPr lang="tr-TR" sz="2200" dirty="0" err="1"/>
              <a:t>Menandros</a:t>
            </a:r>
            <a:r>
              <a:rPr lang="tr-TR" sz="2200" dirty="0"/>
              <a:t> "bugün Türk denilen </a:t>
            </a:r>
            <a:r>
              <a:rPr lang="tr-TR" sz="2200" dirty="0" smtClean="0"/>
              <a:t>halk geçmişte </a:t>
            </a:r>
            <a:r>
              <a:rPr lang="tr-TR" sz="2200" dirty="0" err="1"/>
              <a:t>Skit</a:t>
            </a:r>
            <a:r>
              <a:rPr lang="tr-TR" sz="2200" dirty="0"/>
              <a:t>/Saka diye anılıyordu" </a:t>
            </a:r>
            <a:r>
              <a:rPr lang="tr-TR" sz="2200" dirty="0" smtClean="0"/>
              <a:t>demektedir</a:t>
            </a:r>
            <a:r>
              <a:rPr lang="tr-TR" sz="2200" dirty="0" smtClean="0">
                <a:solidFill>
                  <a:srgbClr val="FFFF00"/>
                </a:solidFill>
              </a:rPr>
              <a:t>.</a:t>
            </a:r>
          </a:p>
          <a:p>
            <a:pPr algn="l"/>
            <a:r>
              <a:rPr lang="tr-TR" sz="2200" dirty="0" smtClean="0">
                <a:solidFill>
                  <a:srgbClr val="FFFF00"/>
                </a:solidFill>
              </a:rPr>
              <a:t> </a:t>
            </a:r>
            <a:r>
              <a:rPr lang="tr-TR" sz="2200" dirty="0">
                <a:solidFill>
                  <a:srgbClr val="FFFF00"/>
                </a:solidFill>
              </a:rPr>
              <a:t>8. ve </a:t>
            </a:r>
            <a:r>
              <a:rPr lang="tr-TR" sz="2200" dirty="0" smtClean="0">
                <a:solidFill>
                  <a:srgbClr val="FFFF00"/>
                </a:solidFill>
              </a:rPr>
              <a:t>10. asırlardaki </a:t>
            </a:r>
            <a:r>
              <a:rPr lang="tr-TR" sz="2200" dirty="0" err="1">
                <a:solidFill>
                  <a:srgbClr val="FFFF00"/>
                </a:solidFill>
              </a:rPr>
              <a:t>Dakikî</a:t>
            </a:r>
            <a:r>
              <a:rPr lang="tr-TR" sz="2200" dirty="0">
                <a:solidFill>
                  <a:srgbClr val="FFFF00"/>
                </a:solidFill>
              </a:rPr>
              <a:t>, </a:t>
            </a:r>
            <a:r>
              <a:rPr lang="tr-TR" sz="2200" dirty="0" err="1">
                <a:solidFill>
                  <a:srgbClr val="FFFF00"/>
                </a:solidFill>
              </a:rPr>
              <a:t>Nesefî</a:t>
            </a:r>
            <a:r>
              <a:rPr lang="tr-TR" sz="2200" dirty="0">
                <a:solidFill>
                  <a:srgbClr val="FFFF00"/>
                </a:solidFill>
              </a:rPr>
              <a:t>, </a:t>
            </a:r>
            <a:r>
              <a:rPr lang="tr-TR" sz="2200" dirty="0" err="1">
                <a:solidFill>
                  <a:srgbClr val="FFFF00"/>
                </a:solidFill>
              </a:rPr>
              <a:t>Bel'amî</a:t>
            </a:r>
            <a:r>
              <a:rPr lang="tr-TR" sz="2200" dirty="0">
                <a:solidFill>
                  <a:srgbClr val="FFFF00"/>
                </a:solidFill>
              </a:rPr>
              <a:t>, </a:t>
            </a:r>
            <a:r>
              <a:rPr lang="tr-TR" sz="2200" dirty="0" err="1">
                <a:solidFill>
                  <a:srgbClr val="FFFF00"/>
                </a:solidFill>
              </a:rPr>
              <a:t>Narşahî</a:t>
            </a:r>
            <a:r>
              <a:rPr lang="tr-TR" sz="2200" dirty="0">
                <a:solidFill>
                  <a:srgbClr val="FFFF00"/>
                </a:solidFill>
              </a:rPr>
              <a:t>, </a:t>
            </a:r>
            <a:r>
              <a:rPr lang="tr-TR" sz="2200" dirty="0" err="1">
                <a:solidFill>
                  <a:srgbClr val="FFFF00"/>
                </a:solidFill>
              </a:rPr>
              <a:t>Sa'lebî</a:t>
            </a:r>
            <a:r>
              <a:rPr lang="tr-TR" sz="2200" dirty="0">
                <a:solidFill>
                  <a:srgbClr val="FFFF00"/>
                </a:solidFill>
              </a:rPr>
              <a:t> gibi Doğu İranlı </a:t>
            </a:r>
            <a:r>
              <a:rPr lang="tr-TR" sz="2200" dirty="0" err="1">
                <a:solidFill>
                  <a:srgbClr val="FFFF00"/>
                </a:solidFill>
              </a:rPr>
              <a:t>ravi</a:t>
            </a:r>
            <a:r>
              <a:rPr lang="tr-TR" sz="2200" dirty="0">
                <a:solidFill>
                  <a:srgbClr val="FFFF00"/>
                </a:solidFill>
              </a:rPr>
              <a:t> </a:t>
            </a:r>
            <a:r>
              <a:rPr lang="tr-TR" sz="2200" dirty="0" smtClean="0">
                <a:solidFill>
                  <a:srgbClr val="FFFF00"/>
                </a:solidFill>
              </a:rPr>
              <a:t>ve müellifler </a:t>
            </a:r>
            <a:r>
              <a:rPr lang="tr-TR" sz="2200" dirty="0">
                <a:solidFill>
                  <a:srgbClr val="FFFF00"/>
                </a:solidFill>
              </a:rPr>
              <a:t>de milâttan önce Kazak bozkırlarında yaşamış olanları hep Türk </a:t>
            </a:r>
            <a:r>
              <a:rPr lang="tr-TR" sz="2200" dirty="0" smtClean="0">
                <a:solidFill>
                  <a:srgbClr val="FFFF00"/>
                </a:solidFill>
              </a:rPr>
              <a:t>sayarlar. Eğer </a:t>
            </a:r>
            <a:r>
              <a:rPr lang="tr-TR" sz="2200" dirty="0">
                <a:solidFill>
                  <a:srgbClr val="FFFF00"/>
                </a:solidFill>
              </a:rPr>
              <a:t>oralarda </a:t>
            </a:r>
            <a:r>
              <a:rPr lang="tr-TR" sz="2200" dirty="0" err="1">
                <a:solidFill>
                  <a:srgbClr val="FFFF00"/>
                </a:solidFill>
              </a:rPr>
              <a:t>İranîler</a:t>
            </a:r>
            <a:r>
              <a:rPr lang="tr-TR" sz="2200" dirty="0">
                <a:solidFill>
                  <a:srgbClr val="FFFF00"/>
                </a:solidFill>
              </a:rPr>
              <a:t> asırlarca süren bir imparatorluk kurmuş olsalardı 8-10. </a:t>
            </a:r>
            <a:r>
              <a:rPr lang="tr-TR" sz="2200" dirty="0" smtClean="0">
                <a:solidFill>
                  <a:srgbClr val="FFFF00"/>
                </a:solidFill>
              </a:rPr>
              <a:t>asrın bu </a:t>
            </a:r>
            <a:r>
              <a:rPr lang="tr-TR" sz="2200" dirty="0">
                <a:solidFill>
                  <a:srgbClr val="FFFF00"/>
                </a:solidFill>
              </a:rPr>
              <a:t>İranlı müellifleri bunu mutlaka belirtirlerdi </a:t>
            </a:r>
            <a:r>
              <a:rPr lang="tr-TR" sz="2200" dirty="0" smtClean="0">
                <a:solidFill>
                  <a:srgbClr val="FFFF00"/>
                </a:solidFill>
              </a:rPr>
              <a:t>Nitekim 11. yüzyılın </a:t>
            </a:r>
            <a:r>
              <a:rPr lang="tr-TR" sz="2200" dirty="0">
                <a:solidFill>
                  <a:srgbClr val="FFFF00"/>
                </a:solidFill>
              </a:rPr>
              <a:t>başlarında yazılmış </a:t>
            </a:r>
            <a:r>
              <a:rPr lang="tr-TR" sz="2200" b="1" dirty="0"/>
              <a:t>İran destanı Şehname de </a:t>
            </a:r>
            <a:r>
              <a:rPr lang="tr-TR" sz="2200" b="1" dirty="0" err="1"/>
              <a:t>Med</a:t>
            </a:r>
            <a:r>
              <a:rPr lang="tr-TR" sz="2200" b="1" dirty="0"/>
              <a:t> ve Perslerle </a:t>
            </a:r>
            <a:r>
              <a:rPr lang="tr-TR" sz="2200" b="1" dirty="0" smtClean="0"/>
              <a:t>Sakaların mücadelelerini </a:t>
            </a:r>
            <a:r>
              <a:rPr lang="tr-TR" sz="2200" b="1" dirty="0"/>
              <a:t>İranlılarla Turanlıların mücadelesi olarak anlatır</a:t>
            </a:r>
            <a:r>
              <a:rPr lang="tr-TR" sz="2200" dirty="0">
                <a:solidFill>
                  <a:srgbClr val="FFFF00"/>
                </a:solidFill>
              </a:rPr>
              <a:t>.</a:t>
            </a:r>
          </a:p>
        </p:txBody>
      </p:sp>
    </p:spTree>
    <p:extLst>
      <p:ext uri="{BB962C8B-B14F-4D97-AF65-F5344CB8AC3E}">
        <p14:creationId xmlns:p14="http://schemas.microsoft.com/office/powerpoint/2010/main" val="15804783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548680"/>
            <a:ext cx="8712968" cy="6192688"/>
          </a:xfrm>
        </p:spPr>
        <p:txBody>
          <a:bodyPr/>
          <a:lstStyle/>
          <a:p>
            <a:pPr algn="l"/>
            <a:r>
              <a:rPr lang="tr-TR" sz="2000" dirty="0"/>
              <a:t>Almatı'nın 50 km kadar doğusundaki Esik (</a:t>
            </a:r>
            <a:r>
              <a:rPr lang="tr-TR" sz="2000" dirty="0" err="1"/>
              <a:t>Issık</a:t>
            </a:r>
            <a:r>
              <a:rPr lang="tr-TR" sz="2000" dirty="0"/>
              <a:t>) kurganında </a:t>
            </a:r>
            <a:r>
              <a:rPr lang="tr-TR" sz="2000" dirty="0" smtClean="0"/>
              <a:t>yapılan kazılardaki </a:t>
            </a:r>
            <a:r>
              <a:rPr lang="tr-TR" sz="2000" dirty="0"/>
              <a:t>buluntular da Sakalarla ilgilidir</a:t>
            </a:r>
            <a:r>
              <a:rPr lang="tr-TR" sz="2000" dirty="0">
                <a:solidFill>
                  <a:srgbClr val="FFFF00"/>
                </a:solidFill>
              </a:rPr>
              <a:t>. Esik kurganını bulan </a:t>
            </a:r>
            <a:r>
              <a:rPr lang="tr-TR" sz="2000" dirty="0" err="1"/>
              <a:t>Akışev'</a:t>
            </a:r>
            <a:r>
              <a:rPr lang="tr-TR" sz="2000" dirty="0" err="1">
                <a:solidFill>
                  <a:srgbClr val="FFFF00"/>
                </a:solidFill>
              </a:rPr>
              <a:t>e</a:t>
            </a:r>
            <a:r>
              <a:rPr lang="tr-TR" sz="2000" dirty="0">
                <a:solidFill>
                  <a:srgbClr val="FFFF00"/>
                </a:solidFill>
              </a:rPr>
              <a:t> </a:t>
            </a:r>
            <a:r>
              <a:rPr lang="tr-TR" sz="2000" dirty="0" smtClean="0">
                <a:solidFill>
                  <a:srgbClr val="FFFF00"/>
                </a:solidFill>
              </a:rPr>
              <a:t>göre "Esik </a:t>
            </a:r>
            <a:r>
              <a:rPr lang="tr-TR" sz="2000" dirty="0">
                <a:solidFill>
                  <a:srgbClr val="FFFF00"/>
                </a:solidFill>
              </a:rPr>
              <a:t>mezarı </a:t>
            </a:r>
            <a:r>
              <a:rPr lang="tr-TR" sz="2000" dirty="0" err="1" smtClean="0">
                <a:solidFill>
                  <a:srgbClr val="FFFF00"/>
                </a:solidFill>
              </a:rPr>
              <a:t>Alatağ</a:t>
            </a:r>
            <a:r>
              <a:rPr lang="tr-TR" sz="2000" dirty="0" smtClean="0">
                <a:solidFill>
                  <a:srgbClr val="FFFF00"/>
                </a:solidFill>
              </a:rPr>
              <a:t> </a:t>
            </a:r>
            <a:r>
              <a:rPr lang="tr-TR" sz="2000" dirty="0">
                <a:solidFill>
                  <a:srgbClr val="FFFF00"/>
                </a:solidFill>
              </a:rPr>
              <a:t>silsilelerinin kuzey yamaçlarından </a:t>
            </a:r>
            <a:r>
              <a:rPr lang="tr-TR" sz="2000" dirty="0" smtClean="0">
                <a:solidFill>
                  <a:srgbClr val="FFFF00"/>
                </a:solidFill>
              </a:rPr>
              <a:t>ili </a:t>
            </a:r>
            <a:r>
              <a:rPr lang="tr-TR" sz="2000" dirty="0">
                <a:solidFill>
                  <a:srgbClr val="FFFF00"/>
                </a:solidFill>
              </a:rPr>
              <a:t>vadisine </a:t>
            </a:r>
            <a:r>
              <a:rPr lang="tr-TR" sz="2000" dirty="0" smtClean="0">
                <a:solidFill>
                  <a:srgbClr val="FFFF00"/>
                </a:solidFill>
              </a:rPr>
              <a:t>çıkan bütün </a:t>
            </a:r>
            <a:r>
              <a:rPr lang="tr-TR" sz="2000" dirty="0" err="1" smtClean="0">
                <a:solidFill>
                  <a:srgbClr val="FFFF00"/>
                </a:solidFill>
              </a:rPr>
              <a:t>Sakai</a:t>
            </a:r>
            <a:r>
              <a:rPr lang="tr-TR" sz="2000" dirty="0" smtClean="0">
                <a:solidFill>
                  <a:srgbClr val="FFFF00"/>
                </a:solidFill>
              </a:rPr>
              <a:t> </a:t>
            </a:r>
            <a:r>
              <a:rPr lang="tr-TR" sz="2000" dirty="0">
                <a:solidFill>
                  <a:srgbClr val="FFFF00"/>
                </a:solidFill>
              </a:rPr>
              <a:t>devri mezarlar ve </a:t>
            </a:r>
            <a:r>
              <a:rPr lang="tr-TR" sz="2000" dirty="0" err="1">
                <a:solidFill>
                  <a:srgbClr val="FFFF00"/>
                </a:solidFill>
              </a:rPr>
              <a:t>Altun-yış</a:t>
            </a:r>
            <a:r>
              <a:rPr lang="tr-TR" sz="2000" dirty="0">
                <a:solidFill>
                  <a:srgbClr val="FFFF00"/>
                </a:solidFill>
              </a:rPr>
              <a:t> dağlarındaki </a:t>
            </a:r>
            <a:r>
              <a:rPr lang="tr-TR" sz="2000" dirty="0" err="1">
                <a:solidFill>
                  <a:srgbClr val="FFFF00"/>
                </a:solidFill>
              </a:rPr>
              <a:t>Pazırık</a:t>
            </a:r>
            <a:r>
              <a:rPr lang="tr-TR" sz="2000" dirty="0">
                <a:solidFill>
                  <a:srgbClr val="FFFF00"/>
                </a:solidFill>
              </a:rPr>
              <a:t> devri mezarlar ile, ırk </a:t>
            </a:r>
            <a:r>
              <a:rPr lang="tr-TR" sz="2000" dirty="0" smtClean="0">
                <a:solidFill>
                  <a:srgbClr val="FFFF00"/>
                </a:solidFill>
              </a:rPr>
              <a:t>ve kültür </a:t>
            </a:r>
            <a:r>
              <a:rPr lang="tr-TR" sz="2000" dirty="0">
                <a:solidFill>
                  <a:srgbClr val="FFFF00"/>
                </a:solidFill>
              </a:rPr>
              <a:t>bakımından, müşterek hususiyetler </a:t>
            </a:r>
            <a:r>
              <a:rPr lang="tr-TR" sz="2000" dirty="0" smtClean="0">
                <a:solidFill>
                  <a:srgbClr val="FFFF00"/>
                </a:solidFill>
              </a:rPr>
              <a:t>göstermektedir. Esik </a:t>
            </a:r>
            <a:r>
              <a:rPr lang="tr-TR" sz="2000" dirty="0">
                <a:solidFill>
                  <a:srgbClr val="FFFF00"/>
                </a:solidFill>
              </a:rPr>
              <a:t>mezarlığında </a:t>
            </a:r>
            <a:r>
              <a:rPr lang="tr-TR" sz="2000" dirty="0" smtClean="0">
                <a:solidFill>
                  <a:srgbClr val="FFFF00"/>
                </a:solidFill>
              </a:rPr>
              <a:t>ve diğer </a:t>
            </a:r>
            <a:r>
              <a:rPr lang="tr-TR" sz="2000" dirty="0" err="1">
                <a:solidFill>
                  <a:srgbClr val="FFFF00"/>
                </a:solidFill>
              </a:rPr>
              <a:t>Sakai</a:t>
            </a:r>
            <a:r>
              <a:rPr lang="tr-TR" sz="2000" dirty="0">
                <a:solidFill>
                  <a:srgbClr val="FFFF00"/>
                </a:solidFill>
              </a:rPr>
              <a:t> devri </a:t>
            </a:r>
            <a:r>
              <a:rPr lang="tr-TR" sz="2000" dirty="0" err="1" smtClean="0">
                <a:solidFill>
                  <a:srgbClr val="FFFF00"/>
                </a:solidFill>
              </a:rPr>
              <a:t>mezarlanndaki</a:t>
            </a:r>
            <a:r>
              <a:rPr lang="tr-TR" sz="2000" dirty="0" smtClean="0">
                <a:solidFill>
                  <a:srgbClr val="FFFF00"/>
                </a:solidFill>
              </a:rPr>
              <a:t> gömülü </a:t>
            </a:r>
            <a:r>
              <a:rPr lang="tr-TR" sz="2000" dirty="0">
                <a:solidFill>
                  <a:srgbClr val="FFFF00"/>
                </a:solidFill>
              </a:rPr>
              <a:t>olanlar </a:t>
            </a:r>
            <a:r>
              <a:rPr lang="tr-TR" sz="2000" dirty="0" smtClean="0">
                <a:solidFill>
                  <a:srgbClr val="FFFF00"/>
                </a:solidFill>
              </a:rPr>
              <a:t>için benzer sonuçlara varmaktayız</a:t>
            </a:r>
            <a:r>
              <a:rPr lang="tr-TR" sz="2000" dirty="0">
                <a:solidFill>
                  <a:srgbClr val="FFFF00"/>
                </a:solidFill>
              </a:rPr>
              <a:t>." </a:t>
            </a:r>
            <a:r>
              <a:rPr lang="tr-TR" sz="2000" dirty="0" smtClean="0">
                <a:solidFill>
                  <a:srgbClr val="FFFF00"/>
                </a:solidFill>
              </a:rPr>
              <a:t>Esik </a:t>
            </a:r>
            <a:r>
              <a:rPr lang="tr-TR" sz="2000" dirty="0">
                <a:solidFill>
                  <a:srgbClr val="FFFF00"/>
                </a:solidFill>
              </a:rPr>
              <a:t>kurganında, Türkiye'de "altın elbiseli adam" olarak tanınan </a:t>
            </a:r>
            <a:r>
              <a:rPr lang="tr-TR" sz="2000" dirty="0" smtClean="0">
                <a:solidFill>
                  <a:srgbClr val="FFFF00"/>
                </a:solidFill>
              </a:rPr>
              <a:t>16 yaşlarında </a:t>
            </a:r>
            <a:r>
              <a:rPr lang="tr-TR" sz="2000" dirty="0">
                <a:solidFill>
                  <a:srgbClr val="FFFF00"/>
                </a:solidFill>
              </a:rPr>
              <a:t>bir ceset bulunmuştu. Kısa kaftanı ve çizmeleri, üçgen şeklinde </a:t>
            </a:r>
            <a:r>
              <a:rPr lang="tr-TR" sz="2000" dirty="0" smtClean="0">
                <a:solidFill>
                  <a:srgbClr val="FFFF00"/>
                </a:solidFill>
              </a:rPr>
              <a:t>altın levhalarla </a:t>
            </a:r>
            <a:r>
              <a:rPr lang="tr-TR" sz="2000" dirty="0">
                <a:solidFill>
                  <a:srgbClr val="FFFF00"/>
                </a:solidFill>
              </a:rPr>
              <a:t>kaplıydı. Sivri başlığında oklar ve kuş tüyleri bulunuyordu. </a:t>
            </a:r>
            <a:r>
              <a:rPr lang="tr-TR" sz="2000" dirty="0" smtClean="0">
                <a:solidFill>
                  <a:srgbClr val="FFFF00"/>
                </a:solidFill>
              </a:rPr>
              <a:t>Başlığın "tepesinde</a:t>
            </a:r>
            <a:r>
              <a:rPr lang="tr-TR" sz="2000" dirty="0">
                <a:solidFill>
                  <a:srgbClr val="FFFF00"/>
                </a:solidFill>
              </a:rPr>
              <a:t>, altından bir küçük yabanî keçi heykeli" vardı .</a:t>
            </a:r>
            <a:r>
              <a:rPr lang="tr-TR" sz="2000" dirty="0" smtClean="0">
                <a:solidFill>
                  <a:srgbClr val="FFFF00"/>
                </a:solidFill>
              </a:rPr>
              <a:t>Başlık, elbise </a:t>
            </a:r>
            <a:r>
              <a:rPr lang="tr-TR" sz="2000" dirty="0">
                <a:solidFill>
                  <a:srgbClr val="FFFF00"/>
                </a:solidFill>
              </a:rPr>
              <a:t>ve kemer üzerinde at, dağ koyunu, pars gibi çeşitli hayvanların tasvirleri </a:t>
            </a:r>
            <a:r>
              <a:rPr lang="tr-TR" sz="2000" dirty="0" smtClean="0">
                <a:solidFill>
                  <a:srgbClr val="FFFF00"/>
                </a:solidFill>
              </a:rPr>
              <a:t>de bulunmaktaydı</a:t>
            </a:r>
            <a:r>
              <a:rPr lang="tr-TR" sz="2000" dirty="0">
                <a:solidFill>
                  <a:srgbClr val="FFFF00"/>
                </a:solidFill>
              </a:rPr>
              <a:t>. Kurganda, altın elbiseli adamdan başka, altın küpe ve </a:t>
            </a:r>
            <a:r>
              <a:rPr lang="tr-TR" sz="2000" dirty="0" smtClean="0">
                <a:solidFill>
                  <a:srgbClr val="FFFF00"/>
                </a:solidFill>
              </a:rPr>
              <a:t>yüzükler, kılıç</a:t>
            </a:r>
            <a:r>
              <a:rPr lang="tr-TR" sz="2000" dirty="0">
                <a:solidFill>
                  <a:srgbClr val="FFFF00"/>
                </a:solidFill>
              </a:rPr>
              <a:t>, kama, ok ve kamçılar, aynalar, altın, gümüş, tunç ve ağaçtan kaplar </a:t>
            </a:r>
            <a:r>
              <a:rPr lang="tr-TR" sz="2000" dirty="0" smtClean="0">
                <a:solidFill>
                  <a:srgbClr val="FFFF00"/>
                </a:solidFill>
              </a:rPr>
              <a:t>ve kadehler </a:t>
            </a:r>
            <a:r>
              <a:rPr lang="tr-TR" sz="2000" dirty="0">
                <a:solidFill>
                  <a:srgbClr val="FFFF00"/>
                </a:solidFill>
              </a:rPr>
              <a:t>de vardı</a:t>
            </a:r>
            <a:r>
              <a:rPr lang="tr-TR" sz="2000" dirty="0"/>
              <a:t>. Gümüş kadehlerden birinin üzerinde Köktürk harflerine </a:t>
            </a:r>
            <a:r>
              <a:rPr lang="tr-TR" sz="2000" dirty="0" smtClean="0"/>
              <a:t>benzer 24 </a:t>
            </a:r>
            <a:r>
              <a:rPr lang="tr-TR" sz="2000" dirty="0"/>
              <a:t>harften oluşan bir yazı </a:t>
            </a:r>
            <a:r>
              <a:rPr lang="tr-TR" sz="2000" dirty="0" smtClean="0"/>
              <a:t>bulunmaktaydı</a:t>
            </a:r>
            <a:r>
              <a:rPr lang="tr-TR" sz="2000" dirty="0" smtClean="0">
                <a:solidFill>
                  <a:srgbClr val="FFFF00"/>
                </a:solidFill>
              </a:rPr>
              <a:t>. Bu </a:t>
            </a:r>
            <a:r>
              <a:rPr lang="tr-TR" sz="2000" dirty="0">
                <a:solidFill>
                  <a:srgbClr val="FFFF00"/>
                </a:solidFill>
              </a:rPr>
              <a:t>yazı </a:t>
            </a:r>
            <a:r>
              <a:rPr lang="tr-TR" sz="2000" dirty="0" smtClean="0">
                <a:solidFill>
                  <a:srgbClr val="FFFF00"/>
                </a:solidFill>
              </a:rPr>
              <a:t>üzerinde Kazak </a:t>
            </a:r>
            <a:r>
              <a:rPr lang="tr-TR" sz="2000" dirty="0">
                <a:solidFill>
                  <a:srgbClr val="FFFF00"/>
                </a:solidFill>
              </a:rPr>
              <a:t>bilginlerinden O. </a:t>
            </a:r>
            <a:r>
              <a:rPr lang="tr-TR" sz="2000" dirty="0" err="1">
                <a:solidFill>
                  <a:srgbClr val="FFFF00"/>
                </a:solidFill>
              </a:rPr>
              <a:t>Süleymanov</a:t>
            </a:r>
            <a:r>
              <a:rPr lang="tr-TR" sz="2000" dirty="0">
                <a:solidFill>
                  <a:srgbClr val="FFFF00"/>
                </a:solidFill>
              </a:rPr>
              <a:t> ve Türk bilginlerinden N. Atsız </a:t>
            </a:r>
            <a:r>
              <a:rPr lang="tr-TR" sz="2000" dirty="0" smtClean="0">
                <a:solidFill>
                  <a:srgbClr val="FFFF00"/>
                </a:solidFill>
              </a:rPr>
              <a:t>tarafından Türkçe </a:t>
            </a:r>
            <a:r>
              <a:rPr lang="tr-TR" sz="2000" dirty="0">
                <a:solidFill>
                  <a:srgbClr val="FFFF00"/>
                </a:solidFill>
              </a:rPr>
              <a:t>okuma denemeleri yapılmıştır. Yazının Türkçe olduğu kanıtlandığı </a:t>
            </a:r>
            <a:r>
              <a:rPr lang="tr-TR" sz="2000" dirty="0" smtClean="0">
                <a:solidFill>
                  <a:srgbClr val="FFFF00"/>
                </a:solidFill>
              </a:rPr>
              <a:t>takdirde hem </a:t>
            </a:r>
            <a:r>
              <a:rPr lang="tr-TR" sz="2000" dirty="0">
                <a:solidFill>
                  <a:srgbClr val="FFFF00"/>
                </a:solidFill>
              </a:rPr>
              <a:t>kurganın Türklere ait olduğu kesinleşir; hem de Köktürk yazısının </a:t>
            </a:r>
            <a:r>
              <a:rPr lang="tr-TR" sz="2000" dirty="0" smtClean="0">
                <a:solidFill>
                  <a:srgbClr val="FFFF00"/>
                </a:solidFill>
              </a:rPr>
              <a:t>geçmişi M.Ö</a:t>
            </a:r>
            <a:r>
              <a:rPr lang="tr-TR" sz="2000" dirty="0">
                <a:solidFill>
                  <a:srgbClr val="FFFF00"/>
                </a:solidFill>
              </a:rPr>
              <a:t>. 5-4. yüzyıla dek eskiye </a:t>
            </a:r>
            <a:r>
              <a:rPr lang="tr-TR" sz="2000" dirty="0" smtClean="0">
                <a:solidFill>
                  <a:srgbClr val="FFFF00"/>
                </a:solidFill>
              </a:rPr>
              <a:t>gider. </a:t>
            </a:r>
            <a:endParaRPr lang="tr-TR" sz="2000" b="1" dirty="0"/>
          </a:p>
        </p:txBody>
      </p:sp>
    </p:spTree>
    <p:extLst>
      <p:ext uri="{BB962C8B-B14F-4D97-AF65-F5344CB8AC3E}">
        <p14:creationId xmlns:p14="http://schemas.microsoft.com/office/powerpoint/2010/main" val="21945499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496944" cy="6048672"/>
          </a:xfrm>
        </p:spPr>
        <p:txBody>
          <a:bodyPr/>
          <a:lstStyle/>
          <a:p>
            <a:pPr algn="l"/>
            <a:r>
              <a:rPr lang="tr-TR" sz="1900" b="1" dirty="0" smtClean="0"/>
              <a:t>                                       ALP </a:t>
            </a:r>
            <a:r>
              <a:rPr lang="tr-TR" sz="1900" b="1" dirty="0"/>
              <a:t>ER TONGA DESTANI</a:t>
            </a:r>
          </a:p>
          <a:p>
            <a:pPr algn="l"/>
            <a:r>
              <a:rPr lang="tr-TR" sz="1900" dirty="0">
                <a:solidFill>
                  <a:srgbClr val="FFFF00"/>
                </a:solidFill>
              </a:rPr>
              <a:t>Türk kültürü bakımından Sakaların en önemli yönlerinden </a:t>
            </a:r>
            <a:r>
              <a:rPr lang="tr-TR" sz="1900" dirty="0" smtClean="0">
                <a:solidFill>
                  <a:srgbClr val="FFFF00"/>
                </a:solidFill>
              </a:rPr>
              <a:t>biri </a:t>
            </a:r>
            <a:r>
              <a:rPr lang="tr-TR" sz="1900" b="1" dirty="0" err="1" smtClean="0"/>
              <a:t>FİRDEVS</a:t>
            </a:r>
            <a:r>
              <a:rPr lang="tr-TR" sz="1900" dirty="0" err="1" smtClean="0">
                <a:solidFill>
                  <a:srgbClr val="FFFF00"/>
                </a:solidFill>
              </a:rPr>
              <a:t>î'nin</a:t>
            </a:r>
            <a:r>
              <a:rPr lang="tr-TR" sz="1900" dirty="0" smtClean="0">
                <a:solidFill>
                  <a:srgbClr val="FFFF00"/>
                </a:solidFill>
              </a:rPr>
              <a:t> </a:t>
            </a:r>
            <a:r>
              <a:rPr lang="tr-TR" sz="1900" dirty="0">
                <a:solidFill>
                  <a:srgbClr val="FFFF00"/>
                </a:solidFill>
              </a:rPr>
              <a:t>Şehnâmesindeki Turan kahramanı </a:t>
            </a:r>
            <a:r>
              <a:rPr lang="tr-TR" sz="1900" dirty="0" err="1" smtClean="0"/>
              <a:t>AFRÂSİYÂB</a:t>
            </a:r>
            <a:r>
              <a:rPr lang="tr-TR" sz="1900" dirty="0" err="1" smtClean="0">
                <a:solidFill>
                  <a:srgbClr val="FFFF00"/>
                </a:solidFill>
              </a:rPr>
              <a:t>'ın</a:t>
            </a:r>
            <a:r>
              <a:rPr lang="tr-TR" sz="1900" dirty="0" smtClean="0">
                <a:solidFill>
                  <a:srgbClr val="FFFF00"/>
                </a:solidFill>
              </a:rPr>
              <a:t> </a:t>
            </a:r>
            <a:r>
              <a:rPr lang="tr-TR" sz="1900" dirty="0">
                <a:solidFill>
                  <a:srgbClr val="FFFF00"/>
                </a:solidFill>
              </a:rPr>
              <a:t>kimliğidir. </a:t>
            </a:r>
            <a:r>
              <a:rPr lang="tr-TR" sz="1900" dirty="0" smtClean="0">
                <a:solidFill>
                  <a:srgbClr val="FFFF00"/>
                </a:solidFill>
              </a:rPr>
              <a:t>Destanda </a:t>
            </a:r>
            <a:r>
              <a:rPr lang="tr-TR" sz="1900" dirty="0" err="1" smtClean="0">
                <a:solidFill>
                  <a:srgbClr val="FFFF00"/>
                </a:solidFill>
              </a:rPr>
              <a:t>Afrâsiyâb</a:t>
            </a:r>
            <a:r>
              <a:rPr lang="tr-TR" sz="1900" dirty="0">
                <a:solidFill>
                  <a:srgbClr val="FFFF00"/>
                </a:solidFill>
              </a:rPr>
              <a:t>, İran hükümdarı </a:t>
            </a:r>
            <a:r>
              <a:rPr lang="tr-TR" sz="1900" dirty="0" err="1">
                <a:solidFill>
                  <a:srgbClr val="FFFF00"/>
                </a:solidFill>
              </a:rPr>
              <a:t>Keyhüsrev</a:t>
            </a:r>
            <a:r>
              <a:rPr lang="tr-TR" sz="1900" dirty="0">
                <a:solidFill>
                  <a:srgbClr val="FFFF00"/>
                </a:solidFill>
              </a:rPr>
              <a:t> tarafından hile ile </a:t>
            </a:r>
            <a:r>
              <a:rPr lang="tr-TR" sz="1900" dirty="0" smtClean="0">
                <a:solidFill>
                  <a:srgbClr val="FFFF00"/>
                </a:solidFill>
              </a:rPr>
              <a:t> öldürülür .</a:t>
            </a:r>
            <a:r>
              <a:rPr lang="tr-TR" sz="1900" dirty="0">
                <a:solidFill>
                  <a:srgbClr val="FFFF00"/>
                </a:solidFill>
              </a:rPr>
              <a:t> </a:t>
            </a:r>
            <a:r>
              <a:rPr lang="tr-TR" sz="1900" dirty="0" err="1" smtClean="0">
                <a:solidFill>
                  <a:srgbClr val="FFFF00"/>
                </a:solidFill>
              </a:rPr>
              <a:t>Keyhüsrev</a:t>
            </a:r>
            <a:r>
              <a:rPr lang="tr-TR" sz="1900" dirty="0">
                <a:solidFill>
                  <a:srgbClr val="FFFF00"/>
                </a:solidFill>
              </a:rPr>
              <a:t>, Yunan kaynaklarındaki </a:t>
            </a:r>
            <a:r>
              <a:rPr lang="tr-TR" sz="1900" dirty="0" err="1">
                <a:solidFill>
                  <a:srgbClr val="FFFF00"/>
                </a:solidFill>
              </a:rPr>
              <a:t>Med</a:t>
            </a:r>
            <a:r>
              <a:rPr lang="tr-TR" sz="1900" dirty="0">
                <a:solidFill>
                  <a:srgbClr val="FFFF00"/>
                </a:solidFill>
              </a:rPr>
              <a:t> kralı </a:t>
            </a:r>
            <a:r>
              <a:rPr lang="tr-TR" sz="1900" dirty="0" err="1">
                <a:solidFill>
                  <a:srgbClr val="FFFF00"/>
                </a:solidFill>
              </a:rPr>
              <a:t>Kiyaksarestir</a:t>
            </a:r>
            <a:r>
              <a:rPr lang="tr-TR" sz="1900" dirty="0">
                <a:solidFill>
                  <a:srgbClr val="FFFF00"/>
                </a:solidFill>
              </a:rPr>
              <a:t>. </a:t>
            </a:r>
            <a:r>
              <a:rPr lang="tr-TR" sz="1900" dirty="0" smtClean="0">
                <a:solidFill>
                  <a:srgbClr val="FFFF00"/>
                </a:solidFill>
              </a:rPr>
              <a:t>Herodot'a göre </a:t>
            </a:r>
            <a:r>
              <a:rPr lang="tr-TR" sz="1900" dirty="0">
                <a:solidFill>
                  <a:srgbClr val="FFFF00"/>
                </a:solidFill>
              </a:rPr>
              <a:t>Saka hükümdarı </a:t>
            </a:r>
            <a:r>
              <a:rPr lang="tr-TR" sz="1900" dirty="0" err="1">
                <a:solidFill>
                  <a:srgbClr val="FFFF00"/>
                </a:solidFill>
              </a:rPr>
              <a:t>Madyes</a:t>
            </a:r>
            <a:r>
              <a:rPr lang="tr-TR" sz="1900" dirty="0">
                <a:solidFill>
                  <a:srgbClr val="FFFF00"/>
                </a:solidFill>
              </a:rPr>
              <a:t>, "Medya kralı </a:t>
            </a:r>
            <a:r>
              <a:rPr lang="tr-TR" sz="1900" dirty="0" err="1">
                <a:solidFill>
                  <a:srgbClr val="FFFF00"/>
                </a:solidFill>
              </a:rPr>
              <a:t>Kiyaksares</a:t>
            </a:r>
            <a:r>
              <a:rPr lang="tr-TR" sz="1900" dirty="0">
                <a:solidFill>
                  <a:srgbClr val="FFFF00"/>
                </a:solidFill>
              </a:rPr>
              <a:t> ile iyi </a:t>
            </a:r>
            <a:r>
              <a:rPr lang="tr-TR" sz="1900" dirty="0" smtClean="0">
                <a:solidFill>
                  <a:srgbClr val="FFFF00"/>
                </a:solidFill>
              </a:rPr>
              <a:t>geçiniyordu. </a:t>
            </a:r>
            <a:r>
              <a:rPr lang="tr-TR" sz="1900" dirty="0" err="1" smtClean="0">
                <a:solidFill>
                  <a:srgbClr val="FFFF00"/>
                </a:solidFill>
              </a:rPr>
              <a:t>Kiyaksares</a:t>
            </a:r>
            <a:r>
              <a:rPr lang="tr-TR" sz="1900" dirty="0" smtClean="0">
                <a:solidFill>
                  <a:srgbClr val="FFFF00"/>
                </a:solidFill>
              </a:rPr>
              <a:t> </a:t>
            </a:r>
            <a:r>
              <a:rPr lang="tr-TR" sz="1900" dirty="0">
                <a:solidFill>
                  <a:srgbClr val="FFFF00"/>
                </a:solidFill>
              </a:rPr>
              <a:t>kendi </a:t>
            </a:r>
            <a:r>
              <a:rPr lang="tr-TR" sz="1900" dirty="0" smtClean="0">
                <a:solidFill>
                  <a:srgbClr val="FFFF00"/>
                </a:solidFill>
              </a:rPr>
              <a:t>askerlerine </a:t>
            </a:r>
            <a:r>
              <a:rPr lang="tr-TR" sz="1900" dirty="0">
                <a:solidFill>
                  <a:srgbClr val="FFFF00"/>
                </a:solidFill>
              </a:rPr>
              <a:t>Sakaların askerlik bilgisini öğrettiriyordu; </a:t>
            </a:r>
            <a:r>
              <a:rPr lang="tr-TR" sz="1900" dirty="0" smtClean="0">
                <a:solidFill>
                  <a:srgbClr val="FFFF00"/>
                </a:solidFill>
              </a:rPr>
              <a:t>fakat Kuzey </a:t>
            </a:r>
            <a:r>
              <a:rPr lang="tr-TR" sz="1900" dirty="0">
                <a:solidFill>
                  <a:srgbClr val="FFFF00"/>
                </a:solidFill>
              </a:rPr>
              <a:t>Medya'yı ve Doğu </a:t>
            </a:r>
            <a:r>
              <a:rPr lang="tr-TR" sz="1900" dirty="0" smtClean="0">
                <a:solidFill>
                  <a:srgbClr val="FFFF00"/>
                </a:solidFill>
              </a:rPr>
              <a:t>Anadolu'yu Sakaların </a:t>
            </a:r>
            <a:r>
              <a:rPr lang="tr-TR" sz="1900" dirty="0">
                <a:solidFill>
                  <a:srgbClr val="FFFF00"/>
                </a:solidFill>
              </a:rPr>
              <a:t>elinden almak için </a:t>
            </a:r>
            <a:r>
              <a:rPr lang="tr-TR" sz="1900" dirty="0" err="1">
                <a:solidFill>
                  <a:srgbClr val="FFFF00"/>
                </a:solidFill>
              </a:rPr>
              <a:t>gaddarane</a:t>
            </a:r>
            <a:r>
              <a:rPr lang="tr-TR" sz="1900" dirty="0">
                <a:solidFill>
                  <a:srgbClr val="FFFF00"/>
                </a:solidFill>
              </a:rPr>
              <a:t> plânlar kuruyordu. Dostluk </a:t>
            </a:r>
            <a:r>
              <a:rPr lang="tr-TR" sz="1900" dirty="0" smtClean="0">
                <a:solidFill>
                  <a:srgbClr val="FFFF00"/>
                </a:solidFill>
              </a:rPr>
              <a:t>göstererek itimadını </a:t>
            </a:r>
            <a:r>
              <a:rPr lang="tr-TR" sz="1900" dirty="0">
                <a:solidFill>
                  <a:srgbClr val="FFFF00"/>
                </a:solidFill>
              </a:rPr>
              <a:t>kazandığı </a:t>
            </a:r>
            <a:r>
              <a:rPr lang="tr-TR" sz="1900" dirty="0" err="1">
                <a:solidFill>
                  <a:srgbClr val="FFFF00"/>
                </a:solidFill>
              </a:rPr>
              <a:t>Maduva'yı</a:t>
            </a:r>
            <a:r>
              <a:rPr lang="tr-TR" sz="1900" dirty="0">
                <a:solidFill>
                  <a:srgbClr val="FFFF00"/>
                </a:solidFill>
              </a:rPr>
              <a:t> (</a:t>
            </a:r>
            <a:r>
              <a:rPr lang="tr-TR" sz="1900" dirty="0" err="1">
                <a:solidFill>
                  <a:srgbClr val="FFFF00"/>
                </a:solidFill>
              </a:rPr>
              <a:t>Madyes'i</a:t>
            </a:r>
            <a:r>
              <a:rPr lang="tr-TR" sz="1900" dirty="0">
                <a:solidFill>
                  <a:srgbClr val="FFFF00"/>
                </a:solidFill>
              </a:rPr>
              <a:t>) ziyafete çağırarak sarhoş edip </a:t>
            </a:r>
            <a:r>
              <a:rPr lang="tr-TR" sz="1900" dirty="0" smtClean="0">
                <a:solidFill>
                  <a:srgbClr val="FFFF00"/>
                </a:solidFill>
              </a:rPr>
              <a:t>pusuya koyduğu </a:t>
            </a:r>
            <a:r>
              <a:rPr lang="tr-TR" sz="1900" dirty="0">
                <a:solidFill>
                  <a:srgbClr val="FFFF00"/>
                </a:solidFill>
              </a:rPr>
              <a:t>kuvvetlerle hücum ederek </a:t>
            </a:r>
            <a:r>
              <a:rPr lang="tr-TR" sz="1900" dirty="0" err="1">
                <a:solidFill>
                  <a:srgbClr val="FFFF00"/>
                </a:solidFill>
              </a:rPr>
              <a:t>Maduva</a:t>
            </a:r>
            <a:r>
              <a:rPr lang="tr-TR" sz="1900" dirty="0">
                <a:solidFill>
                  <a:srgbClr val="FFFF00"/>
                </a:solidFill>
              </a:rPr>
              <a:t> başta olmak üzere, bütün </a:t>
            </a:r>
            <a:r>
              <a:rPr lang="tr-TR" sz="1900" dirty="0" smtClean="0">
                <a:solidFill>
                  <a:srgbClr val="FFFF00"/>
                </a:solidFill>
              </a:rPr>
              <a:t>Saka büyüklerini </a:t>
            </a:r>
            <a:r>
              <a:rPr lang="tr-TR" sz="1900" dirty="0">
                <a:solidFill>
                  <a:srgbClr val="FFFF00"/>
                </a:solidFill>
              </a:rPr>
              <a:t>ele geçirerek öldürdü</a:t>
            </a:r>
            <a:r>
              <a:rPr lang="tr-TR" sz="1900" dirty="0" smtClean="0">
                <a:solidFill>
                  <a:srgbClr val="FFFF00"/>
                </a:solidFill>
              </a:rPr>
              <a:t>. Yunan </a:t>
            </a:r>
            <a:r>
              <a:rPr lang="tr-TR" sz="1900" dirty="0">
                <a:solidFill>
                  <a:srgbClr val="FFFF00"/>
                </a:solidFill>
              </a:rPr>
              <a:t>kaynaklarında </a:t>
            </a:r>
            <a:r>
              <a:rPr lang="tr-TR" sz="1900" dirty="0" err="1">
                <a:solidFill>
                  <a:srgbClr val="FFFF00"/>
                </a:solidFill>
              </a:rPr>
              <a:t>Madyes</a:t>
            </a:r>
            <a:r>
              <a:rPr lang="tr-TR" sz="1900" dirty="0">
                <a:solidFill>
                  <a:srgbClr val="FFFF00"/>
                </a:solidFill>
              </a:rPr>
              <a:t>, Asur kaynaklarında </a:t>
            </a:r>
            <a:r>
              <a:rPr lang="tr-TR" sz="1900" dirty="0" err="1">
                <a:solidFill>
                  <a:srgbClr val="FFFF00"/>
                </a:solidFill>
              </a:rPr>
              <a:t>Maduva</a:t>
            </a:r>
            <a:r>
              <a:rPr lang="tr-TR" sz="1900" dirty="0">
                <a:solidFill>
                  <a:srgbClr val="FFFF00"/>
                </a:solidFill>
              </a:rPr>
              <a:t> olarak </a:t>
            </a:r>
            <a:r>
              <a:rPr lang="tr-TR" sz="1900" dirty="0" smtClean="0">
                <a:solidFill>
                  <a:srgbClr val="FFFF00"/>
                </a:solidFill>
              </a:rPr>
              <a:t>geçen Saka </a:t>
            </a:r>
            <a:r>
              <a:rPr lang="tr-TR" sz="1900" dirty="0">
                <a:solidFill>
                  <a:srgbClr val="FFFF00"/>
                </a:solidFill>
              </a:rPr>
              <a:t>hükümdarı </a:t>
            </a:r>
            <a:r>
              <a:rPr lang="tr-TR" sz="1900" dirty="0" err="1">
                <a:solidFill>
                  <a:srgbClr val="FFFF00"/>
                </a:solidFill>
              </a:rPr>
              <a:t>Şehnâme'deki</a:t>
            </a:r>
            <a:r>
              <a:rPr lang="tr-TR" sz="1900" dirty="0">
                <a:solidFill>
                  <a:srgbClr val="FFFF00"/>
                </a:solidFill>
              </a:rPr>
              <a:t> </a:t>
            </a:r>
            <a:r>
              <a:rPr lang="tr-TR" sz="1900" dirty="0" err="1">
                <a:solidFill>
                  <a:srgbClr val="FFFF00"/>
                </a:solidFill>
              </a:rPr>
              <a:t>Afrâsiyâb'dır</a:t>
            </a:r>
            <a:r>
              <a:rPr lang="tr-TR" sz="1900" dirty="0">
                <a:solidFill>
                  <a:srgbClr val="FFFF00"/>
                </a:solidFill>
              </a:rPr>
              <a:t>. </a:t>
            </a:r>
            <a:r>
              <a:rPr lang="tr-TR" sz="1900" dirty="0" err="1">
                <a:solidFill>
                  <a:srgbClr val="FFFF00"/>
                </a:solidFill>
              </a:rPr>
              <a:t>Afrâsiyâb</a:t>
            </a:r>
            <a:r>
              <a:rPr lang="tr-TR" sz="1900" dirty="0">
                <a:solidFill>
                  <a:srgbClr val="FFFF00"/>
                </a:solidFill>
              </a:rPr>
              <a:t> ise Türk </a:t>
            </a:r>
            <a:r>
              <a:rPr lang="tr-TR" sz="1900" dirty="0" smtClean="0">
                <a:solidFill>
                  <a:srgbClr val="FFFF00"/>
                </a:solidFill>
              </a:rPr>
              <a:t>kaynaklarında Alp </a:t>
            </a:r>
            <a:r>
              <a:rPr lang="tr-TR" sz="1900" dirty="0">
                <a:solidFill>
                  <a:srgbClr val="FFFF00"/>
                </a:solidFill>
              </a:rPr>
              <a:t>Er Tonga </a:t>
            </a:r>
            <a:r>
              <a:rPr lang="tr-TR" sz="1900" dirty="0" smtClean="0">
                <a:solidFill>
                  <a:srgbClr val="FFFF00"/>
                </a:solidFill>
              </a:rPr>
              <a:t>olarak geçer</a:t>
            </a:r>
            <a:r>
              <a:rPr lang="tr-TR" sz="1900" dirty="0">
                <a:solidFill>
                  <a:srgbClr val="FFFF00"/>
                </a:solidFill>
              </a:rPr>
              <a:t>. </a:t>
            </a:r>
            <a:r>
              <a:rPr lang="tr-TR" sz="1900" dirty="0" err="1">
                <a:solidFill>
                  <a:srgbClr val="FFFF00"/>
                </a:solidFill>
              </a:rPr>
              <a:t>Cüveynî'deki</a:t>
            </a:r>
            <a:r>
              <a:rPr lang="tr-TR" sz="1900" dirty="0">
                <a:solidFill>
                  <a:srgbClr val="FFFF00"/>
                </a:solidFill>
              </a:rPr>
              <a:t> Uygur </a:t>
            </a:r>
            <a:r>
              <a:rPr lang="tr-TR" sz="1900" dirty="0" smtClean="0">
                <a:solidFill>
                  <a:srgbClr val="FFFF00"/>
                </a:solidFill>
              </a:rPr>
              <a:t>destanına göre </a:t>
            </a:r>
            <a:r>
              <a:rPr lang="tr-TR" sz="1900" dirty="0">
                <a:solidFill>
                  <a:srgbClr val="FFFF00"/>
                </a:solidFill>
              </a:rPr>
              <a:t>ise </a:t>
            </a:r>
            <a:r>
              <a:rPr lang="tr-TR" sz="1900" dirty="0" err="1">
                <a:solidFill>
                  <a:srgbClr val="FFFF00"/>
                </a:solidFill>
              </a:rPr>
              <a:t>Afrâsiyâb</a:t>
            </a:r>
            <a:r>
              <a:rPr lang="tr-TR" sz="1900" dirty="0">
                <a:solidFill>
                  <a:srgbClr val="FFFF00"/>
                </a:solidFill>
              </a:rPr>
              <a:t>, efsanevî Uygur hükümdarı </a:t>
            </a:r>
            <a:r>
              <a:rPr lang="tr-TR" sz="1900" dirty="0" err="1" smtClean="0">
                <a:solidFill>
                  <a:srgbClr val="FFFF00"/>
                </a:solidFill>
              </a:rPr>
              <a:t>Bugu</a:t>
            </a:r>
            <a:r>
              <a:rPr lang="tr-TR" sz="1900" dirty="0" smtClean="0">
                <a:solidFill>
                  <a:srgbClr val="FFFF00"/>
                </a:solidFill>
              </a:rPr>
              <a:t> Han'dır. Kâşgarlı </a:t>
            </a:r>
            <a:r>
              <a:rPr lang="tr-TR" sz="1900" dirty="0" err="1">
                <a:solidFill>
                  <a:srgbClr val="FFFF00"/>
                </a:solidFill>
              </a:rPr>
              <a:t>Mahmud</a:t>
            </a:r>
            <a:r>
              <a:rPr lang="tr-TR" sz="1900" dirty="0">
                <a:solidFill>
                  <a:srgbClr val="FFFF00"/>
                </a:solidFill>
              </a:rPr>
              <a:t> Dîvânü Lügati't-Türk'te "Kaz" maddesinde </a:t>
            </a:r>
            <a:r>
              <a:rPr lang="tr-TR" sz="1900" dirty="0" smtClean="0">
                <a:solidFill>
                  <a:srgbClr val="FFFF00"/>
                </a:solidFill>
              </a:rPr>
              <a:t>şöyle demektedir</a:t>
            </a:r>
            <a:r>
              <a:rPr lang="tr-TR" sz="1900" dirty="0">
                <a:solidFill>
                  <a:srgbClr val="FFFF00"/>
                </a:solidFill>
              </a:rPr>
              <a:t>: "Kaz: </a:t>
            </a:r>
            <a:r>
              <a:rPr lang="tr-TR" sz="1900" dirty="0" err="1">
                <a:solidFill>
                  <a:srgbClr val="FFFF00"/>
                </a:solidFill>
              </a:rPr>
              <a:t>Afrâsiyab'ın</a:t>
            </a:r>
            <a:r>
              <a:rPr lang="tr-TR" sz="1900" dirty="0">
                <a:solidFill>
                  <a:srgbClr val="FFFF00"/>
                </a:solidFill>
              </a:rPr>
              <a:t> kızının adı... </a:t>
            </a:r>
            <a:r>
              <a:rPr lang="tr-TR" sz="1900" dirty="0" err="1">
                <a:solidFill>
                  <a:srgbClr val="FFFF00"/>
                </a:solidFill>
              </a:rPr>
              <a:t>Kaz'ın</a:t>
            </a:r>
            <a:r>
              <a:rPr lang="tr-TR" sz="1900" dirty="0">
                <a:solidFill>
                  <a:srgbClr val="FFFF00"/>
                </a:solidFill>
              </a:rPr>
              <a:t> babası olan 'Tonga </a:t>
            </a:r>
            <a:r>
              <a:rPr lang="tr-TR" sz="1900" dirty="0" smtClean="0">
                <a:solidFill>
                  <a:srgbClr val="FFFF00"/>
                </a:solidFill>
              </a:rPr>
              <a:t>Alper‘ </a:t>
            </a:r>
            <a:r>
              <a:rPr lang="tr-TR" sz="1900" dirty="0" err="1" smtClean="0">
                <a:solidFill>
                  <a:srgbClr val="FFFF00"/>
                </a:solidFill>
              </a:rPr>
              <a:t>Afrâsiyab</a:t>
            </a:r>
            <a:r>
              <a:rPr lang="tr-TR" sz="1900" dirty="0" smtClean="0">
                <a:solidFill>
                  <a:srgbClr val="FFFF00"/>
                </a:solidFill>
              </a:rPr>
              <a:t> demektir.</a:t>
            </a:r>
            <a:r>
              <a:rPr lang="tr-TR" sz="1900" dirty="0">
                <a:solidFill>
                  <a:srgbClr val="FFFF00"/>
                </a:solidFill>
              </a:rPr>
              <a:t> </a:t>
            </a:r>
            <a:r>
              <a:rPr lang="tr-TR" sz="1900" dirty="0" smtClean="0">
                <a:solidFill>
                  <a:srgbClr val="FFFF00"/>
                </a:solidFill>
              </a:rPr>
              <a:t>Yusuf </a:t>
            </a:r>
            <a:r>
              <a:rPr lang="tr-TR" sz="1900" dirty="0">
                <a:solidFill>
                  <a:srgbClr val="FFFF00"/>
                </a:solidFill>
              </a:rPr>
              <a:t>Has </a:t>
            </a:r>
            <a:r>
              <a:rPr lang="tr-TR" sz="1900" dirty="0" err="1">
                <a:solidFill>
                  <a:srgbClr val="FFFF00"/>
                </a:solidFill>
              </a:rPr>
              <a:t>Hâcib</a:t>
            </a:r>
            <a:r>
              <a:rPr lang="tr-TR" sz="1900" dirty="0">
                <a:solidFill>
                  <a:srgbClr val="FFFF00"/>
                </a:solidFill>
              </a:rPr>
              <a:t> de Kutadgu Bilig'de aynı bilgiyi verir</a:t>
            </a:r>
            <a:r>
              <a:rPr lang="tr-TR" sz="1900" dirty="0" smtClean="0">
                <a:solidFill>
                  <a:srgbClr val="FFFF00"/>
                </a:solidFill>
              </a:rPr>
              <a:t>:</a:t>
            </a:r>
            <a:r>
              <a:rPr lang="tr-TR" sz="1900" dirty="0" smtClean="0"/>
              <a:t> </a:t>
            </a:r>
            <a:r>
              <a:rPr lang="tr-TR" sz="1900" dirty="0"/>
              <a:t>Tonga Alp Er erdi </a:t>
            </a:r>
            <a:r>
              <a:rPr lang="tr-TR" sz="1900" dirty="0" err="1"/>
              <a:t>kutı</a:t>
            </a:r>
            <a:r>
              <a:rPr lang="tr-TR" sz="1900" dirty="0"/>
              <a:t> </a:t>
            </a:r>
            <a:r>
              <a:rPr lang="tr-TR" sz="1900" dirty="0" err="1" smtClean="0"/>
              <a:t>belgülüg</a:t>
            </a:r>
            <a:r>
              <a:rPr lang="tr-TR" sz="1900" dirty="0" smtClean="0"/>
              <a:t>…. </a:t>
            </a:r>
            <a:r>
              <a:rPr lang="tr-TR" sz="1900" dirty="0" err="1" smtClean="0"/>
              <a:t>Tejikler</a:t>
            </a:r>
            <a:r>
              <a:rPr lang="tr-TR" sz="1900" dirty="0" smtClean="0"/>
              <a:t> </a:t>
            </a:r>
            <a:r>
              <a:rPr lang="tr-TR" sz="1900" dirty="0" err="1"/>
              <a:t>ayur</a:t>
            </a:r>
            <a:r>
              <a:rPr lang="tr-TR" sz="1900" dirty="0"/>
              <a:t> anı </a:t>
            </a:r>
            <a:r>
              <a:rPr lang="tr-TR" sz="1900" dirty="0" err="1" smtClean="0"/>
              <a:t>Efrâsiyâb</a:t>
            </a:r>
            <a:r>
              <a:rPr lang="tr-TR" sz="1900" dirty="0" smtClean="0"/>
              <a:t>…. </a:t>
            </a:r>
            <a:r>
              <a:rPr lang="tr-TR" sz="1900" dirty="0"/>
              <a:t>Bu </a:t>
            </a:r>
            <a:r>
              <a:rPr lang="tr-TR" sz="1900" dirty="0" err="1"/>
              <a:t>Efrâsiyâb</a:t>
            </a:r>
            <a:r>
              <a:rPr lang="tr-TR" sz="1900" dirty="0"/>
              <a:t> </a:t>
            </a:r>
            <a:r>
              <a:rPr lang="tr-TR" sz="1900" dirty="0" err="1" smtClean="0"/>
              <a:t>tuttı</a:t>
            </a:r>
            <a:r>
              <a:rPr lang="tr-TR" sz="1900" dirty="0"/>
              <a:t> </a:t>
            </a:r>
            <a:r>
              <a:rPr lang="tr-TR" sz="1900" dirty="0" smtClean="0"/>
              <a:t>iller </a:t>
            </a:r>
            <a:r>
              <a:rPr lang="tr-TR" sz="1900" dirty="0" err="1" smtClean="0"/>
              <a:t>talap</a:t>
            </a:r>
            <a:r>
              <a:rPr lang="tr-TR" sz="1900" dirty="0" smtClean="0"/>
              <a:t>…. </a:t>
            </a:r>
            <a:r>
              <a:rPr lang="tr-TR" sz="1900" dirty="0" err="1" smtClean="0"/>
              <a:t>Tejikler</a:t>
            </a:r>
            <a:r>
              <a:rPr lang="tr-TR" sz="1900" dirty="0" smtClean="0"/>
              <a:t> </a:t>
            </a:r>
            <a:r>
              <a:rPr lang="tr-TR" sz="1900" dirty="0"/>
              <a:t>bitigde </a:t>
            </a:r>
            <a:r>
              <a:rPr lang="tr-TR" sz="1900" dirty="0" err="1"/>
              <a:t>bitimiş</a:t>
            </a:r>
            <a:r>
              <a:rPr lang="tr-TR" sz="1900" dirty="0"/>
              <a:t> </a:t>
            </a:r>
            <a:r>
              <a:rPr lang="tr-TR" sz="1900" dirty="0" err="1" smtClean="0"/>
              <a:t>munı</a:t>
            </a:r>
            <a:r>
              <a:rPr lang="tr-TR" sz="1900" dirty="0" smtClean="0"/>
              <a:t>….. </a:t>
            </a:r>
            <a:r>
              <a:rPr lang="tr-TR" sz="1900" dirty="0"/>
              <a:t>Bitigde </a:t>
            </a:r>
            <a:r>
              <a:rPr lang="tr-TR" sz="1900" dirty="0" smtClean="0"/>
              <a:t>yok erse </a:t>
            </a:r>
            <a:r>
              <a:rPr lang="tr-TR" sz="1900" dirty="0"/>
              <a:t>kim </a:t>
            </a:r>
            <a:r>
              <a:rPr lang="tr-TR" sz="1900" dirty="0" err="1" smtClean="0"/>
              <a:t>ukgay</a:t>
            </a:r>
            <a:r>
              <a:rPr lang="tr-TR" sz="1900" dirty="0" smtClean="0"/>
              <a:t>?</a:t>
            </a:r>
            <a:endParaRPr lang="tr-TR" sz="1900" dirty="0"/>
          </a:p>
        </p:txBody>
      </p:sp>
    </p:spTree>
    <p:extLst>
      <p:ext uri="{BB962C8B-B14F-4D97-AF65-F5344CB8AC3E}">
        <p14:creationId xmlns:p14="http://schemas.microsoft.com/office/powerpoint/2010/main" val="282019141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424936" cy="6048672"/>
          </a:xfrm>
        </p:spPr>
        <p:txBody>
          <a:bodyPr/>
          <a:lstStyle/>
          <a:p>
            <a:pPr algn="l"/>
            <a:r>
              <a:rPr lang="tr-TR" sz="2400" b="1" dirty="0" smtClean="0"/>
              <a:t>                                      1</a:t>
            </a:r>
            <a:r>
              <a:rPr lang="tr-TR" sz="2400" b="1" dirty="0"/>
              <a:t>. ASYA HUNLARI</a:t>
            </a:r>
          </a:p>
          <a:p>
            <a:pPr algn="l"/>
            <a:r>
              <a:rPr lang="tr-TR" sz="2400" dirty="0">
                <a:solidFill>
                  <a:srgbClr val="FFFF00"/>
                </a:solidFill>
              </a:rPr>
              <a:t>Hunların ataları Çin'in kuzeyinde ve kuzey batısında yaşamakta </a:t>
            </a:r>
            <a:r>
              <a:rPr lang="tr-TR" sz="2400" dirty="0" smtClean="0">
                <a:solidFill>
                  <a:srgbClr val="FFFF00"/>
                </a:solidFill>
              </a:rPr>
              <a:t>idiler. Ancak </a:t>
            </a:r>
            <a:r>
              <a:rPr lang="tr-TR" sz="2400" dirty="0">
                <a:solidFill>
                  <a:srgbClr val="FFFF00"/>
                </a:solidFill>
              </a:rPr>
              <a:t>o zamanki Çin sınırlan bugünkü kadar kuzeye ve batıya yayılmış </a:t>
            </a:r>
            <a:r>
              <a:rPr lang="tr-TR" sz="2400" dirty="0" smtClean="0">
                <a:solidFill>
                  <a:srgbClr val="FFFF00"/>
                </a:solidFill>
              </a:rPr>
              <a:t>değildi. Çin</a:t>
            </a:r>
            <a:r>
              <a:rPr lang="tr-TR" sz="2400" dirty="0">
                <a:solidFill>
                  <a:srgbClr val="FFFF00"/>
                </a:solidFill>
              </a:rPr>
              <a:t>, </a:t>
            </a:r>
            <a:r>
              <a:rPr lang="tr-TR" sz="2400" dirty="0" smtClean="0">
                <a:solidFill>
                  <a:srgbClr val="FFFF00"/>
                </a:solidFill>
              </a:rPr>
              <a:t>Sarı </a:t>
            </a:r>
            <a:r>
              <a:rPr lang="tr-TR" sz="2400" dirty="0" err="1" smtClean="0">
                <a:solidFill>
                  <a:srgbClr val="FFFF00"/>
                </a:solidFill>
              </a:rPr>
              <a:t>ırmak'ın</a:t>
            </a:r>
            <a:r>
              <a:rPr lang="tr-TR" sz="2400" dirty="0" smtClean="0">
                <a:solidFill>
                  <a:srgbClr val="FFFF00"/>
                </a:solidFill>
              </a:rPr>
              <a:t> </a:t>
            </a:r>
            <a:r>
              <a:rPr lang="tr-TR" sz="2400" dirty="0">
                <a:solidFill>
                  <a:srgbClr val="FFFF00"/>
                </a:solidFill>
              </a:rPr>
              <a:t>ve hatta </a:t>
            </a:r>
            <a:r>
              <a:rPr lang="tr-TR" sz="2400" dirty="0" smtClean="0">
                <a:solidFill>
                  <a:srgbClr val="FFFF00"/>
                </a:solidFill>
              </a:rPr>
              <a:t>Sarı ırmak </a:t>
            </a:r>
            <a:r>
              <a:rPr lang="tr-TR" sz="2400" dirty="0">
                <a:solidFill>
                  <a:srgbClr val="FFFF00"/>
                </a:solidFill>
              </a:rPr>
              <a:t>kıvrımı </a:t>
            </a:r>
            <a:r>
              <a:rPr lang="tr-TR" sz="2400" dirty="0" err="1">
                <a:solidFill>
                  <a:srgbClr val="FFFF00"/>
                </a:solidFill>
              </a:rPr>
              <a:t>Ordos'un</a:t>
            </a:r>
            <a:r>
              <a:rPr lang="tr-TR" sz="2400" dirty="0">
                <a:solidFill>
                  <a:srgbClr val="FFFF00"/>
                </a:solidFill>
              </a:rPr>
              <a:t> güneyinde kalıyordu. </a:t>
            </a:r>
            <a:r>
              <a:rPr lang="tr-TR" sz="2400" dirty="0" smtClean="0">
                <a:solidFill>
                  <a:srgbClr val="FFFF00"/>
                </a:solidFill>
              </a:rPr>
              <a:t>Batı sınırları </a:t>
            </a:r>
            <a:r>
              <a:rPr lang="tr-TR" sz="2400" dirty="0">
                <a:solidFill>
                  <a:srgbClr val="FFFF00"/>
                </a:solidFill>
              </a:rPr>
              <a:t>da bugünkü Kansu eyaletine kadar uzanıyordu. </a:t>
            </a:r>
            <a:r>
              <a:rPr lang="tr-TR" sz="2400" dirty="0" smtClean="0">
                <a:solidFill>
                  <a:srgbClr val="FFFF00"/>
                </a:solidFill>
              </a:rPr>
              <a:t>Sarı </a:t>
            </a:r>
            <a:r>
              <a:rPr lang="tr-TR" sz="2400" dirty="0" err="1" smtClean="0">
                <a:solidFill>
                  <a:srgbClr val="FFFF00"/>
                </a:solidFill>
              </a:rPr>
              <a:t>ırmak'ın</a:t>
            </a:r>
            <a:r>
              <a:rPr lang="tr-TR" sz="2400" dirty="0" smtClean="0">
                <a:solidFill>
                  <a:srgbClr val="FFFF00"/>
                </a:solidFill>
              </a:rPr>
              <a:t> kuzeyinde, </a:t>
            </a:r>
            <a:r>
              <a:rPr lang="tr-TR" sz="2400" dirty="0" err="1" smtClean="0">
                <a:solidFill>
                  <a:srgbClr val="FFFF00"/>
                </a:solidFill>
              </a:rPr>
              <a:t>Ordos'ta</a:t>
            </a:r>
            <a:r>
              <a:rPr lang="tr-TR" sz="2400" dirty="0" smtClean="0">
                <a:solidFill>
                  <a:srgbClr val="FFFF00"/>
                </a:solidFill>
              </a:rPr>
              <a:t> </a:t>
            </a:r>
            <a:r>
              <a:rPr lang="tr-TR" sz="2400" dirty="0">
                <a:solidFill>
                  <a:srgbClr val="FFFF00"/>
                </a:solidFill>
              </a:rPr>
              <a:t>ve Kansu'da doğudan batıya doğru </a:t>
            </a:r>
            <a:r>
              <a:rPr lang="tr-TR" sz="2400" dirty="0" smtClean="0"/>
              <a:t>Tunguz</a:t>
            </a:r>
            <a:r>
              <a:rPr lang="tr-TR" sz="2400" dirty="0" smtClean="0">
                <a:solidFill>
                  <a:srgbClr val="FFFF00"/>
                </a:solidFill>
              </a:rPr>
              <a:t> </a:t>
            </a:r>
            <a:r>
              <a:rPr lang="tr-TR" sz="2400" dirty="0">
                <a:solidFill>
                  <a:srgbClr val="FFFF00"/>
                </a:solidFill>
              </a:rPr>
              <a:t>ve </a:t>
            </a:r>
            <a:r>
              <a:rPr lang="tr-TR" sz="2400" dirty="0"/>
              <a:t>Moğolların, Hunların </a:t>
            </a:r>
            <a:r>
              <a:rPr lang="tr-TR" sz="2400" dirty="0" smtClean="0">
                <a:solidFill>
                  <a:srgbClr val="FFFF00"/>
                </a:solidFill>
              </a:rPr>
              <a:t>ve diğer </a:t>
            </a:r>
            <a:r>
              <a:rPr lang="tr-TR" sz="2400" dirty="0">
                <a:solidFill>
                  <a:srgbClr val="FFFF00"/>
                </a:solidFill>
              </a:rPr>
              <a:t>Türk kavimlerinin ve </a:t>
            </a:r>
            <a:r>
              <a:rPr lang="tr-TR" sz="2400" dirty="0"/>
              <a:t>Tibetlilerin</a:t>
            </a:r>
            <a:r>
              <a:rPr lang="tr-TR" sz="2400" dirty="0">
                <a:solidFill>
                  <a:srgbClr val="FFFF00"/>
                </a:solidFill>
              </a:rPr>
              <a:t> ataları </a:t>
            </a:r>
            <a:r>
              <a:rPr lang="tr-TR" sz="2400" dirty="0" smtClean="0">
                <a:solidFill>
                  <a:srgbClr val="FFFF00"/>
                </a:solidFill>
              </a:rPr>
              <a:t>yaşıyordu.. </a:t>
            </a:r>
            <a:r>
              <a:rPr lang="tr-TR" sz="2400" dirty="0">
                <a:solidFill>
                  <a:srgbClr val="FFFF00"/>
                </a:solidFill>
              </a:rPr>
              <a:t>İlk hanedanlardan </a:t>
            </a:r>
            <a:r>
              <a:rPr lang="tr-TR" sz="2400" dirty="0" smtClean="0">
                <a:solidFill>
                  <a:srgbClr val="FFFF00"/>
                </a:solidFill>
              </a:rPr>
              <a:t>beri Çin </a:t>
            </a:r>
            <a:r>
              <a:rPr lang="tr-TR" sz="2400" dirty="0">
                <a:solidFill>
                  <a:srgbClr val="FFFF00"/>
                </a:solidFill>
              </a:rPr>
              <a:t>kültüründe </a:t>
            </a:r>
            <a:r>
              <a:rPr lang="tr-TR" sz="2400" dirty="0"/>
              <a:t>Tibet ve Türk </a:t>
            </a:r>
            <a:r>
              <a:rPr lang="tr-TR" sz="2400" dirty="0">
                <a:solidFill>
                  <a:srgbClr val="FFFF00"/>
                </a:solidFill>
              </a:rPr>
              <a:t>etkisi </a:t>
            </a:r>
            <a:r>
              <a:rPr lang="tr-TR" sz="2400" dirty="0" smtClean="0">
                <a:solidFill>
                  <a:srgbClr val="FFFF00"/>
                </a:solidFill>
              </a:rPr>
              <a:t>kabul </a:t>
            </a:r>
            <a:r>
              <a:rPr lang="tr-TR" sz="2400" dirty="0" err="1" smtClean="0">
                <a:solidFill>
                  <a:srgbClr val="FFFF00"/>
                </a:solidFill>
              </a:rPr>
              <a:t>edilmiştir.Savaşçı</a:t>
            </a:r>
            <a:r>
              <a:rPr lang="tr-TR" sz="2400" dirty="0" smtClean="0">
                <a:solidFill>
                  <a:srgbClr val="FFFF00"/>
                </a:solidFill>
              </a:rPr>
              <a:t> </a:t>
            </a:r>
            <a:r>
              <a:rPr lang="tr-TR" sz="2400" dirty="0">
                <a:solidFill>
                  <a:srgbClr val="FFFF00"/>
                </a:solidFill>
              </a:rPr>
              <a:t>Devletler Çağı'nda bozkır kavimlerinin tesiri Çin üzerinde </a:t>
            </a:r>
            <a:r>
              <a:rPr lang="tr-TR" sz="2400" dirty="0" smtClean="0">
                <a:solidFill>
                  <a:srgbClr val="FFFF00"/>
                </a:solidFill>
              </a:rPr>
              <a:t>kuvvetle hissedilir</a:t>
            </a:r>
            <a:r>
              <a:rPr lang="tr-TR" sz="2400" dirty="0">
                <a:solidFill>
                  <a:srgbClr val="FFFF00"/>
                </a:solidFill>
              </a:rPr>
              <a:t>. Çin hanedanı M.Ö. 5. yüzyıl ortalarında Türklerin tesiriyle </a:t>
            </a:r>
            <a:r>
              <a:rPr lang="tr-TR" sz="2400" dirty="0" smtClean="0">
                <a:solidFill>
                  <a:srgbClr val="FFFF00"/>
                </a:solidFill>
              </a:rPr>
              <a:t>savaş </a:t>
            </a:r>
            <a:r>
              <a:rPr lang="tr-TR" sz="2400" dirty="0" err="1" smtClean="0">
                <a:solidFill>
                  <a:srgbClr val="FFFF00"/>
                </a:solidFill>
              </a:rPr>
              <a:t>arabalanndan</a:t>
            </a:r>
            <a:r>
              <a:rPr lang="tr-TR" sz="2400" dirty="0" smtClean="0">
                <a:solidFill>
                  <a:srgbClr val="FFFF00"/>
                </a:solidFill>
              </a:rPr>
              <a:t> </a:t>
            </a:r>
            <a:r>
              <a:rPr lang="tr-TR" sz="2400" dirty="0">
                <a:solidFill>
                  <a:srgbClr val="FFFF00"/>
                </a:solidFill>
              </a:rPr>
              <a:t>atlı birlik düzenine </a:t>
            </a:r>
            <a:r>
              <a:rPr lang="tr-TR" sz="2400" dirty="0" smtClean="0">
                <a:solidFill>
                  <a:srgbClr val="FFFF00"/>
                </a:solidFill>
              </a:rPr>
              <a:t>geçer. </a:t>
            </a:r>
            <a:r>
              <a:rPr lang="tr-TR" sz="2400" dirty="0">
                <a:solidFill>
                  <a:srgbClr val="FFFF00"/>
                </a:solidFill>
              </a:rPr>
              <a:t>M.Ö. 307'de, </a:t>
            </a:r>
            <a:r>
              <a:rPr lang="tr-TR" sz="2400" dirty="0" smtClean="0">
                <a:solidFill>
                  <a:srgbClr val="FFFF00"/>
                </a:solidFill>
              </a:rPr>
              <a:t>Kuzey</a:t>
            </a:r>
            <a:r>
              <a:rPr lang="tr-TR" sz="2400" dirty="0">
                <a:solidFill>
                  <a:srgbClr val="FFFF00"/>
                </a:solidFill>
              </a:rPr>
              <a:t> </a:t>
            </a:r>
            <a:r>
              <a:rPr lang="tr-TR" sz="2400" dirty="0" smtClean="0">
                <a:solidFill>
                  <a:srgbClr val="FFFF00"/>
                </a:solidFill>
              </a:rPr>
              <a:t>Çin'deki </a:t>
            </a:r>
            <a:r>
              <a:rPr lang="tr-TR" sz="2400" dirty="0" err="1">
                <a:solidFill>
                  <a:srgbClr val="FFFF00"/>
                </a:solidFill>
              </a:rPr>
              <a:t>Cao</a:t>
            </a:r>
            <a:r>
              <a:rPr lang="tr-TR" sz="2400" dirty="0">
                <a:solidFill>
                  <a:srgbClr val="FFFF00"/>
                </a:solidFill>
              </a:rPr>
              <a:t> devletinde giyim ve silâh reformu da yapılır; Hun </a:t>
            </a:r>
            <a:r>
              <a:rPr lang="tr-TR" sz="2400" dirty="0" smtClean="0">
                <a:solidFill>
                  <a:srgbClr val="FFFF00"/>
                </a:solidFill>
              </a:rPr>
              <a:t>elbiseleri </a:t>
            </a:r>
            <a:r>
              <a:rPr lang="tr-TR" sz="2400" dirty="0">
                <a:solidFill>
                  <a:srgbClr val="FFFF00"/>
                </a:solidFill>
              </a:rPr>
              <a:t>giyilir; </a:t>
            </a:r>
            <a:r>
              <a:rPr lang="tr-TR" sz="2400" dirty="0" smtClean="0">
                <a:solidFill>
                  <a:srgbClr val="FFFF00"/>
                </a:solidFill>
              </a:rPr>
              <a:t>at üstünde </a:t>
            </a:r>
            <a:r>
              <a:rPr lang="tr-TR" sz="2400" dirty="0">
                <a:solidFill>
                  <a:srgbClr val="FFFF00"/>
                </a:solidFill>
              </a:rPr>
              <a:t>yay çeken askerler </a:t>
            </a:r>
            <a:r>
              <a:rPr lang="tr-TR" sz="2400" dirty="0" smtClean="0">
                <a:solidFill>
                  <a:srgbClr val="FFFF00"/>
                </a:solidFill>
              </a:rPr>
              <a:t>orduya alınır.</a:t>
            </a:r>
            <a:endParaRPr lang="tr-TR" sz="2400" dirty="0">
              <a:solidFill>
                <a:srgbClr val="FFFF00"/>
              </a:solidFill>
            </a:endParaRPr>
          </a:p>
        </p:txBody>
      </p:sp>
    </p:spTree>
    <p:extLst>
      <p:ext uri="{BB962C8B-B14F-4D97-AF65-F5344CB8AC3E}">
        <p14:creationId xmlns:p14="http://schemas.microsoft.com/office/powerpoint/2010/main" val="17923826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568952" cy="6048672"/>
          </a:xfrm>
        </p:spPr>
        <p:txBody>
          <a:bodyPr/>
          <a:lstStyle/>
          <a:p>
            <a:pPr algn="l"/>
            <a:r>
              <a:rPr lang="tr-TR" sz="2200" dirty="0" smtClean="0">
                <a:solidFill>
                  <a:srgbClr val="FFFF00"/>
                </a:solidFill>
              </a:rPr>
              <a:t>Çin </a:t>
            </a:r>
            <a:r>
              <a:rPr lang="tr-TR" sz="2200" dirty="0">
                <a:solidFill>
                  <a:srgbClr val="FFFF00"/>
                </a:solidFill>
              </a:rPr>
              <a:t>kaynaklarında doğrudan doğruya "</a:t>
            </a:r>
            <a:r>
              <a:rPr lang="tr-TR" sz="2200" dirty="0"/>
              <a:t>Hun</a:t>
            </a:r>
            <a:r>
              <a:rPr lang="tr-TR" sz="2200" dirty="0">
                <a:solidFill>
                  <a:srgbClr val="FFFF00"/>
                </a:solidFill>
              </a:rPr>
              <a:t>" anlamında kullanılan </a:t>
            </a:r>
            <a:r>
              <a:rPr lang="tr-TR" sz="2200" dirty="0" smtClean="0">
                <a:solidFill>
                  <a:srgbClr val="FFFF00"/>
                </a:solidFill>
              </a:rPr>
              <a:t>terim </a:t>
            </a:r>
            <a:r>
              <a:rPr lang="tr-TR" sz="2200" dirty="0" smtClean="0"/>
              <a:t>HYUNG-</a:t>
            </a:r>
            <a:r>
              <a:rPr lang="tr-TR" sz="2200" dirty="0" err="1" smtClean="0"/>
              <a:t>NU'dur</a:t>
            </a:r>
            <a:r>
              <a:rPr lang="tr-TR" sz="2200" dirty="0" smtClean="0">
                <a:solidFill>
                  <a:srgbClr val="FFFF00"/>
                </a:solidFill>
              </a:rPr>
              <a:t>. </a:t>
            </a:r>
            <a:r>
              <a:rPr lang="tr-TR" sz="2200" dirty="0" err="1">
                <a:solidFill>
                  <a:srgbClr val="FFFF00"/>
                </a:solidFill>
              </a:rPr>
              <a:t>Soğdakça</a:t>
            </a:r>
            <a:r>
              <a:rPr lang="tr-TR" sz="2200" dirty="0">
                <a:solidFill>
                  <a:srgbClr val="FFFF00"/>
                </a:solidFill>
              </a:rPr>
              <a:t> </a:t>
            </a:r>
            <a:r>
              <a:rPr lang="tr-TR" sz="2200" dirty="0"/>
              <a:t>Hun/</a:t>
            </a:r>
            <a:r>
              <a:rPr lang="tr-TR" sz="2200" dirty="0" err="1"/>
              <a:t>Gun</a:t>
            </a:r>
            <a:r>
              <a:rPr lang="tr-TR" sz="2200" dirty="0"/>
              <a:t>, </a:t>
            </a:r>
            <a:r>
              <a:rPr lang="tr-TR" sz="2200" dirty="0">
                <a:solidFill>
                  <a:srgbClr val="FFFF00"/>
                </a:solidFill>
              </a:rPr>
              <a:t>Lâtin ve Yunan yazarlarında </a:t>
            </a:r>
            <a:r>
              <a:rPr lang="tr-TR" sz="2200" dirty="0" err="1"/>
              <a:t>Hunni</a:t>
            </a:r>
            <a:r>
              <a:rPr lang="tr-TR" sz="2200" dirty="0"/>
              <a:t>, </a:t>
            </a:r>
            <a:r>
              <a:rPr lang="tr-TR" sz="2200" dirty="0" smtClean="0">
                <a:solidFill>
                  <a:srgbClr val="FFFF00"/>
                </a:solidFill>
              </a:rPr>
              <a:t>Orta Farsçada </a:t>
            </a:r>
            <a:r>
              <a:rPr lang="tr-TR" sz="2200" dirty="0" err="1"/>
              <a:t>Hyon</a:t>
            </a:r>
            <a:r>
              <a:rPr lang="tr-TR" sz="2200" dirty="0">
                <a:solidFill>
                  <a:srgbClr val="FFFF00"/>
                </a:solidFill>
              </a:rPr>
              <a:t>, </a:t>
            </a:r>
            <a:r>
              <a:rPr lang="tr-TR" sz="2200" dirty="0" err="1">
                <a:solidFill>
                  <a:srgbClr val="FFFF00"/>
                </a:solidFill>
              </a:rPr>
              <a:t>Süryanîcede</a:t>
            </a:r>
            <a:r>
              <a:rPr lang="tr-TR" sz="2200" dirty="0">
                <a:solidFill>
                  <a:srgbClr val="FFFF00"/>
                </a:solidFill>
              </a:rPr>
              <a:t> </a:t>
            </a:r>
            <a:r>
              <a:rPr lang="tr-TR" sz="2200" dirty="0"/>
              <a:t>Hûn</a:t>
            </a:r>
            <a:r>
              <a:rPr lang="tr-TR" sz="2200" dirty="0">
                <a:solidFill>
                  <a:srgbClr val="FFFF00"/>
                </a:solidFill>
              </a:rPr>
              <a:t>, Ermenicede </a:t>
            </a:r>
            <a:r>
              <a:rPr lang="tr-TR" sz="2200" dirty="0" err="1"/>
              <a:t>Hon</a:t>
            </a:r>
            <a:r>
              <a:rPr lang="tr-TR" sz="2200" dirty="0"/>
              <a:t>-k</a:t>
            </a:r>
            <a:r>
              <a:rPr lang="tr-TR" sz="2200" dirty="0">
                <a:solidFill>
                  <a:srgbClr val="FFFF00"/>
                </a:solidFill>
              </a:rPr>
              <a:t>, Hintçede </a:t>
            </a:r>
            <a:r>
              <a:rPr lang="tr-TR" sz="2200" dirty="0" smtClean="0"/>
              <a:t>Hûna </a:t>
            </a:r>
            <a:r>
              <a:rPr lang="tr-TR" sz="2200" dirty="0" smtClean="0">
                <a:solidFill>
                  <a:srgbClr val="FFFF00"/>
                </a:solidFill>
              </a:rPr>
              <a:t>adlandırmaları </a:t>
            </a:r>
            <a:r>
              <a:rPr lang="tr-TR" sz="2200" dirty="0" err="1"/>
              <a:t>Hyung-nu'</a:t>
            </a:r>
            <a:r>
              <a:rPr lang="tr-TR" sz="2200" dirty="0" err="1">
                <a:solidFill>
                  <a:srgbClr val="FFFF00"/>
                </a:solidFill>
              </a:rPr>
              <a:t>nun</a:t>
            </a:r>
            <a:r>
              <a:rPr lang="tr-TR" sz="2200" dirty="0">
                <a:solidFill>
                  <a:srgbClr val="FFFF00"/>
                </a:solidFill>
              </a:rPr>
              <a:t> bu dillerdeki biçimleri olarak kabul </a:t>
            </a:r>
            <a:r>
              <a:rPr lang="tr-TR" sz="2200" dirty="0" smtClean="0">
                <a:solidFill>
                  <a:srgbClr val="FFFF00"/>
                </a:solidFill>
              </a:rPr>
              <a:t>edilmiştir. Kelime</a:t>
            </a:r>
            <a:r>
              <a:rPr lang="tr-TR" sz="2200" dirty="0">
                <a:solidFill>
                  <a:srgbClr val="FFFF00"/>
                </a:solidFill>
              </a:rPr>
              <a:t>, Türkçede "halk" anlamına gelen </a:t>
            </a:r>
            <a:r>
              <a:rPr lang="tr-TR" sz="2200" dirty="0"/>
              <a:t>kün </a:t>
            </a:r>
            <a:r>
              <a:rPr lang="tr-TR" sz="2200" dirty="0" smtClean="0">
                <a:solidFill>
                  <a:srgbClr val="FFFF00"/>
                </a:solidFill>
              </a:rPr>
              <a:t> </a:t>
            </a:r>
            <a:r>
              <a:rPr lang="tr-TR" sz="2200" dirty="0">
                <a:solidFill>
                  <a:srgbClr val="FFFF00"/>
                </a:solidFill>
              </a:rPr>
              <a:t>sözüyle ilgili </a:t>
            </a:r>
            <a:r>
              <a:rPr lang="tr-TR" sz="2200" dirty="0" smtClean="0">
                <a:solidFill>
                  <a:srgbClr val="FFFF00"/>
                </a:solidFill>
              </a:rPr>
              <a:t>olabilir Hyung-nu </a:t>
            </a:r>
            <a:r>
              <a:rPr lang="tr-TR" sz="2200" dirty="0">
                <a:solidFill>
                  <a:srgbClr val="FFFF00"/>
                </a:solidFill>
              </a:rPr>
              <a:t>adı Çin kaynaklarında ilk defa M.Ö. 318'deki bir </a:t>
            </a:r>
            <a:r>
              <a:rPr lang="tr-TR" sz="2200" dirty="0" smtClean="0">
                <a:solidFill>
                  <a:srgbClr val="FFFF00"/>
                </a:solidFill>
              </a:rPr>
              <a:t>anlaşma dolayısıyla </a:t>
            </a:r>
            <a:r>
              <a:rPr lang="tr-TR" sz="2200" dirty="0">
                <a:solidFill>
                  <a:srgbClr val="FFFF00"/>
                </a:solidFill>
              </a:rPr>
              <a:t>geçer. Bu tarihte "Savaşçı </a:t>
            </a:r>
            <a:r>
              <a:rPr lang="tr-TR" sz="2200" dirty="0" err="1">
                <a:solidFill>
                  <a:srgbClr val="FFFF00"/>
                </a:solidFill>
              </a:rPr>
              <a:t>Devletler"den</a:t>
            </a:r>
            <a:r>
              <a:rPr lang="tr-TR" sz="2200" dirty="0">
                <a:solidFill>
                  <a:srgbClr val="FFFF00"/>
                </a:solidFill>
              </a:rPr>
              <a:t> dördü, gittikçe güçlenen </a:t>
            </a:r>
            <a:r>
              <a:rPr lang="tr-TR" sz="2200" dirty="0" smtClean="0">
                <a:solidFill>
                  <a:srgbClr val="FFFF00"/>
                </a:solidFill>
              </a:rPr>
              <a:t>Çin devletine </a:t>
            </a:r>
            <a:r>
              <a:rPr lang="tr-TR" sz="2200" dirty="0">
                <a:solidFill>
                  <a:srgbClr val="FFFF00"/>
                </a:solidFill>
              </a:rPr>
              <a:t>karşı Hunlarla bir ittifak yapar. İşte bu ittifak dolayısıyla </a:t>
            </a:r>
            <a:r>
              <a:rPr lang="tr-TR" sz="2200" dirty="0" err="1"/>
              <a:t>Hyung</a:t>
            </a:r>
            <a:r>
              <a:rPr lang="tr-TR" sz="2200" dirty="0"/>
              <a:t>-nu </a:t>
            </a:r>
            <a:r>
              <a:rPr lang="tr-TR" sz="2200" dirty="0" smtClean="0">
                <a:solidFill>
                  <a:srgbClr val="FFFF00"/>
                </a:solidFill>
              </a:rPr>
              <a:t>adı ilk </a:t>
            </a:r>
            <a:r>
              <a:rPr lang="tr-TR" sz="2200" dirty="0">
                <a:solidFill>
                  <a:srgbClr val="FFFF00"/>
                </a:solidFill>
              </a:rPr>
              <a:t>defa Çin kaynaklarında anılmış olur </a:t>
            </a:r>
            <a:r>
              <a:rPr lang="tr-TR" sz="2200" dirty="0" smtClean="0">
                <a:solidFill>
                  <a:srgbClr val="FFFF00"/>
                </a:solidFill>
              </a:rPr>
              <a:t>. </a:t>
            </a:r>
            <a:r>
              <a:rPr lang="tr-TR" sz="2200" dirty="0">
                <a:solidFill>
                  <a:srgbClr val="FFFF00"/>
                </a:solidFill>
              </a:rPr>
              <a:t>Ancak, daha önce </a:t>
            </a:r>
            <a:r>
              <a:rPr lang="tr-TR" sz="2200" dirty="0" smtClean="0">
                <a:solidFill>
                  <a:srgbClr val="FFFF00"/>
                </a:solidFill>
              </a:rPr>
              <a:t>de belirtildiği </a:t>
            </a:r>
            <a:r>
              <a:rPr lang="tr-TR" sz="2200" dirty="0">
                <a:solidFill>
                  <a:srgbClr val="FFFF00"/>
                </a:solidFill>
              </a:rPr>
              <a:t>gibi Çin kaynakları </a:t>
            </a:r>
            <a:r>
              <a:rPr lang="tr-TR" sz="2200" dirty="0" err="1">
                <a:solidFill>
                  <a:srgbClr val="FFFF00"/>
                </a:solidFill>
              </a:rPr>
              <a:t>Hunlann</a:t>
            </a:r>
            <a:r>
              <a:rPr lang="tr-TR" sz="2200" dirty="0">
                <a:solidFill>
                  <a:srgbClr val="FFFF00"/>
                </a:solidFill>
              </a:rPr>
              <a:t> çıkışını M.Ö. 1700 </a:t>
            </a:r>
            <a:r>
              <a:rPr lang="tr-TR" sz="2200" dirty="0" err="1">
                <a:solidFill>
                  <a:srgbClr val="FFFF00"/>
                </a:solidFill>
              </a:rPr>
              <a:t>yıllanna</a:t>
            </a:r>
            <a:r>
              <a:rPr lang="tr-TR" sz="2200" dirty="0">
                <a:solidFill>
                  <a:srgbClr val="FFFF00"/>
                </a:solidFill>
              </a:rPr>
              <a:t> dek </a:t>
            </a:r>
            <a:r>
              <a:rPr lang="tr-TR" sz="2200" dirty="0" err="1" smtClean="0">
                <a:solidFill>
                  <a:srgbClr val="FFFF00"/>
                </a:solidFill>
              </a:rPr>
              <a:t>götürürler.İlk</a:t>
            </a:r>
            <a:r>
              <a:rPr lang="tr-TR" sz="2200" dirty="0" smtClean="0">
                <a:solidFill>
                  <a:srgbClr val="FFFF00"/>
                </a:solidFill>
              </a:rPr>
              <a:t> </a:t>
            </a:r>
            <a:r>
              <a:rPr lang="tr-TR" sz="2200" dirty="0">
                <a:solidFill>
                  <a:srgbClr val="FFFF00"/>
                </a:solidFill>
              </a:rPr>
              <a:t>Çin tarihleri, Hun hükümdarı </a:t>
            </a:r>
            <a:r>
              <a:rPr lang="tr-TR" sz="2200" dirty="0" smtClean="0"/>
              <a:t>TUMAN'DAN (TEOMAN) </a:t>
            </a:r>
            <a:r>
              <a:rPr lang="tr-TR" sz="2200" dirty="0" smtClean="0">
                <a:solidFill>
                  <a:srgbClr val="FFFF00"/>
                </a:solidFill>
              </a:rPr>
              <a:t>önce </a:t>
            </a:r>
            <a:r>
              <a:rPr lang="tr-TR" sz="2200" dirty="0">
                <a:solidFill>
                  <a:srgbClr val="FFFF00"/>
                </a:solidFill>
              </a:rPr>
              <a:t>binden fazla </a:t>
            </a:r>
            <a:r>
              <a:rPr lang="tr-TR" sz="2200" dirty="0" smtClean="0">
                <a:solidFill>
                  <a:srgbClr val="FFFF00"/>
                </a:solidFill>
              </a:rPr>
              <a:t>yıl geçtiğini </a:t>
            </a:r>
            <a:r>
              <a:rPr lang="tr-TR" sz="2200" dirty="0">
                <a:solidFill>
                  <a:srgbClr val="FFFF00"/>
                </a:solidFill>
              </a:rPr>
              <a:t>ve bin yıl süresince Hun devletinin bazen büyüdüğünü bazen </a:t>
            </a:r>
            <a:r>
              <a:rPr lang="tr-TR" sz="2200" dirty="0" smtClean="0">
                <a:solidFill>
                  <a:srgbClr val="FFFF00"/>
                </a:solidFill>
              </a:rPr>
              <a:t>de küçüldüğünü belirtirler. </a:t>
            </a:r>
            <a:r>
              <a:rPr lang="tr-TR" sz="2200" dirty="0">
                <a:solidFill>
                  <a:srgbClr val="FFFF00"/>
                </a:solidFill>
              </a:rPr>
              <a:t>M.Ö. 318 yılı, Asya Hunlarıyla </a:t>
            </a:r>
            <a:r>
              <a:rPr lang="tr-TR" sz="2200" dirty="0" smtClean="0">
                <a:solidFill>
                  <a:srgbClr val="FFFF00"/>
                </a:solidFill>
              </a:rPr>
              <a:t>ilgili ilk </a:t>
            </a:r>
            <a:r>
              <a:rPr lang="tr-TR" sz="2200" dirty="0">
                <a:solidFill>
                  <a:srgbClr val="FFFF00"/>
                </a:solidFill>
              </a:rPr>
              <a:t>tarihî kayıttır. Daha önceki dönemi Hun tarihinin efsanevî dönemi olarak </a:t>
            </a:r>
            <a:r>
              <a:rPr lang="tr-TR" sz="2200" dirty="0" smtClean="0">
                <a:solidFill>
                  <a:srgbClr val="FFFF00"/>
                </a:solidFill>
              </a:rPr>
              <a:t>kabul etsek </a:t>
            </a:r>
            <a:r>
              <a:rPr lang="tr-TR" sz="2200" dirty="0">
                <a:solidFill>
                  <a:srgbClr val="FFFF00"/>
                </a:solidFill>
              </a:rPr>
              <a:t>bile </a:t>
            </a:r>
            <a:r>
              <a:rPr lang="tr-TR" sz="2200" dirty="0"/>
              <a:t>M.Ö. 318'de </a:t>
            </a:r>
            <a:r>
              <a:rPr lang="tr-TR" sz="2200" dirty="0" smtClean="0"/>
              <a:t>Hunların </a:t>
            </a:r>
            <a:r>
              <a:rPr lang="tr-TR" sz="2200" dirty="0"/>
              <a:t>yazılı tarihe girdikleri kesindir.</a:t>
            </a:r>
          </a:p>
        </p:txBody>
      </p:sp>
    </p:spTree>
    <p:extLst>
      <p:ext uri="{BB962C8B-B14F-4D97-AF65-F5344CB8AC3E}">
        <p14:creationId xmlns:p14="http://schemas.microsoft.com/office/powerpoint/2010/main" val="247213819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352928" cy="6048672"/>
          </a:xfrm>
        </p:spPr>
        <p:txBody>
          <a:bodyPr/>
          <a:lstStyle/>
          <a:p>
            <a:pPr algn="l"/>
            <a:r>
              <a:rPr lang="tr-TR" sz="2200" dirty="0" smtClean="0">
                <a:solidFill>
                  <a:srgbClr val="FFFF00"/>
                </a:solidFill>
              </a:rPr>
              <a:t>Çin'de </a:t>
            </a:r>
            <a:r>
              <a:rPr lang="tr-TR" sz="2200" dirty="0">
                <a:solidFill>
                  <a:srgbClr val="FFFF00"/>
                </a:solidFill>
              </a:rPr>
              <a:t>başlayan isyanlar M.Ö. 206'da Han hanedanının başa geçmesiyle son </a:t>
            </a:r>
            <a:r>
              <a:rPr lang="tr-TR" sz="2200" dirty="0" smtClean="0">
                <a:solidFill>
                  <a:srgbClr val="FFFF00"/>
                </a:solidFill>
              </a:rPr>
              <a:t>buldu. M.Ö</a:t>
            </a:r>
            <a:r>
              <a:rPr lang="tr-TR" sz="2200" dirty="0">
                <a:solidFill>
                  <a:srgbClr val="FFFF00"/>
                </a:solidFill>
              </a:rPr>
              <a:t>. 209'da Hun tahtına da </a:t>
            </a:r>
            <a:r>
              <a:rPr lang="tr-TR" sz="2200" dirty="0" err="1">
                <a:solidFill>
                  <a:srgbClr val="FFFF00"/>
                </a:solidFill>
              </a:rPr>
              <a:t>Motun</a:t>
            </a:r>
            <a:r>
              <a:rPr lang="tr-TR" sz="2200" dirty="0">
                <a:solidFill>
                  <a:srgbClr val="FFFF00"/>
                </a:solidFill>
              </a:rPr>
              <a:t> geçmiş </a:t>
            </a:r>
            <a:r>
              <a:rPr lang="tr-TR" sz="2200" dirty="0" smtClean="0">
                <a:solidFill>
                  <a:srgbClr val="FFFF00"/>
                </a:solidFill>
              </a:rPr>
              <a:t>bulunuyordu. </a:t>
            </a:r>
            <a:r>
              <a:rPr lang="tr-TR" sz="2200" dirty="0" err="1">
                <a:solidFill>
                  <a:srgbClr val="FFFF00"/>
                </a:solidFill>
              </a:rPr>
              <a:t>Motun</a:t>
            </a:r>
            <a:r>
              <a:rPr lang="tr-TR" sz="2200" dirty="0">
                <a:solidFill>
                  <a:srgbClr val="FFFF00"/>
                </a:solidFill>
              </a:rPr>
              <a:t> doğudaki </a:t>
            </a:r>
            <a:r>
              <a:rPr lang="tr-TR" sz="2200" dirty="0" err="1"/>
              <a:t>Tunghuları</a:t>
            </a:r>
            <a:r>
              <a:rPr lang="tr-TR" sz="2200" dirty="0"/>
              <a:t> (</a:t>
            </a:r>
            <a:r>
              <a:rPr lang="tr-TR" sz="2200" dirty="0" smtClean="0"/>
              <a:t>Tunguzları), </a:t>
            </a:r>
            <a:r>
              <a:rPr lang="tr-TR" sz="2200" dirty="0">
                <a:solidFill>
                  <a:srgbClr val="FFFF00"/>
                </a:solidFill>
              </a:rPr>
              <a:t>Kansu'daki </a:t>
            </a:r>
            <a:r>
              <a:rPr lang="tr-TR" sz="2200" dirty="0" err="1"/>
              <a:t>Yüeçileri</a:t>
            </a:r>
            <a:r>
              <a:rPr lang="tr-TR" sz="2200" dirty="0">
                <a:solidFill>
                  <a:srgbClr val="FFFF00"/>
                </a:solidFill>
              </a:rPr>
              <a:t> yendikten sonra M.Ö. 201'de 320 000 kişilik ordusuyla Çin'i de mağlûp ederek vergiye bağlamış; daha sonra kuzeyde ve Türkistan'da bulunan bütün boylan ve şehir devletçiklerini de Hunlara tâbi kılmıştır. M.Ö. 174'te öldüğü zaman ülke sınırları Kore ile Hazar denizi arasında uzanıyor, güneyde </a:t>
            </a:r>
            <a:r>
              <a:rPr lang="tr-TR" sz="2200" dirty="0" err="1">
                <a:solidFill>
                  <a:srgbClr val="FFFF00"/>
                </a:solidFill>
              </a:rPr>
              <a:t>Vey</a:t>
            </a:r>
            <a:r>
              <a:rPr lang="tr-TR" sz="2200" dirty="0">
                <a:solidFill>
                  <a:srgbClr val="FFFF00"/>
                </a:solidFill>
              </a:rPr>
              <a:t> ırmağına </a:t>
            </a:r>
            <a:r>
              <a:rPr lang="tr-TR" sz="2200" dirty="0" err="1">
                <a:solidFill>
                  <a:srgbClr val="FFFF00"/>
                </a:solidFill>
              </a:rPr>
              <a:t>dayanıyordu.Bütün</a:t>
            </a:r>
            <a:r>
              <a:rPr lang="tr-TR" sz="2200" dirty="0">
                <a:solidFill>
                  <a:srgbClr val="FFFF00"/>
                </a:solidFill>
              </a:rPr>
              <a:t> Türk, Moğol ve Tunguz kavimleri </a:t>
            </a:r>
            <a:r>
              <a:rPr lang="tr-TR" sz="2200" dirty="0" err="1">
                <a:solidFill>
                  <a:srgbClr val="FFFF00"/>
                </a:solidFill>
              </a:rPr>
              <a:t>Motun'a</a:t>
            </a:r>
            <a:r>
              <a:rPr lang="tr-TR" sz="2200" dirty="0">
                <a:solidFill>
                  <a:srgbClr val="FFFF00"/>
                </a:solidFill>
              </a:rPr>
              <a:t> tâbi idi; Çin de Hunlara vergi </a:t>
            </a:r>
            <a:r>
              <a:rPr lang="tr-TR" sz="2200" dirty="0" smtClean="0">
                <a:solidFill>
                  <a:srgbClr val="FFFF00"/>
                </a:solidFill>
              </a:rPr>
              <a:t>veriyordu </a:t>
            </a:r>
            <a:r>
              <a:rPr lang="tr-TR" sz="2200" dirty="0"/>
              <a:t>Köktürkler ve Uygurlar hep </a:t>
            </a:r>
            <a:r>
              <a:rPr lang="tr-TR" sz="2200" dirty="0" err="1" smtClean="0"/>
              <a:t>MOTUN'un</a:t>
            </a:r>
            <a:r>
              <a:rPr lang="tr-TR" sz="2200" dirty="0" smtClean="0"/>
              <a:t> </a:t>
            </a:r>
            <a:r>
              <a:rPr lang="tr-TR" sz="2200" dirty="0"/>
              <a:t>Hunlarından inmiş kabul edildiler</a:t>
            </a:r>
            <a:r>
              <a:rPr lang="tr-TR" sz="2200" dirty="0">
                <a:solidFill>
                  <a:srgbClr val="FFFF00"/>
                </a:solidFill>
              </a:rPr>
              <a:t>. Muazzam kudreti ve babası Tuman ile yaptığı mücadele dolayısıyla </a:t>
            </a:r>
            <a:r>
              <a:rPr lang="tr-TR" sz="2200" dirty="0" err="1">
                <a:solidFill>
                  <a:srgbClr val="FFFF00"/>
                </a:solidFill>
              </a:rPr>
              <a:t>Motun</a:t>
            </a:r>
            <a:r>
              <a:rPr lang="tr-TR" sz="2200" dirty="0">
                <a:solidFill>
                  <a:srgbClr val="FFFF00"/>
                </a:solidFill>
              </a:rPr>
              <a:t>, </a:t>
            </a:r>
            <a:r>
              <a:rPr lang="tr-TR" sz="2200" dirty="0" smtClean="0"/>
              <a:t>OĞUZ KAĞAN </a:t>
            </a:r>
            <a:r>
              <a:rPr lang="tr-TR" sz="2200" dirty="0" smtClean="0">
                <a:solidFill>
                  <a:srgbClr val="FFFF00"/>
                </a:solidFill>
              </a:rPr>
              <a:t>destanının </a:t>
            </a:r>
            <a:r>
              <a:rPr lang="tr-TR" sz="2200" dirty="0">
                <a:solidFill>
                  <a:srgbClr val="FFFF00"/>
                </a:solidFill>
              </a:rPr>
              <a:t>esas tabakasını oluşturdu. </a:t>
            </a:r>
            <a:r>
              <a:rPr lang="tr-TR" sz="2200" dirty="0" smtClean="0"/>
              <a:t>OĞUZ KAĞAN </a:t>
            </a:r>
            <a:r>
              <a:rPr lang="tr-TR" sz="2200" dirty="0" smtClean="0">
                <a:solidFill>
                  <a:srgbClr val="FFFF00"/>
                </a:solidFill>
              </a:rPr>
              <a:t>adıyla</a:t>
            </a:r>
            <a:r>
              <a:rPr lang="tr-TR" sz="2200" dirty="0">
                <a:solidFill>
                  <a:srgbClr val="FFFF00"/>
                </a:solidFill>
              </a:rPr>
              <a:t>, Selçuklu ve Osmanlılar dahil, sonraki bütün Türk hakanlarının efsanevî atası kabul edildi. </a:t>
            </a:r>
            <a:r>
              <a:rPr lang="tr-TR" sz="2200" dirty="0" err="1">
                <a:solidFill>
                  <a:srgbClr val="FFFF00"/>
                </a:solidFill>
              </a:rPr>
              <a:t>Motun'dan</a:t>
            </a:r>
            <a:r>
              <a:rPr lang="tr-TR" sz="2200" dirty="0">
                <a:solidFill>
                  <a:srgbClr val="FFFF00"/>
                </a:solidFill>
              </a:rPr>
              <a:t> sonra Hunların üstünlüğü 50 yıl kadar devam etti. Hunlar M.Ö. 119'da </a:t>
            </a:r>
            <a:r>
              <a:rPr lang="tr-TR" sz="2200" dirty="0" err="1">
                <a:solidFill>
                  <a:srgbClr val="FFFF00"/>
                </a:solidFill>
              </a:rPr>
              <a:t>Ordos'ta</a:t>
            </a:r>
            <a:r>
              <a:rPr lang="tr-TR" sz="2200" dirty="0">
                <a:solidFill>
                  <a:srgbClr val="FFFF00"/>
                </a:solidFill>
              </a:rPr>
              <a:t> Çinlilere karşı ağır bir yenilgiye uğradılar. Bundan sonra gittikçe zayıfladılar. </a:t>
            </a:r>
          </a:p>
        </p:txBody>
      </p:sp>
    </p:spTree>
    <p:extLst>
      <p:ext uri="{BB962C8B-B14F-4D97-AF65-F5344CB8AC3E}">
        <p14:creationId xmlns:p14="http://schemas.microsoft.com/office/powerpoint/2010/main" val="109056433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064896" cy="6048672"/>
          </a:xfrm>
        </p:spPr>
        <p:txBody>
          <a:bodyPr/>
          <a:lstStyle/>
          <a:p>
            <a:pPr algn="l"/>
            <a:r>
              <a:rPr lang="tr-TR" sz="2300" dirty="0">
                <a:solidFill>
                  <a:srgbClr val="FFFF00"/>
                </a:solidFill>
              </a:rPr>
              <a:t>Hunların Türk olup olmadığı batı dünyasında tartışılmıştır. J. </a:t>
            </a:r>
            <a:r>
              <a:rPr lang="tr-TR" sz="2300" dirty="0" smtClean="0">
                <a:solidFill>
                  <a:srgbClr val="FFFF00"/>
                </a:solidFill>
              </a:rPr>
              <a:t>De </a:t>
            </a:r>
            <a:r>
              <a:rPr lang="tr-TR" sz="2300" dirty="0" err="1" smtClean="0">
                <a:solidFill>
                  <a:srgbClr val="FFFF00"/>
                </a:solidFill>
              </a:rPr>
              <a:t>Guignes</a:t>
            </a:r>
            <a:r>
              <a:rPr lang="tr-TR" sz="2300" dirty="0" smtClean="0">
                <a:solidFill>
                  <a:srgbClr val="FFFF00"/>
                </a:solidFill>
              </a:rPr>
              <a:t> </a:t>
            </a:r>
            <a:r>
              <a:rPr lang="tr-TR" sz="2300" dirty="0">
                <a:solidFill>
                  <a:srgbClr val="FFFF00"/>
                </a:solidFill>
              </a:rPr>
              <a:t>(1757), J. </a:t>
            </a:r>
            <a:r>
              <a:rPr lang="tr-TR" sz="2300" dirty="0" err="1">
                <a:solidFill>
                  <a:srgbClr val="FFFF00"/>
                </a:solidFill>
              </a:rPr>
              <a:t>Klaproth</a:t>
            </a:r>
            <a:r>
              <a:rPr lang="tr-TR" sz="2300" dirty="0">
                <a:solidFill>
                  <a:srgbClr val="FFFF00"/>
                </a:solidFill>
              </a:rPr>
              <a:t> (1825), F. </a:t>
            </a:r>
            <a:r>
              <a:rPr lang="tr-TR" sz="2300" dirty="0" err="1">
                <a:solidFill>
                  <a:srgbClr val="FFFF00"/>
                </a:solidFill>
              </a:rPr>
              <a:t>Hirth</a:t>
            </a:r>
            <a:r>
              <a:rPr lang="tr-TR" sz="2300" dirty="0">
                <a:solidFill>
                  <a:srgbClr val="FFFF00"/>
                </a:solidFill>
              </a:rPr>
              <a:t> (1899), J. </a:t>
            </a:r>
            <a:r>
              <a:rPr lang="tr-TR" sz="2300" dirty="0" err="1">
                <a:solidFill>
                  <a:srgbClr val="FFFF00"/>
                </a:solidFill>
              </a:rPr>
              <a:t>Marquart</a:t>
            </a:r>
            <a:r>
              <a:rPr lang="tr-TR" sz="2300" dirty="0">
                <a:solidFill>
                  <a:srgbClr val="FFFF00"/>
                </a:solidFill>
              </a:rPr>
              <a:t> (1903), P. </a:t>
            </a:r>
            <a:r>
              <a:rPr lang="tr-TR" sz="2300" dirty="0" err="1" smtClean="0">
                <a:solidFill>
                  <a:srgbClr val="FFFF00"/>
                </a:solidFill>
              </a:rPr>
              <a:t>Pelliot</a:t>
            </a:r>
            <a:r>
              <a:rPr lang="tr-TR" sz="2300" dirty="0" smtClean="0">
                <a:solidFill>
                  <a:srgbClr val="FFFF00"/>
                </a:solidFill>
              </a:rPr>
              <a:t> (1920</a:t>
            </a:r>
            <a:r>
              <a:rPr lang="tr-TR" sz="2300" dirty="0">
                <a:solidFill>
                  <a:srgbClr val="FFFF00"/>
                </a:solidFill>
              </a:rPr>
              <a:t>), O. </a:t>
            </a:r>
            <a:r>
              <a:rPr lang="tr-TR" sz="2300" dirty="0" err="1">
                <a:solidFill>
                  <a:srgbClr val="FFFF00"/>
                </a:solidFill>
              </a:rPr>
              <a:t>Franke</a:t>
            </a:r>
            <a:r>
              <a:rPr lang="tr-TR" sz="2300" dirty="0">
                <a:solidFill>
                  <a:srgbClr val="FFFF00"/>
                </a:solidFill>
              </a:rPr>
              <a:t> (1930), </a:t>
            </a:r>
            <a:r>
              <a:rPr lang="tr-TR" sz="2300" dirty="0" err="1">
                <a:solidFill>
                  <a:srgbClr val="FFFF00"/>
                </a:solidFill>
              </a:rPr>
              <a:t>Gy</a:t>
            </a:r>
            <a:r>
              <a:rPr lang="tr-TR" sz="2300" dirty="0">
                <a:solidFill>
                  <a:srgbClr val="FFFF00"/>
                </a:solidFill>
              </a:rPr>
              <a:t>. </a:t>
            </a:r>
            <a:r>
              <a:rPr lang="tr-TR" sz="2300" dirty="0" err="1">
                <a:solidFill>
                  <a:srgbClr val="FFFF00"/>
                </a:solidFill>
              </a:rPr>
              <a:t>Nemeth</a:t>
            </a:r>
            <a:r>
              <a:rPr lang="tr-TR" sz="2300" dirty="0">
                <a:solidFill>
                  <a:srgbClr val="FFFF00"/>
                </a:solidFill>
              </a:rPr>
              <a:t> (1930), </a:t>
            </a:r>
            <a:r>
              <a:rPr lang="tr-TR" sz="2300" dirty="0" err="1">
                <a:solidFill>
                  <a:srgbClr val="FFFF00"/>
                </a:solidFill>
              </a:rPr>
              <a:t>McGovern</a:t>
            </a:r>
            <a:r>
              <a:rPr lang="tr-TR" sz="2300" dirty="0">
                <a:solidFill>
                  <a:srgbClr val="FFFF00"/>
                </a:solidFill>
              </a:rPr>
              <a:t> (1939), R. </a:t>
            </a:r>
            <a:r>
              <a:rPr lang="tr-TR" sz="2300" dirty="0" err="1" smtClean="0">
                <a:solidFill>
                  <a:srgbClr val="FFFF00"/>
                </a:solidFill>
              </a:rPr>
              <a:t>Grousset</a:t>
            </a:r>
            <a:r>
              <a:rPr lang="tr-TR" sz="2300" dirty="0" smtClean="0">
                <a:solidFill>
                  <a:srgbClr val="FFFF00"/>
                </a:solidFill>
              </a:rPr>
              <a:t> (1941</a:t>
            </a:r>
            <a:r>
              <a:rPr lang="tr-TR" sz="2300" dirty="0">
                <a:solidFill>
                  <a:srgbClr val="FFFF00"/>
                </a:solidFill>
              </a:rPr>
              <a:t>), W. </a:t>
            </a:r>
            <a:r>
              <a:rPr lang="tr-TR" sz="2300" dirty="0" err="1">
                <a:solidFill>
                  <a:srgbClr val="FFFF00"/>
                </a:solidFill>
              </a:rPr>
              <a:t>Eberhard</a:t>
            </a:r>
            <a:r>
              <a:rPr lang="tr-TR" sz="2300" dirty="0">
                <a:solidFill>
                  <a:srgbClr val="FFFF00"/>
                </a:solidFill>
              </a:rPr>
              <a:t> (1942), B. </a:t>
            </a:r>
            <a:r>
              <a:rPr lang="tr-TR" sz="2300" dirty="0" err="1">
                <a:solidFill>
                  <a:srgbClr val="FFFF00"/>
                </a:solidFill>
              </a:rPr>
              <a:t>Szasz</a:t>
            </a:r>
            <a:r>
              <a:rPr lang="tr-TR" sz="2300" dirty="0">
                <a:solidFill>
                  <a:srgbClr val="FFFF00"/>
                </a:solidFill>
              </a:rPr>
              <a:t> (1943), L. </a:t>
            </a:r>
            <a:r>
              <a:rPr lang="tr-TR" sz="2300" dirty="0" err="1">
                <a:solidFill>
                  <a:srgbClr val="FFFF00"/>
                </a:solidFill>
              </a:rPr>
              <a:t>Bazin</a:t>
            </a:r>
            <a:r>
              <a:rPr lang="tr-TR" sz="2300" dirty="0">
                <a:solidFill>
                  <a:srgbClr val="FFFF00"/>
                </a:solidFill>
              </a:rPr>
              <a:t> (1949), F. </a:t>
            </a:r>
            <a:r>
              <a:rPr lang="tr-TR" sz="2300" dirty="0" err="1">
                <a:solidFill>
                  <a:srgbClr val="FFFF00"/>
                </a:solidFill>
              </a:rPr>
              <a:t>Altheim</a:t>
            </a:r>
            <a:r>
              <a:rPr lang="tr-TR" sz="2300" dirty="0">
                <a:solidFill>
                  <a:srgbClr val="FFFF00"/>
                </a:solidFill>
              </a:rPr>
              <a:t> (1953),</a:t>
            </a:r>
          </a:p>
          <a:p>
            <a:pPr algn="l"/>
            <a:r>
              <a:rPr lang="tr-TR" sz="2300" dirty="0">
                <a:solidFill>
                  <a:srgbClr val="FFFF00"/>
                </a:solidFill>
              </a:rPr>
              <a:t>H. V. </a:t>
            </a:r>
            <a:r>
              <a:rPr lang="tr-TR" sz="2300" dirty="0" err="1">
                <a:solidFill>
                  <a:srgbClr val="FFFF00"/>
                </a:solidFill>
              </a:rPr>
              <a:t>Haussig</a:t>
            </a:r>
            <a:r>
              <a:rPr lang="tr-TR" sz="2300" dirty="0">
                <a:solidFill>
                  <a:srgbClr val="FFFF00"/>
                </a:solidFill>
              </a:rPr>
              <a:t> (1954), W. </a:t>
            </a:r>
            <a:r>
              <a:rPr lang="tr-TR" sz="2300" dirty="0" err="1">
                <a:solidFill>
                  <a:srgbClr val="FFFF00"/>
                </a:solidFill>
              </a:rPr>
              <a:t>Samolin</a:t>
            </a:r>
            <a:r>
              <a:rPr lang="tr-TR" sz="2300" dirty="0">
                <a:solidFill>
                  <a:srgbClr val="FFFF00"/>
                </a:solidFill>
              </a:rPr>
              <a:t> (1958), O. </a:t>
            </a:r>
            <a:r>
              <a:rPr lang="tr-TR" sz="2300" dirty="0" err="1" smtClean="0">
                <a:solidFill>
                  <a:srgbClr val="FFFF00"/>
                </a:solidFill>
              </a:rPr>
              <a:t>Pritsak</a:t>
            </a:r>
            <a:r>
              <a:rPr lang="tr-TR" sz="2300" dirty="0" smtClean="0">
                <a:solidFill>
                  <a:srgbClr val="FFFF00"/>
                </a:solidFill>
              </a:rPr>
              <a:t> (1959</a:t>
            </a:r>
            <a:r>
              <a:rPr lang="tr-TR" sz="2300" dirty="0">
                <a:solidFill>
                  <a:srgbClr val="FFFF00"/>
                </a:solidFill>
              </a:rPr>
              <a:t>), G. </a:t>
            </a:r>
            <a:r>
              <a:rPr lang="tr-TR" sz="2300" dirty="0" err="1">
                <a:solidFill>
                  <a:srgbClr val="FFFF00"/>
                </a:solidFill>
              </a:rPr>
              <a:t>Clauson</a:t>
            </a:r>
            <a:r>
              <a:rPr lang="tr-TR" sz="2300" dirty="0">
                <a:solidFill>
                  <a:srgbClr val="FFFF00"/>
                </a:solidFill>
              </a:rPr>
              <a:t> (1960) Asya Hunlarını, en azından hâkim </a:t>
            </a:r>
            <a:r>
              <a:rPr lang="tr-TR" sz="2300" dirty="0" smtClean="0">
                <a:solidFill>
                  <a:srgbClr val="FFFF00"/>
                </a:solidFill>
              </a:rPr>
              <a:t>unsurlarını Türk </a:t>
            </a:r>
            <a:r>
              <a:rPr lang="tr-TR" sz="2300" dirty="0">
                <a:solidFill>
                  <a:srgbClr val="FFFF00"/>
                </a:solidFill>
              </a:rPr>
              <a:t>kabul ederler. A. </a:t>
            </a:r>
            <a:r>
              <a:rPr lang="tr-TR" sz="2300" dirty="0" err="1">
                <a:solidFill>
                  <a:srgbClr val="FFFF00"/>
                </a:solidFill>
              </a:rPr>
              <a:t>Gabain'e</a:t>
            </a:r>
            <a:r>
              <a:rPr lang="tr-TR" sz="2300" dirty="0">
                <a:solidFill>
                  <a:srgbClr val="FFFF00"/>
                </a:solidFill>
              </a:rPr>
              <a:t> göre ise Hunlar Türk-Moğol karışımı </a:t>
            </a:r>
            <a:r>
              <a:rPr lang="tr-TR" sz="2300" dirty="0" err="1" smtClean="0">
                <a:solidFill>
                  <a:srgbClr val="FFFF00"/>
                </a:solidFill>
              </a:rPr>
              <a:t>olmalıdır.E</a:t>
            </a:r>
            <a:r>
              <a:rPr lang="tr-TR" sz="2300" dirty="0">
                <a:solidFill>
                  <a:srgbClr val="FFFF00"/>
                </a:solidFill>
              </a:rPr>
              <a:t>. </a:t>
            </a:r>
            <a:r>
              <a:rPr lang="tr-TR" sz="2300" dirty="0" smtClean="0">
                <a:solidFill>
                  <a:srgbClr val="FFFF00"/>
                </a:solidFill>
              </a:rPr>
              <a:t>G. </a:t>
            </a:r>
            <a:r>
              <a:rPr lang="tr-TR" sz="2300" dirty="0" err="1" smtClean="0">
                <a:solidFill>
                  <a:srgbClr val="FFFF00"/>
                </a:solidFill>
              </a:rPr>
              <a:t>Pulleyblank</a:t>
            </a:r>
            <a:r>
              <a:rPr lang="tr-TR" sz="2300" dirty="0" smtClean="0">
                <a:solidFill>
                  <a:srgbClr val="FFFF00"/>
                </a:solidFill>
              </a:rPr>
              <a:t> gibi </a:t>
            </a:r>
            <a:r>
              <a:rPr lang="tr-TR" sz="2300" dirty="0">
                <a:solidFill>
                  <a:srgbClr val="FFFF00"/>
                </a:solidFill>
              </a:rPr>
              <a:t>bilginler Hunların Türklüğünü </a:t>
            </a:r>
            <a:r>
              <a:rPr lang="tr-TR" sz="2300" dirty="0" smtClean="0">
                <a:solidFill>
                  <a:srgbClr val="FFFF00"/>
                </a:solidFill>
              </a:rPr>
              <a:t>kabul etmez</a:t>
            </a:r>
            <a:r>
              <a:rPr lang="tr-TR" sz="2300" dirty="0">
                <a:solidFill>
                  <a:srgbClr val="FFFF00"/>
                </a:solidFill>
              </a:rPr>
              <a:t>. </a:t>
            </a:r>
            <a:r>
              <a:rPr lang="tr-TR" sz="2300" dirty="0" err="1">
                <a:solidFill>
                  <a:srgbClr val="FFFF00"/>
                </a:solidFill>
              </a:rPr>
              <a:t>Bailey</a:t>
            </a:r>
            <a:r>
              <a:rPr lang="tr-TR" sz="2300" dirty="0">
                <a:solidFill>
                  <a:srgbClr val="FFFF00"/>
                </a:solidFill>
              </a:rPr>
              <a:t>, bazı Hunca özel isim ve kelimeleri İran diliyle; </a:t>
            </a:r>
            <a:r>
              <a:rPr lang="tr-TR" sz="2300" dirty="0" err="1">
                <a:solidFill>
                  <a:srgbClr val="FFFF00"/>
                </a:solidFill>
              </a:rPr>
              <a:t>Pulleyblank</a:t>
            </a:r>
            <a:r>
              <a:rPr lang="tr-TR" sz="2300" dirty="0">
                <a:solidFill>
                  <a:srgbClr val="FFFF00"/>
                </a:solidFill>
              </a:rPr>
              <a:t> </a:t>
            </a:r>
            <a:r>
              <a:rPr lang="tr-TR" sz="2300" dirty="0" smtClean="0">
                <a:solidFill>
                  <a:srgbClr val="FFFF00"/>
                </a:solidFill>
              </a:rPr>
              <a:t>ise </a:t>
            </a:r>
            <a:r>
              <a:rPr lang="tr-TR" sz="2300" dirty="0" smtClean="0"/>
              <a:t>Yenisey </a:t>
            </a:r>
            <a:r>
              <a:rPr lang="tr-TR" sz="2300" dirty="0"/>
              <a:t>Ket </a:t>
            </a:r>
            <a:r>
              <a:rPr lang="tr-TR" sz="2300" dirty="0">
                <a:solidFill>
                  <a:srgbClr val="FFFF00"/>
                </a:solidFill>
              </a:rPr>
              <a:t>diliyle açıklamak </a:t>
            </a:r>
            <a:r>
              <a:rPr lang="tr-TR" sz="2300" dirty="0" err="1" smtClean="0">
                <a:solidFill>
                  <a:srgbClr val="FFFF00"/>
                </a:solidFill>
              </a:rPr>
              <a:t>eğilimindedir.P</a:t>
            </a:r>
            <a:r>
              <a:rPr lang="tr-TR" sz="2300" dirty="0">
                <a:solidFill>
                  <a:srgbClr val="FFFF00"/>
                </a:solidFill>
              </a:rPr>
              <a:t>. Golden </a:t>
            </a:r>
            <a:r>
              <a:rPr lang="tr-TR" sz="2300" dirty="0" smtClean="0">
                <a:solidFill>
                  <a:srgbClr val="FFFF00"/>
                </a:solidFill>
              </a:rPr>
              <a:t>ise Hunların </a:t>
            </a:r>
            <a:r>
              <a:rPr lang="tr-TR" sz="2300" dirty="0">
                <a:solidFill>
                  <a:srgbClr val="FFFF00"/>
                </a:solidFill>
              </a:rPr>
              <a:t>"biraz Avrupai karışımı olan </a:t>
            </a:r>
            <a:r>
              <a:rPr lang="tr-TR" sz="2300" dirty="0" err="1">
                <a:solidFill>
                  <a:srgbClr val="FFFF00"/>
                </a:solidFill>
              </a:rPr>
              <a:t>Moğolsu</a:t>
            </a:r>
            <a:r>
              <a:rPr lang="tr-TR" sz="2300" dirty="0">
                <a:solidFill>
                  <a:srgbClr val="FFFF00"/>
                </a:solidFill>
              </a:rPr>
              <a:t> </a:t>
            </a:r>
            <a:r>
              <a:rPr lang="tr-TR" sz="2300" dirty="0" err="1">
                <a:solidFill>
                  <a:srgbClr val="FFFF00"/>
                </a:solidFill>
              </a:rPr>
              <a:t>nüfus"tan</a:t>
            </a:r>
            <a:r>
              <a:rPr lang="tr-TR" sz="2300" dirty="0">
                <a:solidFill>
                  <a:srgbClr val="FFFF00"/>
                </a:solidFill>
              </a:rPr>
              <a:t> </a:t>
            </a:r>
            <a:r>
              <a:rPr lang="tr-TR" sz="2300" dirty="0" smtClean="0">
                <a:solidFill>
                  <a:srgbClr val="FFFF00"/>
                </a:solidFill>
              </a:rPr>
              <a:t>doğduğunu düşünmektedir. </a:t>
            </a:r>
            <a:r>
              <a:rPr lang="tr-TR" sz="2300" dirty="0" smtClean="0"/>
              <a:t>Z</a:t>
            </a:r>
            <a:r>
              <a:rPr lang="tr-TR" sz="2300" dirty="0"/>
              <a:t>. V. Togan, İ. Kafesoğlu, B. Ögel gibi </a:t>
            </a:r>
            <a:r>
              <a:rPr lang="tr-TR" sz="2300" dirty="0" smtClean="0"/>
              <a:t>Türk tarihçileri </a:t>
            </a:r>
            <a:r>
              <a:rPr lang="tr-TR" sz="2300" dirty="0"/>
              <a:t>ise Hunların Türk olduğundan şüphe etmezler.</a:t>
            </a:r>
          </a:p>
        </p:txBody>
      </p:sp>
    </p:spTree>
    <p:extLst>
      <p:ext uri="{BB962C8B-B14F-4D97-AF65-F5344CB8AC3E}">
        <p14:creationId xmlns:p14="http://schemas.microsoft.com/office/powerpoint/2010/main" val="155231815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640960" cy="6048672"/>
          </a:xfrm>
        </p:spPr>
        <p:txBody>
          <a:bodyPr/>
          <a:lstStyle/>
          <a:p>
            <a:pPr algn="l"/>
            <a:r>
              <a:rPr lang="tr-TR" sz="1700" dirty="0" smtClean="0">
                <a:solidFill>
                  <a:srgbClr val="FFFF00"/>
                </a:solidFill>
              </a:rPr>
              <a:t>                                                  </a:t>
            </a:r>
            <a:r>
              <a:rPr lang="tr-TR" sz="1700" b="1" dirty="0" smtClean="0"/>
              <a:t>OĞUZ </a:t>
            </a:r>
            <a:r>
              <a:rPr lang="tr-TR" sz="1700" b="1" dirty="0"/>
              <a:t>KAĞAN DESTANI</a:t>
            </a:r>
          </a:p>
          <a:p>
            <a:pPr algn="l"/>
            <a:r>
              <a:rPr lang="tr-TR" sz="1700" dirty="0">
                <a:solidFill>
                  <a:srgbClr val="FFFF00"/>
                </a:solidFill>
              </a:rPr>
              <a:t>Asya Hunlarının Türk kültüründeki en önemli mirası </a:t>
            </a:r>
            <a:r>
              <a:rPr lang="tr-TR" sz="1700" dirty="0"/>
              <a:t>Oğuz Kağan </a:t>
            </a:r>
            <a:r>
              <a:rPr lang="tr-TR" sz="1700" dirty="0" smtClean="0"/>
              <a:t>Destanı'dır</a:t>
            </a:r>
            <a:r>
              <a:rPr lang="tr-TR" sz="1700" dirty="0" smtClean="0">
                <a:solidFill>
                  <a:srgbClr val="FFFF00"/>
                </a:solidFill>
              </a:rPr>
              <a:t>. Çok </a:t>
            </a:r>
            <a:r>
              <a:rPr lang="tr-TR" sz="1700" dirty="0">
                <a:solidFill>
                  <a:srgbClr val="FFFF00"/>
                </a:solidFill>
              </a:rPr>
              <a:t>eski destanlar tarihin tek bir dönemini, tek bir dönemin </a:t>
            </a:r>
            <a:r>
              <a:rPr lang="tr-TR" sz="1700" dirty="0" smtClean="0">
                <a:solidFill>
                  <a:srgbClr val="FFFF00"/>
                </a:solidFill>
              </a:rPr>
              <a:t>şahsiyetlerini, tarihteki </a:t>
            </a:r>
            <a:r>
              <a:rPr lang="tr-TR" sz="1700" dirty="0">
                <a:solidFill>
                  <a:srgbClr val="FFFF00"/>
                </a:solidFill>
              </a:rPr>
              <a:t>tek bir olayı yansıtmazlar. Birbirinden farklı ve uzak dönemlerde </a:t>
            </a:r>
            <a:r>
              <a:rPr lang="tr-TR" sz="1700" dirty="0" smtClean="0">
                <a:solidFill>
                  <a:srgbClr val="FFFF00"/>
                </a:solidFill>
              </a:rPr>
              <a:t>geçmiş olaylar</a:t>
            </a:r>
            <a:r>
              <a:rPr lang="tr-TR" sz="1700" dirty="0">
                <a:solidFill>
                  <a:srgbClr val="FFFF00"/>
                </a:solidFill>
              </a:rPr>
              <a:t>, farklı dönemlerin kahramanları destanlarda tek bir kahraman </a:t>
            </a:r>
            <a:r>
              <a:rPr lang="tr-TR" sz="1700" dirty="0" smtClean="0">
                <a:solidFill>
                  <a:srgbClr val="FFFF00"/>
                </a:solidFill>
              </a:rPr>
              <a:t>etrafında birleştirilebilir</a:t>
            </a:r>
            <a:r>
              <a:rPr lang="tr-TR" sz="1700" dirty="0">
                <a:solidFill>
                  <a:srgbClr val="FFFF00"/>
                </a:solidFill>
              </a:rPr>
              <a:t>. Bu durum destan araştırmalarında katman (tabaka) sözüyle </a:t>
            </a:r>
            <a:r>
              <a:rPr lang="tr-TR" sz="1700" dirty="0" smtClean="0">
                <a:solidFill>
                  <a:srgbClr val="FFFF00"/>
                </a:solidFill>
              </a:rPr>
              <a:t>ifade edilir</a:t>
            </a:r>
            <a:r>
              <a:rPr lang="tr-TR" sz="1700" dirty="0">
                <a:solidFill>
                  <a:srgbClr val="FFFF00"/>
                </a:solidFill>
              </a:rPr>
              <a:t>. O hâlde eski bir destanda farklı dönem ve kahramanları yansıtan </a:t>
            </a:r>
            <a:r>
              <a:rPr lang="tr-TR" sz="1700" dirty="0" smtClean="0">
                <a:solidFill>
                  <a:srgbClr val="FFFF00"/>
                </a:solidFill>
              </a:rPr>
              <a:t>çeşitli katmanlar </a:t>
            </a:r>
            <a:r>
              <a:rPr lang="tr-TR" sz="1700" dirty="0">
                <a:solidFill>
                  <a:srgbClr val="FFFF00"/>
                </a:solidFill>
              </a:rPr>
              <a:t>bulunabilir. Hatta yalnız tarihî dönem ve kahramanlar değil, bir </a:t>
            </a:r>
            <a:r>
              <a:rPr lang="tr-TR" sz="1700" dirty="0" smtClean="0">
                <a:solidFill>
                  <a:srgbClr val="FFFF00"/>
                </a:solidFill>
              </a:rPr>
              <a:t>milletin mitolojisi</a:t>
            </a:r>
            <a:r>
              <a:rPr lang="tr-TR" sz="1700" dirty="0">
                <a:solidFill>
                  <a:srgbClr val="FFFF00"/>
                </a:solidFill>
              </a:rPr>
              <a:t>, </a:t>
            </a:r>
            <a:r>
              <a:rPr lang="tr-TR" sz="1700" dirty="0" smtClean="0">
                <a:solidFill>
                  <a:srgbClr val="FFFF00"/>
                </a:solidFill>
              </a:rPr>
              <a:t>kozmogonisi(yaratılış</a:t>
            </a:r>
            <a:r>
              <a:rPr lang="tr-TR" sz="1700" dirty="0">
                <a:solidFill>
                  <a:srgbClr val="FFFF00"/>
                </a:solidFill>
              </a:rPr>
              <a:t>) ile ilgili inançları da destanın en eski </a:t>
            </a:r>
            <a:r>
              <a:rPr lang="tr-TR" sz="1700" dirty="0" smtClean="0">
                <a:solidFill>
                  <a:srgbClr val="FFFF00"/>
                </a:solidFill>
              </a:rPr>
              <a:t>katmanlarını oluşturabilir</a:t>
            </a:r>
            <a:r>
              <a:rPr lang="tr-TR" sz="1700" dirty="0">
                <a:solidFill>
                  <a:srgbClr val="FFFF00"/>
                </a:solidFill>
              </a:rPr>
              <a:t>. İşte Oğuz </a:t>
            </a:r>
            <a:r>
              <a:rPr lang="tr-TR" sz="1700" dirty="0" smtClean="0">
                <a:solidFill>
                  <a:srgbClr val="FFFF00"/>
                </a:solidFill>
              </a:rPr>
              <a:t>Kağan </a:t>
            </a:r>
            <a:r>
              <a:rPr lang="tr-TR" sz="1700" dirty="0">
                <a:solidFill>
                  <a:srgbClr val="FFFF00"/>
                </a:solidFill>
              </a:rPr>
              <a:t>Destanı da böyle bir destandır</a:t>
            </a:r>
            <a:r>
              <a:rPr lang="tr-TR" sz="1700" dirty="0"/>
              <a:t>. </a:t>
            </a:r>
            <a:r>
              <a:rPr lang="tr-TR" sz="1700" dirty="0" err="1"/>
              <a:t>Kanglı</a:t>
            </a:r>
            <a:r>
              <a:rPr lang="tr-TR" sz="1700" dirty="0"/>
              <a:t>, Karluk, Kıpçak </a:t>
            </a:r>
            <a:r>
              <a:rPr lang="tr-TR" sz="1700" dirty="0" smtClean="0"/>
              <a:t>boylarının ortaya </a:t>
            </a:r>
            <a:r>
              <a:rPr lang="tr-TR" sz="1700" dirty="0"/>
              <a:t>çıkışı ve Oğuz Kağan tarafından onlara bu adların verilişi destandaki </a:t>
            </a:r>
            <a:r>
              <a:rPr lang="tr-TR" sz="1700" dirty="0" err="1" smtClean="0"/>
              <a:t>tabakalaşmayı</a:t>
            </a:r>
            <a:r>
              <a:rPr lang="tr-TR" sz="1700" dirty="0"/>
              <a:t> </a:t>
            </a:r>
            <a:r>
              <a:rPr lang="tr-TR" sz="1700" dirty="0" smtClean="0"/>
              <a:t>(katmanlaşmayı</a:t>
            </a:r>
            <a:r>
              <a:rPr lang="tr-TR" sz="1700" dirty="0"/>
              <a:t>) çok açık bir şekilde yansıtır; çünkü anılan </a:t>
            </a:r>
            <a:r>
              <a:rPr lang="tr-TR" sz="1700" dirty="0" smtClean="0"/>
              <a:t>boyların her </a:t>
            </a:r>
            <a:r>
              <a:rPr lang="tr-TR" sz="1700" dirty="0"/>
              <a:t>biri farklı zamanlarda oluştuğu hâlde destan bunu Oğuz Kağan'ın </a:t>
            </a:r>
            <a:r>
              <a:rPr lang="tr-TR" sz="1700" dirty="0" smtClean="0"/>
              <a:t>şahsında aynı </a:t>
            </a:r>
            <a:r>
              <a:rPr lang="tr-TR" sz="1700" dirty="0"/>
              <a:t>zamanda </a:t>
            </a:r>
            <a:r>
              <a:rPr lang="tr-TR" sz="1700" dirty="0" smtClean="0"/>
              <a:t>birleştirmiştir. </a:t>
            </a:r>
            <a:r>
              <a:rPr lang="tr-TR" sz="1700" dirty="0" smtClean="0">
                <a:solidFill>
                  <a:srgbClr val="FFFF00"/>
                </a:solidFill>
              </a:rPr>
              <a:t>Türk </a:t>
            </a:r>
            <a:r>
              <a:rPr lang="tr-TR" sz="1700" dirty="0">
                <a:solidFill>
                  <a:srgbClr val="FFFF00"/>
                </a:solidFill>
              </a:rPr>
              <a:t>mitoloji ve kozmogonisi bu destanın ilk katmanını oluşturur. </a:t>
            </a:r>
            <a:r>
              <a:rPr lang="tr-TR" sz="1700" dirty="0" smtClean="0">
                <a:solidFill>
                  <a:srgbClr val="FFFF00"/>
                </a:solidFill>
              </a:rPr>
              <a:t>Oğuz Kağan'ın </a:t>
            </a:r>
            <a:r>
              <a:rPr lang="tr-TR" sz="1700" dirty="0">
                <a:solidFill>
                  <a:srgbClr val="FFFF00"/>
                </a:solidFill>
              </a:rPr>
              <a:t>gökten gelen ışık içindeki kızla evlenmesi ve bu evlilikten </a:t>
            </a:r>
            <a:r>
              <a:rPr lang="tr-TR" sz="1700" dirty="0" smtClean="0">
                <a:solidFill>
                  <a:srgbClr val="FFFF00"/>
                </a:solidFill>
              </a:rPr>
              <a:t>Kün (Güneş</a:t>
            </a:r>
            <a:r>
              <a:rPr lang="tr-TR" sz="1700" dirty="0">
                <a:solidFill>
                  <a:srgbClr val="FFFF00"/>
                </a:solidFill>
              </a:rPr>
              <a:t>), Ay, </a:t>
            </a:r>
            <a:r>
              <a:rPr lang="tr-TR" sz="1700" dirty="0" err="1">
                <a:solidFill>
                  <a:srgbClr val="FFFF00"/>
                </a:solidFill>
              </a:rPr>
              <a:t>Yıltız</a:t>
            </a:r>
            <a:r>
              <a:rPr lang="tr-TR" sz="1700" dirty="0">
                <a:solidFill>
                  <a:srgbClr val="FFFF00"/>
                </a:solidFill>
              </a:rPr>
              <a:t> hanların doğması göğün yaratılışını temsil eder. Hem </a:t>
            </a:r>
            <a:r>
              <a:rPr lang="tr-TR" sz="1700" dirty="0" smtClean="0">
                <a:solidFill>
                  <a:srgbClr val="FFFF00"/>
                </a:solidFill>
              </a:rPr>
              <a:t>ışık gökten </a:t>
            </a:r>
            <a:r>
              <a:rPr lang="tr-TR" sz="1700" dirty="0">
                <a:solidFill>
                  <a:srgbClr val="FFFF00"/>
                </a:solidFill>
              </a:rPr>
              <a:t>gelmiştir; hem de güneş, ay ve yıldız gök (uzay) cisimleridir. </a:t>
            </a:r>
            <a:r>
              <a:rPr lang="tr-TR" sz="1700" dirty="0" smtClean="0">
                <a:solidFill>
                  <a:srgbClr val="FFFF00"/>
                </a:solidFill>
              </a:rPr>
              <a:t>Oğuz </a:t>
            </a:r>
            <a:r>
              <a:rPr lang="tr-TR" sz="1700" dirty="0" err="1" smtClean="0">
                <a:solidFill>
                  <a:srgbClr val="FFFF00"/>
                </a:solidFill>
              </a:rPr>
              <a:t>Kağan'in</a:t>
            </a:r>
            <a:r>
              <a:rPr lang="tr-TR" sz="1700" dirty="0" smtClean="0">
                <a:solidFill>
                  <a:srgbClr val="FFFF00"/>
                </a:solidFill>
              </a:rPr>
              <a:t> </a:t>
            </a:r>
            <a:r>
              <a:rPr lang="tr-TR" sz="1700" dirty="0">
                <a:solidFill>
                  <a:srgbClr val="FFFF00"/>
                </a:solidFill>
              </a:rPr>
              <a:t>göl ortasında bulunan ağaç kovuğundaki kızla evlenmesi ve </a:t>
            </a:r>
            <a:r>
              <a:rPr lang="tr-TR" sz="1700" dirty="0" smtClean="0">
                <a:solidFill>
                  <a:srgbClr val="FFFF00"/>
                </a:solidFill>
              </a:rPr>
              <a:t>bu evlilikten </a:t>
            </a:r>
            <a:r>
              <a:rPr lang="tr-TR" sz="1700" dirty="0">
                <a:solidFill>
                  <a:srgbClr val="FFFF00"/>
                </a:solidFill>
              </a:rPr>
              <a:t>Kök ,</a:t>
            </a:r>
            <a:r>
              <a:rPr lang="tr-TR" sz="1700" dirty="0" smtClean="0">
                <a:solidFill>
                  <a:srgbClr val="FFFF00"/>
                </a:solidFill>
              </a:rPr>
              <a:t> </a:t>
            </a:r>
            <a:r>
              <a:rPr lang="tr-TR" sz="1700" dirty="0" err="1">
                <a:solidFill>
                  <a:srgbClr val="FFFF00"/>
                </a:solidFill>
              </a:rPr>
              <a:t>Tağ</a:t>
            </a:r>
            <a:r>
              <a:rPr lang="tr-TR" sz="1700" dirty="0">
                <a:solidFill>
                  <a:srgbClr val="FFFF00"/>
                </a:solidFill>
              </a:rPr>
              <a:t> ve </a:t>
            </a:r>
            <a:r>
              <a:rPr lang="tr-TR" sz="1700" dirty="0" err="1">
                <a:solidFill>
                  <a:srgbClr val="FFFF00"/>
                </a:solidFill>
              </a:rPr>
              <a:t>Teŋiz</a:t>
            </a:r>
            <a:r>
              <a:rPr lang="tr-TR" sz="1700" dirty="0">
                <a:solidFill>
                  <a:srgbClr val="FFFF00"/>
                </a:solidFill>
              </a:rPr>
              <a:t> </a:t>
            </a:r>
            <a:r>
              <a:rPr lang="tr-TR" sz="1700" dirty="0" smtClean="0">
                <a:solidFill>
                  <a:srgbClr val="FFFF00"/>
                </a:solidFill>
              </a:rPr>
              <a:t> </a:t>
            </a:r>
            <a:r>
              <a:rPr lang="tr-TR" sz="1700" dirty="0">
                <a:solidFill>
                  <a:srgbClr val="FFFF00"/>
                </a:solidFill>
              </a:rPr>
              <a:t>hanların doğması </a:t>
            </a:r>
            <a:r>
              <a:rPr lang="tr-TR" sz="1700" dirty="0" smtClean="0">
                <a:solidFill>
                  <a:srgbClr val="FFFF00"/>
                </a:solidFill>
              </a:rPr>
              <a:t>ise yeryüzünün </a:t>
            </a:r>
            <a:r>
              <a:rPr lang="tr-TR" sz="1700" dirty="0">
                <a:solidFill>
                  <a:srgbClr val="FFFF00"/>
                </a:solidFill>
              </a:rPr>
              <a:t>(yer-su) yaratılışını temsil eder. Gök (atmosfer), dağ ve </a:t>
            </a:r>
            <a:r>
              <a:rPr lang="tr-TR" sz="1700" dirty="0" smtClean="0">
                <a:solidFill>
                  <a:srgbClr val="FFFF00"/>
                </a:solidFill>
              </a:rPr>
              <a:t>deniz yeryüzüne </a:t>
            </a:r>
            <a:r>
              <a:rPr lang="tr-TR" sz="1700" dirty="0">
                <a:solidFill>
                  <a:srgbClr val="FFFF00"/>
                </a:solidFill>
              </a:rPr>
              <a:t>ait </a:t>
            </a:r>
            <a:r>
              <a:rPr lang="tr-TR" sz="1700" dirty="0" smtClean="0">
                <a:solidFill>
                  <a:srgbClr val="FFFF00"/>
                </a:solidFill>
              </a:rPr>
              <a:t>cisimlerdir. </a:t>
            </a:r>
            <a:r>
              <a:rPr lang="tr-TR" sz="1700" dirty="0">
                <a:solidFill>
                  <a:srgbClr val="FFFF00"/>
                </a:solidFill>
              </a:rPr>
              <a:t>Bu simgeleştirme Köl </a:t>
            </a:r>
            <a:r>
              <a:rPr lang="tr-TR" sz="1700" dirty="0" smtClean="0">
                <a:solidFill>
                  <a:srgbClr val="FFFF00"/>
                </a:solidFill>
              </a:rPr>
              <a:t>Tigin</a:t>
            </a:r>
            <a:r>
              <a:rPr lang="tr-TR" sz="1700" dirty="0">
                <a:solidFill>
                  <a:srgbClr val="FFFF00"/>
                </a:solidFill>
              </a:rPr>
              <a:t> </a:t>
            </a:r>
            <a:r>
              <a:rPr lang="tr-TR" sz="1700" dirty="0" smtClean="0">
                <a:solidFill>
                  <a:srgbClr val="FFFF00"/>
                </a:solidFill>
              </a:rPr>
              <a:t>bengü </a:t>
            </a:r>
            <a:r>
              <a:rPr lang="tr-TR" sz="1700" dirty="0">
                <a:solidFill>
                  <a:srgbClr val="FFFF00"/>
                </a:solidFill>
              </a:rPr>
              <a:t>taşındaki "üze kök </a:t>
            </a:r>
            <a:r>
              <a:rPr lang="tr-TR" sz="1700" dirty="0" err="1">
                <a:solidFill>
                  <a:srgbClr val="FFFF00"/>
                </a:solidFill>
              </a:rPr>
              <a:t>tengri</a:t>
            </a:r>
            <a:r>
              <a:rPr lang="tr-TR" sz="1700" dirty="0">
                <a:solidFill>
                  <a:srgbClr val="FFFF00"/>
                </a:solidFill>
              </a:rPr>
              <a:t> </a:t>
            </a:r>
            <a:r>
              <a:rPr lang="tr-TR" sz="1700" dirty="0" smtClean="0">
                <a:solidFill>
                  <a:srgbClr val="FFFF00"/>
                </a:solidFill>
              </a:rPr>
              <a:t>-, </a:t>
            </a:r>
            <a:r>
              <a:rPr lang="tr-TR" sz="1700" dirty="0">
                <a:solidFill>
                  <a:srgbClr val="FFFF00"/>
                </a:solidFill>
              </a:rPr>
              <a:t>asra yagız </a:t>
            </a:r>
            <a:r>
              <a:rPr lang="tr-TR" sz="1700" dirty="0" smtClean="0">
                <a:solidFill>
                  <a:srgbClr val="FFFF00"/>
                </a:solidFill>
              </a:rPr>
              <a:t>yir</a:t>
            </a:r>
            <a:r>
              <a:rPr lang="tr-TR" sz="1700" dirty="0">
                <a:solidFill>
                  <a:srgbClr val="FFFF00"/>
                </a:solidFill>
              </a:rPr>
              <a:t> </a:t>
            </a:r>
            <a:r>
              <a:rPr lang="tr-TR" sz="1700" dirty="0" smtClean="0">
                <a:solidFill>
                  <a:srgbClr val="FFFF00"/>
                </a:solidFill>
              </a:rPr>
              <a:t>kılındukda -" </a:t>
            </a:r>
            <a:r>
              <a:rPr lang="tr-TR" sz="1700" dirty="0">
                <a:solidFill>
                  <a:srgbClr val="FFFF00"/>
                </a:solidFill>
              </a:rPr>
              <a:t>ifadesine tam tamına </a:t>
            </a:r>
            <a:r>
              <a:rPr lang="tr-TR" sz="1700" dirty="0" smtClean="0">
                <a:solidFill>
                  <a:srgbClr val="FFFF00"/>
                </a:solidFill>
              </a:rPr>
              <a:t>uygun düşmektedir</a:t>
            </a:r>
            <a:r>
              <a:rPr lang="tr-TR" sz="1700" dirty="0">
                <a:solidFill>
                  <a:srgbClr val="FFFF00"/>
                </a:solidFill>
              </a:rPr>
              <a:t>. Öte yandan Oğuz Kağan Destanı'nın 17. yüzyıl varyantı </a:t>
            </a:r>
            <a:r>
              <a:rPr lang="tr-TR" sz="1700" dirty="0" smtClean="0">
                <a:solidFill>
                  <a:srgbClr val="FFFF00"/>
                </a:solidFill>
              </a:rPr>
              <a:t>Şecere-i </a:t>
            </a:r>
            <a:r>
              <a:rPr lang="tr-TR" sz="1700" dirty="0" err="1" smtClean="0">
                <a:solidFill>
                  <a:srgbClr val="FFFF00"/>
                </a:solidFill>
              </a:rPr>
              <a:t>Terâkime'nin</a:t>
            </a:r>
            <a:r>
              <a:rPr lang="tr-TR" sz="1700" dirty="0" smtClean="0">
                <a:solidFill>
                  <a:srgbClr val="FFFF00"/>
                </a:solidFill>
              </a:rPr>
              <a:t> </a:t>
            </a:r>
            <a:r>
              <a:rPr lang="tr-TR" sz="1700" dirty="0">
                <a:solidFill>
                  <a:srgbClr val="FFFF00"/>
                </a:solidFill>
              </a:rPr>
              <a:t>bir yerinde Türk'ün oğlu </a:t>
            </a:r>
            <a:r>
              <a:rPr lang="tr-TR" sz="1700" dirty="0" err="1">
                <a:solidFill>
                  <a:srgbClr val="FFFF00"/>
                </a:solidFill>
              </a:rPr>
              <a:t>Tütek'in</a:t>
            </a:r>
            <a:r>
              <a:rPr lang="tr-TR" sz="1700" dirty="0">
                <a:solidFill>
                  <a:srgbClr val="FFFF00"/>
                </a:solidFill>
              </a:rPr>
              <a:t>, bir başka yerinde ise </a:t>
            </a:r>
            <a:r>
              <a:rPr lang="tr-TR" sz="1700" dirty="0" smtClean="0">
                <a:solidFill>
                  <a:srgbClr val="FFFF00"/>
                </a:solidFill>
              </a:rPr>
              <a:t>Oğuz'un </a:t>
            </a:r>
            <a:r>
              <a:rPr lang="tr-TR" sz="1700" dirty="0" err="1" smtClean="0">
                <a:solidFill>
                  <a:srgbClr val="FFFF00"/>
                </a:solidFill>
              </a:rPr>
              <a:t>Keyûmers</a:t>
            </a:r>
            <a:r>
              <a:rPr lang="tr-TR" sz="1700" dirty="0" smtClean="0">
                <a:solidFill>
                  <a:srgbClr val="FFFF00"/>
                </a:solidFill>
              </a:rPr>
              <a:t> </a:t>
            </a:r>
            <a:r>
              <a:rPr lang="tr-TR" sz="1700" dirty="0">
                <a:solidFill>
                  <a:srgbClr val="FFFF00"/>
                </a:solidFill>
              </a:rPr>
              <a:t>zamanında yaşadığının </a:t>
            </a:r>
            <a:r>
              <a:rPr lang="tr-TR" sz="1700" dirty="0" smtClean="0">
                <a:solidFill>
                  <a:srgbClr val="FFFF00"/>
                </a:solidFill>
              </a:rPr>
              <a:t>belirtilmesi </a:t>
            </a:r>
            <a:r>
              <a:rPr lang="tr-TR" sz="1700" dirty="0" err="1" smtClean="0">
                <a:solidFill>
                  <a:srgbClr val="FFFF00"/>
                </a:solidFill>
              </a:rPr>
              <a:t>önemlidir.Keyûmers</a:t>
            </a:r>
            <a:r>
              <a:rPr lang="tr-TR" sz="1700" dirty="0">
                <a:solidFill>
                  <a:srgbClr val="FFFF00"/>
                </a:solidFill>
              </a:rPr>
              <a:t>, İran efsanesine göre ilk insandır; bir nevi </a:t>
            </a:r>
            <a:r>
              <a:rPr lang="tr-TR" sz="1700" dirty="0" err="1">
                <a:solidFill>
                  <a:srgbClr val="FFFF00"/>
                </a:solidFill>
              </a:rPr>
              <a:t>Farslann</a:t>
            </a:r>
            <a:r>
              <a:rPr lang="tr-TR" sz="1700" dirty="0">
                <a:solidFill>
                  <a:srgbClr val="FFFF00"/>
                </a:solidFill>
              </a:rPr>
              <a:t> Âdem'idir. </a:t>
            </a:r>
            <a:r>
              <a:rPr lang="tr-TR" sz="1700" dirty="0" smtClean="0">
                <a:solidFill>
                  <a:srgbClr val="FFFF00"/>
                </a:solidFill>
              </a:rPr>
              <a:t>Onunla çağdaş </a:t>
            </a:r>
            <a:r>
              <a:rPr lang="tr-TR" sz="1700" dirty="0">
                <a:solidFill>
                  <a:srgbClr val="FFFF00"/>
                </a:solidFill>
              </a:rPr>
              <a:t>olan Oğuz da Müslümanlıktan önceki Türk anlayışında ilk insan </a:t>
            </a:r>
            <a:r>
              <a:rPr lang="tr-TR" sz="1700" dirty="0" smtClean="0">
                <a:solidFill>
                  <a:srgbClr val="FFFF00"/>
                </a:solidFill>
              </a:rPr>
              <a:t>kabul edilmiş </a:t>
            </a:r>
            <a:r>
              <a:rPr lang="tr-TR" sz="1700" dirty="0">
                <a:solidFill>
                  <a:srgbClr val="FFFF00"/>
                </a:solidFill>
              </a:rPr>
              <a:t>olabilir.</a:t>
            </a:r>
          </a:p>
        </p:txBody>
      </p:sp>
    </p:spTree>
    <p:extLst>
      <p:ext uri="{BB962C8B-B14F-4D97-AF65-F5344CB8AC3E}">
        <p14:creationId xmlns:p14="http://schemas.microsoft.com/office/powerpoint/2010/main" val="195433912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064896" cy="6048672"/>
          </a:xfrm>
        </p:spPr>
        <p:txBody>
          <a:bodyPr/>
          <a:lstStyle/>
          <a:p>
            <a:pPr algn="l"/>
            <a:r>
              <a:rPr lang="tr-TR" sz="2000" dirty="0">
                <a:solidFill>
                  <a:srgbClr val="FFFF00"/>
                </a:solidFill>
              </a:rPr>
              <a:t>Oğuz Kağan Destanı'nın ikinci katmanı, İskit hükümdarları </a:t>
            </a:r>
            <a:r>
              <a:rPr lang="tr-TR" sz="2000" b="1" dirty="0" err="1"/>
              <a:t>Bartatua</a:t>
            </a:r>
            <a:r>
              <a:rPr lang="tr-TR" sz="2000" b="1" dirty="0"/>
              <a:t> </a:t>
            </a:r>
            <a:r>
              <a:rPr lang="tr-TR" sz="2000" b="1" dirty="0" smtClean="0"/>
              <a:t>- </a:t>
            </a:r>
            <a:r>
              <a:rPr lang="tr-TR" sz="2000" b="1" dirty="0" err="1" smtClean="0"/>
              <a:t>Maduva</a:t>
            </a:r>
            <a:r>
              <a:rPr lang="tr-TR" sz="2000" b="1" dirty="0" smtClean="0"/>
              <a:t> (Alp </a:t>
            </a:r>
            <a:r>
              <a:rPr lang="tr-TR" sz="2000" b="1" dirty="0"/>
              <a:t>Er Tonga -</a:t>
            </a:r>
            <a:r>
              <a:rPr lang="tr-TR" sz="2000" b="1" dirty="0" err="1" smtClean="0"/>
              <a:t>Afrâsiyâb</a:t>
            </a:r>
            <a:r>
              <a:rPr lang="tr-TR" sz="2000" dirty="0">
                <a:solidFill>
                  <a:srgbClr val="FFFF00"/>
                </a:solidFill>
              </a:rPr>
              <a:t>) ve onların Ön Asya seferleridir. </a:t>
            </a:r>
            <a:r>
              <a:rPr lang="tr-TR" sz="2000" dirty="0" smtClean="0">
                <a:solidFill>
                  <a:srgbClr val="FFFF00"/>
                </a:solidFill>
              </a:rPr>
              <a:t>Gerçekten </a:t>
            </a:r>
            <a:r>
              <a:rPr lang="tr-TR" sz="2000" dirty="0" err="1" smtClean="0">
                <a:solidFill>
                  <a:srgbClr val="FFFF00"/>
                </a:solidFill>
              </a:rPr>
              <a:t>Bartatua</a:t>
            </a:r>
            <a:r>
              <a:rPr lang="tr-TR" sz="2000" dirty="0" smtClean="0">
                <a:solidFill>
                  <a:srgbClr val="FFFF00"/>
                </a:solidFill>
              </a:rPr>
              <a:t> </a:t>
            </a:r>
            <a:r>
              <a:rPr lang="tr-TR" sz="2000" dirty="0">
                <a:solidFill>
                  <a:srgbClr val="FFFF00"/>
                </a:solidFill>
              </a:rPr>
              <a:t>ve oğlu </a:t>
            </a:r>
            <a:r>
              <a:rPr lang="tr-TR" sz="2000" dirty="0" err="1">
                <a:solidFill>
                  <a:srgbClr val="FFFF00"/>
                </a:solidFill>
              </a:rPr>
              <a:t>Maduva</a:t>
            </a:r>
            <a:r>
              <a:rPr lang="tr-TR" sz="2000" dirty="0">
                <a:solidFill>
                  <a:srgbClr val="FFFF00"/>
                </a:solidFill>
              </a:rPr>
              <a:t> nasıl Kafkasları aşarak Anadolu, Suriye ve Filistin'e </a:t>
            </a:r>
            <a:r>
              <a:rPr lang="tr-TR" sz="2000" dirty="0" smtClean="0">
                <a:solidFill>
                  <a:srgbClr val="FFFF00"/>
                </a:solidFill>
              </a:rPr>
              <a:t>dek uzanmışlarsa </a:t>
            </a:r>
            <a:r>
              <a:rPr lang="tr-TR" sz="2000" dirty="0">
                <a:solidFill>
                  <a:srgbClr val="FFFF00"/>
                </a:solidFill>
              </a:rPr>
              <a:t>Oğuz Kağan da Kafkasları aşmış ve aynı bölgelere </a:t>
            </a:r>
            <a:r>
              <a:rPr lang="tr-TR" sz="2000" dirty="0" smtClean="0">
                <a:solidFill>
                  <a:srgbClr val="FFFF00"/>
                </a:solidFill>
              </a:rPr>
              <a:t>seferler düzenlemiştir</a:t>
            </a:r>
            <a:r>
              <a:rPr lang="tr-TR" sz="2000" dirty="0">
                <a:solidFill>
                  <a:srgbClr val="FFFF00"/>
                </a:solidFill>
              </a:rPr>
              <a:t>. Oğuz Kağan Destanı'nın üçüncü katmanının asıl kahramanı </a:t>
            </a:r>
            <a:r>
              <a:rPr lang="tr-TR" sz="2000" dirty="0" smtClean="0">
                <a:solidFill>
                  <a:srgbClr val="FFFF00"/>
                </a:solidFill>
              </a:rPr>
              <a:t>olan </a:t>
            </a:r>
            <a:r>
              <a:rPr lang="tr-TR" sz="2000" dirty="0" err="1" smtClean="0">
                <a:solidFill>
                  <a:srgbClr val="FFFF00"/>
                </a:solidFill>
              </a:rPr>
              <a:t>Motun'un</a:t>
            </a:r>
            <a:r>
              <a:rPr lang="tr-TR" sz="2000" dirty="0" smtClean="0">
                <a:solidFill>
                  <a:srgbClr val="FFFF00"/>
                </a:solidFill>
              </a:rPr>
              <a:t> </a:t>
            </a:r>
            <a:r>
              <a:rPr lang="tr-TR" sz="2000" dirty="0">
                <a:solidFill>
                  <a:srgbClr val="FFFF00"/>
                </a:solidFill>
              </a:rPr>
              <a:t>ise hiçbir zaman Ön Asya seferi olmamıştır. O hâlde Oğuz </a:t>
            </a:r>
            <a:r>
              <a:rPr lang="tr-TR" sz="2000" dirty="0" smtClean="0">
                <a:solidFill>
                  <a:srgbClr val="FFFF00"/>
                </a:solidFill>
              </a:rPr>
              <a:t>Kağan Destanı'ndaki </a:t>
            </a:r>
            <a:r>
              <a:rPr lang="tr-TR" sz="2000" dirty="0"/>
              <a:t>Ön Asya seferleri Alp Er Tonga (</a:t>
            </a:r>
            <a:r>
              <a:rPr lang="tr-TR" sz="2000" dirty="0" err="1"/>
              <a:t>Maduva</a:t>
            </a:r>
            <a:r>
              <a:rPr lang="tr-TR" sz="2000" dirty="0"/>
              <a:t>) ile ilgilidi</a:t>
            </a:r>
            <a:r>
              <a:rPr lang="tr-TR" sz="2000" dirty="0">
                <a:solidFill>
                  <a:srgbClr val="FFFF00"/>
                </a:solidFill>
              </a:rPr>
              <a:t>r ve </a:t>
            </a:r>
            <a:r>
              <a:rPr lang="tr-TR" sz="2000" dirty="0" smtClean="0">
                <a:solidFill>
                  <a:srgbClr val="FFFF00"/>
                </a:solidFill>
              </a:rPr>
              <a:t>bu seferler</a:t>
            </a:r>
            <a:r>
              <a:rPr lang="tr-TR" sz="2000" dirty="0">
                <a:solidFill>
                  <a:srgbClr val="FFFF00"/>
                </a:solidFill>
              </a:rPr>
              <a:t>, destanın ikinci katmanını oluşturur. Oğuz Kağan Destanı'nın </a:t>
            </a:r>
            <a:r>
              <a:rPr lang="tr-TR" sz="2000" dirty="0" err="1" smtClean="0"/>
              <a:t>Reşidüddin</a:t>
            </a:r>
            <a:r>
              <a:rPr lang="tr-TR" sz="2000" dirty="0" smtClean="0">
                <a:solidFill>
                  <a:srgbClr val="FFFF00"/>
                </a:solidFill>
              </a:rPr>
              <a:t> varyantını </a:t>
            </a:r>
            <a:r>
              <a:rPr lang="tr-TR" sz="2000" dirty="0">
                <a:solidFill>
                  <a:srgbClr val="FFFF00"/>
                </a:solidFill>
              </a:rPr>
              <a:t>yayımlayan </a:t>
            </a:r>
            <a:r>
              <a:rPr lang="tr-TR" sz="2000" dirty="0"/>
              <a:t>Zeki </a:t>
            </a:r>
            <a:r>
              <a:rPr lang="tr-TR" sz="2000" dirty="0" err="1"/>
              <a:t>Velidi</a:t>
            </a:r>
            <a:r>
              <a:rPr lang="tr-TR" sz="2000" dirty="0"/>
              <a:t> Togan </a:t>
            </a:r>
            <a:r>
              <a:rPr lang="tr-TR" sz="2000" dirty="0">
                <a:solidFill>
                  <a:srgbClr val="FFFF00"/>
                </a:solidFill>
              </a:rPr>
              <a:t>bunu kesin şekilde ortaya koymuştur.</a:t>
            </a:r>
          </a:p>
          <a:p>
            <a:pPr algn="l"/>
            <a:r>
              <a:rPr lang="tr-TR" sz="2000" dirty="0" smtClean="0">
                <a:solidFill>
                  <a:srgbClr val="FFFF00"/>
                </a:solidFill>
              </a:rPr>
              <a:t>Oğuz </a:t>
            </a:r>
            <a:r>
              <a:rPr lang="tr-TR" sz="2000" dirty="0">
                <a:solidFill>
                  <a:srgbClr val="FFFF00"/>
                </a:solidFill>
              </a:rPr>
              <a:t>Kağan Destanı'nın üçüncü ve en önemli katmanı, M.Ö. </a:t>
            </a:r>
            <a:r>
              <a:rPr lang="tr-TR" sz="2000" dirty="0" smtClean="0">
                <a:solidFill>
                  <a:srgbClr val="FFFF00"/>
                </a:solidFill>
              </a:rPr>
              <a:t>209-174 arasında </a:t>
            </a:r>
            <a:r>
              <a:rPr lang="tr-TR" sz="2000" dirty="0">
                <a:solidFill>
                  <a:srgbClr val="FFFF00"/>
                </a:solidFill>
              </a:rPr>
              <a:t>Hun yabgusu olan </a:t>
            </a:r>
            <a:r>
              <a:rPr lang="tr-TR" sz="2000" dirty="0" err="1">
                <a:solidFill>
                  <a:srgbClr val="FFFF00"/>
                </a:solidFill>
              </a:rPr>
              <a:t>Motun'la</a:t>
            </a:r>
            <a:r>
              <a:rPr lang="tr-TR" sz="2000" dirty="0">
                <a:solidFill>
                  <a:srgbClr val="FFFF00"/>
                </a:solidFill>
              </a:rPr>
              <a:t> ilgilidir. </a:t>
            </a:r>
            <a:r>
              <a:rPr lang="tr-TR" sz="2000" dirty="0"/>
              <a:t>Destan kahramanı Oğuz Kağan </a:t>
            </a:r>
            <a:r>
              <a:rPr lang="tr-TR" sz="2000" dirty="0" smtClean="0"/>
              <a:t>ile tarihî </a:t>
            </a:r>
            <a:r>
              <a:rPr lang="tr-TR" sz="2000" dirty="0"/>
              <a:t>şahsiyet </a:t>
            </a:r>
            <a:r>
              <a:rPr lang="tr-TR" sz="2000" dirty="0" err="1"/>
              <a:t>Motun'un</a:t>
            </a:r>
            <a:r>
              <a:rPr lang="tr-TR" sz="2000" dirty="0"/>
              <a:t> aynı kişi olduğu, en eski Sinologlardan Joseph </a:t>
            </a:r>
            <a:r>
              <a:rPr lang="tr-TR" sz="2000" dirty="0" smtClean="0"/>
              <a:t>De </a:t>
            </a:r>
            <a:r>
              <a:rPr lang="tr-TR" sz="2000" dirty="0" err="1" smtClean="0"/>
              <a:t>Guignes'den</a:t>
            </a:r>
            <a:r>
              <a:rPr lang="tr-TR" sz="2000" dirty="0" smtClean="0"/>
              <a:t> </a:t>
            </a:r>
            <a:r>
              <a:rPr lang="tr-TR" sz="2000" dirty="0"/>
              <a:t>(1757) beri ileri sürülmüş ve bilim dünyasında genel </a:t>
            </a:r>
            <a:r>
              <a:rPr lang="tr-TR" sz="2000" dirty="0" smtClean="0"/>
              <a:t>kabul görmüştür</a:t>
            </a:r>
            <a:r>
              <a:rPr lang="tr-TR" sz="2000" dirty="0">
                <a:solidFill>
                  <a:srgbClr val="FFFF00"/>
                </a:solidFill>
              </a:rPr>
              <a:t>. Ziya Gökalp da 1925'te basılan Türk Medeniyeti Tarihi </a:t>
            </a:r>
            <a:r>
              <a:rPr lang="tr-TR" sz="2000" dirty="0" smtClean="0">
                <a:solidFill>
                  <a:srgbClr val="FFFF00"/>
                </a:solidFill>
              </a:rPr>
              <a:t>adlı eserinde </a:t>
            </a:r>
            <a:r>
              <a:rPr lang="tr-TR" sz="2000" dirty="0">
                <a:solidFill>
                  <a:srgbClr val="FFFF00"/>
                </a:solidFill>
              </a:rPr>
              <a:t>Mete (</a:t>
            </a:r>
            <a:r>
              <a:rPr lang="tr-TR" sz="2000" dirty="0" err="1">
                <a:solidFill>
                  <a:srgbClr val="FFFF00"/>
                </a:solidFill>
              </a:rPr>
              <a:t>Motun</a:t>
            </a:r>
            <a:r>
              <a:rPr lang="tr-TR" sz="2000" dirty="0">
                <a:solidFill>
                  <a:srgbClr val="FFFF00"/>
                </a:solidFill>
              </a:rPr>
              <a:t>) ile Oğuz Han'ın aynı şahsiyet olduğunu </a:t>
            </a:r>
            <a:r>
              <a:rPr lang="tr-TR" sz="2000" dirty="0" smtClean="0">
                <a:solidFill>
                  <a:srgbClr val="FFFF00"/>
                </a:solidFill>
              </a:rPr>
              <a:t>çeşitli karşılaştırmalar </a:t>
            </a:r>
            <a:r>
              <a:rPr lang="tr-TR" sz="2000" dirty="0">
                <a:solidFill>
                  <a:srgbClr val="FFFF00"/>
                </a:solidFill>
              </a:rPr>
              <a:t>yaparak kabul </a:t>
            </a:r>
            <a:r>
              <a:rPr lang="tr-TR" sz="2000" dirty="0" smtClean="0">
                <a:solidFill>
                  <a:srgbClr val="FFFF00"/>
                </a:solidFill>
              </a:rPr>
              <a:t>eder. Gökalp'tan sonraki </a:t>
            </a:r>
            <a:r>
              <a:rPr lang="tr-TR" sz="2000" dirty="0">
                <a:solidFill>
                  <a:srgbClr val="FFFF00"/>
                </a:solidFill>
              </a:rPr>
              <a:t>Türk bilim adamları ve edebiyat tarihçileri de Oğuz-</a:t>
            </a:r>
            <a:r>
              <a:rPr lang="tr-TR" sz="2000" dirty="0" err="1">
                <a:solidFill>
                  <a:srgbClr val="FFFF00"/>
                </a:solidFill>
              </a:rPr>
              <a:t>Motun</a:t>
            </a:r>
            <a:r>
              <a:rPr lang="tr-TR" sz="2000" dirty="0">
                <a:solidFill>
                  <a:srgbClr val="FFFF00"/>
                </a:solidFill>
              </a:rPr>
              <a:t> </a:t>
            </a:r>
            <a:r>
              <a:rPr lang="tr-TR" sz="2000" dirty="0" smtClean="0">
                <a:solidFill>
                  <a:srgbClr val="FFFF00"/>
                </a:solidFill>
              </a:rPr>
              <a:t>aynılığını genellikle </a:t>
            </a:r>
            <a:r>
              <a:rPr lang="tr-TR" sz="2000" dirty="0">
                <a:solidFill>
                  <a:srgbClr val="FFFF00"/>
                </a:solidFill>
              </a:rPr>
              <a:t>kabul etmişlerdir. </a:t>
            </a:r>
          </a:p>
        </p:txBody>
      </p:sp>
    </p:spTree>
    <p:extLst>
      <p:ext uri="{BB962C8B-B14F-4D97-AF65-F5344CB8AC3E}">
        <p14:creationId xmlns:p14="http://schemas.microsoft.com/office/powerpoint/2010/main" val="4303241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064896" cy="6048672"/>
          </a:xfrm>
        </p:spPr>
        <p:txBody>
          <a:bodyPr/>
          <a:lstStyle/>
          <a:p>
            <a:pPr algn="l">
              <a:lnSpc>
                <a:spcPct val="115000"/>
              </a:lnSpc>
              <a:spcAft>
                <a:spcPts val="1000"/>
              </a:spcAft>
            </a:pPr>
            <a:endParaRPr lang="tr-TR" sz="1400" b="1" u="sng" dirty="0" smtClean="0">
              <a:solidFill>
                <a:srgbClr val="0000FF"/>
              </a:solidFill>
              <a:ea typeface="Calibri"/>
              <a:cs typeface="Times New Roman"/>
            </a:endParaRPr>
          </a:p>
          <a:p>
            <a:pPr algn="l">
              <a:lnSpc>
                <a:spcPct val="115000"/>
              </a:lnSpc>
              <a:spcAft>
                <a:spcPts val="1000"/>
              </a:spcAft>
            </a:pPr>
            <a:endParaRPr lang="tr-TR" sz="1400" b="1" u="sng" dirty="0">
              <a:solidFill>
                <a:srgbClr val="0000FF"/>
              </a:solidFill>
              <a:ea typeface="Calibri"/>
              <a:cs typeface="Times New Roman"/>
            </a:endParaRPr>
          </a:p>
          <a:p>
            <a:pPr algn="l">
              <a:lnSpc>
                <a:spcPct val="115000"/>
              </a:lnSpc>
              <a:spcAft>
                <a:spcPts val="1000"/>
              </a:spcAft>
            </a:pPr>
            <a:endParaRPr lang="tr-TR" sz="1400" b="1" u="sng" dirty="0" smtClean="0">
              <a:solidFill>
                <a:srgbClr val="0000FF"/>
              </a:solidFill>
              <a:ea typeface="Calibri"/>
              <a:cs typeface="Times New Roman"/>
            </a:endParaRPr>
          </a:p>
          <a:p>
            <a:pPr algn="l">
              <a:lnSpc>
                <a:spcPct val="115000"/>
              </a:lnSpc>
              <a:spcAft>
                <a:spcPts val="1000"/>
              </a:spcAft>
            </a:pPr>
            <a:endParaRPr lang="tr-TR" sz="1400" b="1" u="sng" dirty="0">
              <a:solidFill>
                <a:srgbClr val="0000FF"/>
              </a:solidFill>
              <a:ea typeface="Calibri"/>
              <a:cs typeface="Times New Roman"/>
            </a:endParaRPr>
          </a:p>
          <a:p>
            <a:pPr algn="l">
              <a:lnSpc>
                <a:spcPct val="115000"/>
              </a:lnSpc>
              <a:spcAft>
                <a:spcPts val="1000"/>
              </a:spcAft>
            </a:pPr>
            <a:endParaRPr lang="tr-TR" sz="1400" b="1" u="sng" dirty="0" smtClean="0">
              <a:solidFill>
                <a:srgbClr val="0000FF"/>
              </a:solidFill>
              <a:ea typeface="Calibri"/>
              <a:cs typeface="Times New Roman"/>
            </a:endParaRPr>
          </a:p>
          <a:p>
            <a:pPr algn="l">
              <a:lnSpc>
                <a:spcPct val="115000"/>
              </a:lnSpc>
              <a:spcAft>
                <a:spcPts val="1000"/>
              </a:spcAft>
            </a:pPr>
            <a:endParaRPr lang="tr-TR" sz="1400" b="1" u="sng" dirty="0">
              <a:solidFill>
                <a:srgbClr val="0000FF"/>
              </a:solidFill>
              <a:ea typeface="Calibri"/>
              <a:cs typeface="Times New Roman"/>
            </a:endParaRPr>
          </a:p>
          <a:p>
            <a:pPr algn="l">
              <a:lnSpc>
                <a:spcPct val="115000"/>
              </a:lnSpc>
              <a:spcAft>
                <a:spcPts val="1000"/>
              </a:spcAft>
            </a:pPr>
            <a:endParaRPr lang="tr-TR" sz="1400" b="1" u="sng" dirty="0" smtClean="0">
              <a:solidFill>
                <a:srgbClr val="0000FF"/>
              </a:solidFill>
              <a:ea typeface="Calibri"/>
              <a:cs typeface="Times New Roman"/>
            </a:endParaRPr>
          </a:p>
          <a:p>
            <a:pPr algn="l">
              <a:lnSpc>
                <a:spcPct val="115000"/>
              </a:lnSpc>
              <a:spcAft>
                <a:spcPts val="1000"/>
              </a:spcAft>
            </a:pPr>
            <a:endParaRPr lang="tr-TR" sz="1400" b="1" u="sng" dirty="0">
              <a:solidFill>
                <a:srgbClr val="0000FF"/>
              </a:solidFill>
              <a:ea typeface="Calibri"/>
              <a:cs typeface="Times New Roman"/>
            </a:endParaRPr>
          </a:p>
          <a:p>
            <a:pPr algn="l">
              <a:lnSpc>
                <a:spcPct val="115000"/>
              </a:lnSpc>
              <a:spcAft>
                <a:spcPts val="1000"/>
              </a:spcAft>
            </a:pPr>
            <a:endParaRPr lang="tr-TR" sz="1400" b="1" u="sng" dirty="0" smtClean="0">
              <a:solidFill>
                <a:srgbClr val="0000FF"/>
              </a:solidFill>
              <a:ea typeface="Calibri"/>
              <a:cs typeface="Times New Roman"/>
            </a:endParaRPr>
          </a:p>
          <a:p>
            <a:pPr algn="l">
              <a:lnSpc>
                <a:spcPct val="115000"/>
              </a:lnSpc>
              <a:spcAft>
                <a:spcPts val="1000"/>
              </a:spcAft>
            </a:pPr>
            <a:r>
              <a:rPr lang="tr-TR" sz="1800" b="1" dirty="0" smtClean="0">
                <a:solidFill>
                  <a:srgbClr val="FFFF00"/>
                </a:solidFill>
                <a:ea typeface="Calibri"/>
                <a:cs typeface="Times New Roman"/>
              </a:rPr>
              <a:t>HİNT–AVRUPA DİL AİLESİ </a:t>
            </a:r>
            <a:endParaRPr lang="tr-TR" sz="1800" b="1" dirty="0" smtClean="0">
              <a:solidFill>
                <a:srgbClr val="FFFF00"/>
              </a:solidFill>
              <a:latin typeface="Calibri"/>
              <a:ea typeface="Calibri"/>
              <a:cs typeface="Times New Roman"/>
            </a:endParaRPr>
          </a:p>
          <a:p>
            <a:pPr algn="l">
              <a:lnSpc>
                <a:spcPct val="115000"/>
              </a:lnSpc>
              <a:spcAft>
                <a:spcPts val="1000"/>
              </a:spcAft>
            </a:pPr>
            <a:r>
              <a:rPr lang="tr-TR" sz="1400" dirty="0" smtClean="0">
                <a:solidFill>
                  <a:srgbClr val="04D596"/>
                </a:solidFill>
                <a:ea typeface="Calibri"/>
                <a:cs typeface="Times New Roman"/>
              </a:rPr>
              <a:t>██</a:t>
            </a:r>
            <a:r>
              <a:rPr lang="tr-TR" sz="1400" dirty="0" smtClean="0">
                <a:ea typeface="Calibri"/>
                <a:cs typeface="Times New Roman"/>
              </a:rPr>
              <a:t> ERMENİCE</a:t>
            </a:r>
            <a:r>
              <a:rPr lang="tr-TR" sz="1400" dirty="0" smtClean="0">
                <a:latin typeface="Calibri"/>
                <a:ea typeface="Calibri"/>
                <a:cs typeface="Times New Roman"/>
              </a:rPr>
              <a:t>    </a:t>
            </a:r>
            <a:r>
              <a:rPr lang="tr-TR" sz="1400" dirty="0" smtClean="0">
                <a:solidFill>
                  <a:srgbClr val="753600"/>
                </a:solidFill>
                <a:ea typeface="Calibri"/>
                <a:cs typeface="Times New Roman"/>
              </a:rPr>
              <a:t>██</a:t>
            </a:r>
            <a:r>
              <a:rPr lang="tr-TR" sz="1400" dirty="0" smtClean="0">
                <a:ea typeface="Calibri"/>
                <a:cs typeface="Times New Roman"/>
              </a:rPr>
              <a:t> YUNANCA</a:t>
            </a:r>
            <a:r>
              <a:rPr lang="tr-TR" sz="1400" dirty="0" smtClean="0">
                <a:latin typeface="Calibri"/>
                <a:ea typeface="Calibri"/>
                <a:cs typeface="Times New Roman"/>
              </a:rPr>
              <a:t>       </a:t>
            </a:r>
            <a:r>
              <a:rPr lang="tr-TR" sz="1400" dirty="0" smtClean="0">
                <a:solidFill>
                  <a:srgbClr val="75FFFF"/>
                </a:solidFill>
                <a:ea typeface="Calibri"/>
                <a:cs typeface="Times New Roman"/>
              </a:rPr>
              <a:t>██</a:t>
            </a:r>
            <a:r>
              <a:rPr lang="tr-TR" sz="1400" dirty="0" smtClean="0">
                <a:ea typeface="Calibri"/>
                <a:cs typeface="Times New Roman"/>
              </a:rPr>
              <a:t> ARNAVUTÇA </a:t>
            </a:r>
            <a:endParaRPr lang="tr-TR" sz="1400" dirty="0" smtClean="0">
              <a:latin typeface="Calibri"/>
              <a:ea typeface="Calibri"/>
              <a:cs typeface="Times New Roman"/>
            </a:endParaRPr>
          </a:p>
          <a:p>
            <a:pPr algn="l">
              <a:lnSpc>
                <a:spcPct val="115000"/>
              </a:lnSpc>
              <a:spcAft>
                <a:spcPts val="1000"/>
              </a:spcAft>
            </a:pPr>
            <a:r>
              <a:rPr lang="tr-TR" sz="1400" dirty="0" smtClean="0">
                <a:ea typeface="Calibri"/>
                <a:cs typeface="Times New Roman"/>
              </a:rPr>
              <a:t> </a:t>
            </a:r>
            <a:r>
              <a:rPr lang="tr-TR" sz="1400" dirty="0" smtClean="0">
                <a:solidFill>
                  <a:srgbClr val="FF9DFF"/>
                </a:solidFill>
                <a:ea typeface="Calibri"/>
                <a:cs typeface="Times New Roman"/>
              </a:rPr>
              <a:t>██</a:t>
            </a:r>
            <a:r>
              <a:rPr lang="tr-TR" sz="1400" dirty="0" smtClean="0">
                <a:ea typeface="Calibri"/>
                <a:cs typeface="Times New Roman"/>
              </a:rPr>
              <a:t> </a:t>
            </a:r>
            <a:r>
              <a:rPr lang="tr-TR" sz="1400" b="1" dirty="0" smtClean="0">
                <a:solidFill>
                  <a:srgbClr val="FFFF00"/>
                </a:solidFill>
                <a:ea typeface="Calibri"/>
                <a:cs typeface="Times New Roman"/>
              </a:rPr>
              <a:t>İSKANDİNAV DİLLERİ(SAKSON DİLLERİ) </a:t>
            </a:r>
            <a:r>
              <a:rPr lang="tr-TR" sz="1400" dirty="0" smtClean="0">
                <a:ea typeface="Calibri"/>
                <a:cs typeface="Times New Roman"/>
              </a:rPr>
              <a:t>: İSVEÇÇE , NORVEÇÇE , DANCA , İZLANDACA</a:t>
            </a:r>
            <a:endParaRPr lang="tr-TR" sz="1400" dirty="0" smtClean="0">
              <a:latin typeface="Calibri"/>
              <a:ea typeface="Calibri"/>
              <a:cs typeface="Times New Roman"/>
            </a:endParaRPr>
          </a:p>
          <a:p>
            <a:pPr algn="l">
              <a:lnSpc>
                <a:spcPct val="115000"/>
              </a:lnSpc>
              <a:spcAft>
                <a:spcPts val="1000"/>
              </a:spcAft>
            </a:pPr>
            <a:r>
              <a:rPr lang="tr-TR" sz="1400" dirty="0" smtClean="0">
                <a:solidFill>
                  <a:srgbClr val="00FF00"/>
                </a:solidFill>
                <a:ea typeface="Calibri"/>
                <a:cs typeface="Times New Roman"/>
              </a:rPr>
              <a:t>██</a:t>
            </a:r>
            <a:r>
              <a:rPr lang="tr-TR" sz="1400" dirty="0" smtClean="0">
                <a:ea typeface="Calibri"/>
                <a:cs typeface="Times New Roman"/>
              </a:rPr>
              <a:t> </a:t>
            </a:r>
            <a:r>
              <a:rPr lang="tr-TR" sz="1400" b="1" dirty="0" smtClean="0">
                <a:solidFill>
                  <a:srgbClr val="FFFF00"/>
                </a:solidFill>
                <a:ea typeface="Calibri"/>
                <a:cs typeface="Times New Roman"/>
              </a:rPr>
              <a:t>KELT DİLLERİ:  </a:t>
            </a:r>
            <a:r>
              <a:rPr lang="tr-TR" sz="1400" dirty="0" smtClean="0">
                <a:ea typeface="Calibri"/>
                <a:cs typeface="Times New Roman"/>
              </a:rPr>
              <a:t>BRETONCA, GALCE, İRLANDACA, İSKOÇÇA, KERNEVEKÇE ( BRÖTONCA)</a:t>
            </a:r>
            <a:endParaRPr lang="tr-TR" sz="1400" dirty="0" smtClean="0">
              <a:latin typeface="Calibri"/>
              <a:ea typeface="Calibri"/>
              <a:cs typeface="Times New Roman"/>
            </a:endParaRPr>
          </a:p>
          <a:p>
            <a:pPr algn="l">
              <a:lnSpc>
                <a:spcPct val="115000"/>
              </a:lnSpc>
              <a:spcAft>
                <a:spcPts val="1000"/>
              </a:spcAft>
            </a:pPr>
            <a:r>
              <a:rPr lang="tr-TR" sz="1400" dirty="0" smtClean="0">
                <a:solidFill>
                  <a:srgbClr val="FF0000"/>
                </a:solidFill>
                <a:ea typeface="Calibri"/>
                <a:cs typeface="Times New Roman"/>
              </a:rPr>
              <a:t>██</a:t>
            </a:r>
            <a:r>
              <a:rPr lang="tr-TR" sz="1400" dirty="0" smtClean="0">
                <a:ea typeface="Calibri"/>
                <a:cs typeface="Times New Roman"/>
              </a:rPr>
              <a:t> </a:t>
            </a:r>
            <a:r>
              <a:rPr lang="tr-TR" sz="1400" b="1" dirty="0" smtClean="0">
                <a:solidFill>
                  <a:srgbClr val="FFFF00"/>
                </a:solidFill>
                <a:ea typeface="Calibri"/>
                <a:cs typeface="Times New Roman"/>
              </a:rPr>
              <a:t>CERMEN DİLLERİ : </a:t>
            </a:r>
            <a:r>
              <a:rPr lang="tr-TR" sz="1400" dirty="0" smtClean="0">
                <a:ea typeface="Calibri"/>
                <a:cs typeface="Times New Roman"/>
              </a:rPr>
              <a:t>İNGİLİZCE, ALMANCA, YİDİŞ, AFRİKAANS, FLAMANCA, FRİZCE, LÜKSEMBURGCA </a:t>
            </a:r>
            <a:endParaRPr lang="tr-TR" sz="1400" dirty="0" smtClean="0">
              <a:latin typeface="Calibri"/>
              <a:ea typeface="Calibri"/>
              <a:cs typeface="Times New Roman"/>
            </a:endParaRPr>
          </a:p>
          <a:p>
            <a:pPr algn="l"/>
            <a:endParaRPr lang="tr-TR" sz="1400"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32656"/>
            <a:ext cx="827881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66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548680"/>
            <a:ext cx="8280920" cy="5904656"/>
          </a:xfrm>
        </p:spPr>
        <p:txBody>
          <a:bodyPr/>
          <a:lstStyle/>
          <a:p>
            <a:pPr algn="l"/>
            <a:r>
              <a:rPr lang="tr-TR" sz="2000" dirty="0">
                <a:solidFill>
                  <a:srgbClr val="FFFF00"/>
                </a:solidFill>
              </a:rPr>
              <a:t>Çin tarihindeki </a:t>
            </a:r>
            <a:r>
              <a:rPr lang="tr-TR" sz="2000" dirty="0" smtClean="0">
                <a:solidFill>
                  <a:srgbClr val="FFFF00"/>
                </a:solidFill>
              </a:rPr>
              <a:t>anlatım</a:t>
            </a:r>
            <a:r>
              <a:rPr lang="tr-TR" sz="2000" dirty="0">
                <a:solidFill>
                  <a:srgbClr val="FFFF00"/>
                </a:solidFill>
              </a:rPr>
              <a:t>, efsaneyle karışmış olsa da olayın </a:t>
            </a:r>
            <a:r>
              <a:rPr lang="tr-TR" sz="2000" dirty="0" smtClean="0">
                <a:solidFill>
                  <a:srgbClr val="FFFF00"/>
                </a:solidFill>
              </a:rPr>
              <a:t>çekirdeğini meydana </a:t>
            </a:r>
            <a:r>
              <a:rPr lang="tr-TR" sz="2000" dirty="0">
                <a:solidFill>
                  <a:srgbClr val="FFFF00"/>
                </a:solidFill>
              </a:rPr>
              <a:t>getiren baba-oğul mücadelesi </a:t>
            </a:r>
            <a:r>
              <a:rPr lang="tr-TR" sz="2000" dirty="0" smtClean="0">
                <a:solidFill>
                  <a:srgbClr val="FFFF00"/>
                </a:solidFill>
              </a:rPr>
              <a:t>gerçektir. </a:t>
            </a:r>
            <a:r>
              <a:rPr lang="tr-TR" sz="2000" dirty="0">
                <a:solidFill>
                  <a:srgbClr val="FFFF00"/>
                </a:solidFill>
              </a:rPr>
              <a:t>Yukarıdaki </a:t>
            </a:r>
            <a:r>
              <a:rPr lang="tr-TR" sz="2000" dirty="0" smtClean="0">
                <a:solidFill>
                  <a:srgbClr val="FFFF00"/>
                </a:solidFill>
              </a:rPr>
              <a:t>metnin kaynağı </a:t>
            </a:r>
            <a:r>
              <a:rPr lang="tr-TR" sz="2000" dirty="0">
                <a:solidFill>
                  <a:srgbClr val="FFFF00"/>
                </a:solidFill>
              </a:rPr>
              <a:t>olan Çin tarihi Han </a:t>
            </a:r>
            <a:r>
              <a:rPr lang="tr-TR" sz="2000" dirty="0" smtClean="0">
                <a:solidFill>
                  <a:srgbClr val="FFFF00"/>
                </a:solidFill>
              </a:rPr>
              <a:t>Şu </a:t>
            </a:r>
            <a:r>
              <a:rPr lang="tr-TR" sz="2000" dirty="0" err="1">
                <a:solidFill>
                  <a:srgbClr val="FFFF00"/>
                </a:solidFill>
              </a:rPr>
              <a:t>Pan</a:t>
            </a:r>
            <a:r>
              <a:rPr lang="tr-TR" sz="2000" dirty="0">
                <a:solidFill>
                  <a:srgbClr val="FFFF00"/>
                </a:solidFill>
              </a:rPr>
              <a:t> </a:t>
            </a:r>
            <a:r>
              <a:rPr lang="tr-TR" sz="2000" dirty="0" err="1">
                <a:solidFill>
                  <a:srgbClr val="FFFF00"/>
                </a:solidFill>
              </a:rPr>
              <a:t>Ku</a:t>
            </a:r>
            <a:r>
              <a:rPr lang="tr-TR" sz="2000" dirty="0">
                <a:solidFill>
                  <a:srgbClr val="FFFF00"/>
                </a:solidFill>
              </a:rPr>
              <a:t> (M.S. 32-92) tarafından </a:t>
            </a:r>
            <a:r>
              <a:rPr lang="tr-TR" sz="2000" dirty="0" smtClean="0">
                <a:solidFill>
                  <a:srgbClr val="FFFF00"/>
                </a:solidFill>
              </a:rPr>
              <a:t>yazılmıştır. </a:t>
            </a:r>
            <a:r>
              <a:rPr lang="tr-TR" sz="2000" dirty="0" err="1" smtClean="0">
                <a:solidFill>
                  <a:srgbClr val="FFFF00"/>
                </a:solidFill>
              </a:rPr>
              <a:t>Motun'un</a:t>
            </a:r>
            <a:r>
              <a:rPr lang="tr-TR" sz="2000" dirty="0" smtClean="0">
                <a:solidFill>
                  <a:srgbClr val="FFFF00"/>
                </a:solidFill>
              </a:rPr>
              <a:t> </a:t>
            </a:r>
            <a:r>
              <a:rPr lang="tr-TR" sz="2000" dirty="0">
                <a:solidFill>
                  <a:srgbClr val="FFFF00"/>
                </a:solidFill>
              </a:rPr>
              <a:t>ölümünden 250 yıl kadar sonra yazılan bu tarihe bazı olay </a:t>
            </a:r>
            <a:r>
              <a:rPr lang="tr-TR" sz="2000" dirty="0" smtClean="0">
                <a:solidFill>
                  <a:srgbClr val="FFFF00"/>
                </a:solidFill>
              </a:rPr>
              <a:t>ve motiflerin </a:t>
            </a:r>
            <a:r>
              <a:rPr lang="tr-TR" sz="2000" dirty="0">
                <a:solidFill>
                  <a:srgbClr val="FFFF00"/>
                </a:solidFill>
              </a:rPr>
              <a:t>efsaneleşerek yansımış olması tabiîdir. Söz gelişi </a:t>
            </a:r>
            <a:r>
              <a:rPr lang="tr-TR" sz="2000" dirty="0" err="1">
                <a:solidFill>
                  <a:srgbClr val="FFFF00"/>
                </a:solidFill>
              </a:rPr>
              <a:t>Motun'un</a:t>
            </a:r>
            <a:r>
              <a:rPr lang="tr-TR" sz="2000" dirty="0">
                <a:solidFill>
                  <a:srgbClr val="FFFF00"/>
                </a:solidFill>
              </a:rPr>
              <a:t> atını </a:t>
            </a:r>
            <a:r>
              <a:rPr lang="tr-TR" sz="2000" dirty="0" smtClean="0">
                <a:solidFill>
                  <a:srgbClr val="FFFF00"/>
                </a:solidFill>
              </a:rPr>
              <a:t>ve eşini </a:t>
            </a:r>
            <a:r>
              <a:rPr lang="tr-TR" sz="2000" dirty="0">
                <a:solidFill>
                  <a:srgbClr val="FFFF00"/>
                </a:solidFill>
              </a:rPr>
              <a:t>öldürterek askerlerini eğitmesi, M.Ö. 209 tarihi için bile kabul edilmesi </a:t>
            </a:r>
            <a:r>
              <a:rPr lang="tr-TR" sz="2000" dirty="0" smtClean="0">
                <a:solidFill>
                  <a:srgbClr val="FFFF00"/>
                </a:solidFill>
              </a:rPr>
              <a:t>güç bir </a:t>
            </a:r>
            <a:r>
              <a:rPr lang="tr-TR" sz="2000" dirty="0">
                <a:solidFill>
                  <a:srgbClr val="FFFF00"/>
                </a:solidFill>
              </a:rPr>
              <a:t>olgudur. Türklerdeki bir âdet Çinliler tarafından anlaşılmamış veya </a:t>
            </a:r>
            <a:r>
              <a:rPr lang="tr-TR" sz="2000" dirty="0" smtClean="0">
                <a:solidFill>
                  <a:srgbClr val="FFFF00"/>
                </a:solidFill>
              </a:rPr>
              <a:t>rivayet zaman </a:t>
            </a:r>
            <a:r>
              <a:rPr lang="tr-TR" sz="2000" dirty="0">
                <a:solidFill>
                  <a:srgbClr val="FFFF00"/>
                </a:solidFill>
              </a:rPr>
              <a:t>içinde değişikliğe uğramış olabilir. Kâşgarlı </a:t>
            </a:r>
            <a:r>
              <a:rPr lang="tr-TR" sz="2000" dirty="0" err="1">
                <a:solidFill>
                  <a:srgbClr val="FFFF00"/>
                </a:solidFill>
              </a:rPr>
              <a:t>Mahmud'un</a:t>
            </a:r>
            <a:r>
              <a:rPr lang="tr-TR" sz="2000" dirty="0">
                <a:solidFill>
                  <a:srgbClr val="FFFF00"/>
                </a:solidFill>
              </a:rPr>
              <a:t> </a:t>
            </a:r>
            <a:r>
              <a:rPr lang="tr-TR" sz="2000" dirty="0" smtClean="0">
                <a:solidFill>
                  <a:srgbClr val="FFFF00"/>
                </a:solidFill>
              </a:rPr>
              <a:t>Dîvânü Lügati't-Türk'üne </a:t>
            </a:r>
            <a:r>
              <a:rPr lang="tr-TR" sz="2000" dirty="0">
                <a:solidFill>
                  <a:srgbClr val="FFFF00"/>
                </a:solidFill>
              </a:rPr>
              <a:t>göre Türkler atına, kızına ok yarışı yaparlardı. </a:t>
            </a:r>
            <a:r>
              <a:rPr lang="tr-TR" sz="2000" dirty="0"/>
              <a:t>Ol </a:t>
            </a:r>
            <a:r>
              <a:rPr lang="tr-TR" sz="2000" dirty="0" err="1"/>
              <a:t>mening</a:t>
            </a:r>
            <a:r>
              <a:rPr lang="tr-TR" sz="2000" dirty="0"/>
              <a:t> </a:t>
            </a:r>
            <a:r>
              <a:rPr lang="tr-TR" sz="2000" dirty="0" smtClean="0"/>
              <a:t>birle ok </a:t>
            </a:r>
            <a:r>
              <a:rPr lang="tr-TR" sz="2000" dirty="0"/>
              <a:t>attı </a:t>
            </a:r>
            <a:r>
              <a:rPr lang="tr-TR" sz="2000" dirty="0" err="1"/>
              <a:t>kızlaşu</a:t>
            </a:r>
            <a:r>
              <a:rPr lang="tr-TR" sz="2000" dirty="0"/>
              <a:t> </a:t>
            </a:r>
            <a:r>
              <a:rPr lang="tr-TR" sz="2000" dirty="0" smtClean="0">
                <a:solidFill>
                  <a:srgbClr val="FFFF00"/>
                </a:solidFill>
              </a:rPr>
              <a:t>cümlesinde, </a:t>
            </a:r>
            <a:r>
              <a:rPr lang="tr-TR" sz="2000" dirty="0" err="1"/>
              <a:t>kızlaşu</a:t>
            </a:r>
            <a:r>
              <a:rPr lang="tr-TR" sz="2000" dirty="0">
                <a:solidFill>
                  <a:srgbClr val="FFFF00"/>
                </a:solidFill>
              </a:rPr>
              <a:t> kelimesine örnek olarak </a:t>
            </a:r>
            <a:r>
              <a:rPr lang="tr-TR" sz="2000" dirty="0" err="1" smtClean="0">
                <a:solidFill>
                  <a:srgbClr val="FFFF00"/>
                </a:solidFill>
              </a:rPr>
              <a:t>verilmiştir."o</a:t>
            </a:r>
            <a:r>
              <a:rPr lang="tr-TR" sz="2000" dirty="0">
                <a:solidFill>
                  <a:srgbClr val="FFFF00"/>
                </a:solidFill>
              </a:rPr>
              <a:t>, benimle kızına (kazanan kızı </a:t>
            </a:r>
            <a:r>
              <a:rPr lang="tr-TR" sz="2000" dirty="0" smtClean="0">
                <a:solidFill>
                  <a:srgbClr val="FFFF00"/>
                </a:solidFill>
              </a:rPr>
              <a:t> cariyeyi- </a:t>
            </a:r>
            <a:r>
              <a:rPr lang="tr-TR" sz="2000" dirty="0">
                <a:solidFill>
                  <a:srgbClr val="FFFF00"/>
                </a:solidFill>
              </a:rPr>
              <a:t>almak üzere) ok </a:t>
            </a:r>
            <a:r>
              <a:rPr lang="tr-TR" sz="2000" dirty="0" smtClean="0">
                <a:solidFill>
                  <a:srgbClr val="FFFF00"/>
                </a:solidFill>
              </a:rPr>
              <a:t>yarıştırdı demektir</a:t>
            </a:r>
            <a:r>
              <a:rPr lang="tr-TR" sz="2000" dirty="0">
                <a:solidFill>
                  <a:srgbClr val="FFFF00"/>
                </a:solidFill>
              </a:rPr>
              <a:t>. Divan'daki ol </a:t>
            </a:r>
            <a:r>
              <a:rPr lang="tr-TR" sz="2000" dirty="0" err="1">
                <a:solidFill>
                  <a:srgbClr val="FFFF00"/>
                </a:solidFill>
              </a:rPr>
              <a:t>mening</a:t>
            </a:r>
            <a:r>
              <a:rPr lang="tr-TR" sz="2000" dirty="0">
                <a:solidFill>
                  <a:srgbClr val="FFFF00"/>
                </a:solidFill>
              </a:rPr>
              <a:t> birle </a:t>
            </a:r>
            <a:r>
              <a:rPr lang="tr-TR" sz="2000" dirty="0" smtClean="0">
                <a:solidFill>
                  <a:srgbClr val="FFFF00"/>
                </a:solidFill>
              </a:rPr>
              <a:t>ok attı </a:t>
            </a:r>
            <a:r>
              <a:rPr lang="tr-TR" sz="2000" dirty="0" err="1" smtClean="0">
                <a:solidFill>
                  <a:srgbClr val="FFFF00"/>
                </a:solidFill>
              </a:rPr>
              <a:t>atlaşu</a:t>
            </a:r>
            <a:r>
              <a:rPr lang="tr-TR" sz="2000" dirty="0" smtClean="0">
                <a:solidFill>
                  <a:srgbClr val="FFFF00"/>
                </a:solidFill>
              </a:rPr>
              <a:t> cümlesi </a:t>
            </a:r>
            <a:r>
              <a:rPr lang="tr-TR" sz="2000" dirty="0">
                <a:solidFill>
                  <a:srgbClr val="FFFF00"/>
                </a:solidFill>
              </a:rPr>
              <a:t>de "o, benimle atına ok </a:t>
            </a:r>
            <a:r>
              <a:rPr lang="tr-TR" sz="2000" dirty="0" smtClean="0">
                <a:solidFill>
                  <a:srgbClr val="FFFF00"/>
                </a:solidFill>
              </a:rPr>
              <a:t>yarıştırdı demektir</a:t>
            </a:r>
            <a:r>
              <a:rPr lang="tr-TR" sz="2000" dirty="0">
                <a:solidFill>
                  <a:srgbClr val="FFFF00"/>
                </a:solidFill>
              </a:rPr>
              <a:t>. Muhtemeldir ki </a:t>
            </a:r>
            <a:r>
              <a:rPr lang="tr-TR" sz="2000" dirty="0" err="1" smtClean="0">
                <a:solidFill>
                  <a:srgbClr val="FFFF00"/>
                </a:solidFill>
              </a:rPr>
              <a:t>Motun</a:t>
            </a:r>
            <a:r>
              <a:rPr lang="tr-TR" sz="2000" dirty="0" smtClean="0">
                <a:solidFill>
                  <a:srgbClr val="FFFF00"/>
                </a:solidFill>
              </a:rPr>
              <a:t> </a:t>
            </a:r>
            <a:r>
              <a:rPr lang="tr-TR" sz="2000" dirty="0">
                <a:solidFill>
                  <a:srgbClr val="FFFF00"/>
                </a:solidFill>
              </a:rPr>
              <a:t>da askerlerini eğitirken at, cariye gibi </a:t>
            </a:r>
            <a:r>
              <a:rPr lang="tr-TR" sz="2000" dirty="0" smtClean="0">
                <a:solidFill>
                  <a:srgbClr val="FFFF00"/>
                </a:solidFill>
              </a:rPr>
              <a:t>ödüller koyarak </a:t>
            </a:r>
            <a:r>
              <a:rPr lang="tr-TR" sz="2000" dirty="0">
                <a:solidFill>
                  <a:srgbClr val="FFFF00"/>
                </a:solidFill>
              </a:rPr>
              <a:t>onlara ok yarışı yaptırıyordu. Bu uygulama zaman içinde (belki de </a:t>
            </a:r>
            <a:r>
              <a:rPr lang="tr-TR" sz="2000" dirty="0" smtClean="0">
                <a:solidFill>
                  <a:srgbClr val="FFFF00"/>
                </a:solidFill>
              </a:rPr>
              <a:t>bir tercüme </a:t>
            </a:r>
            <a:r>
              <a:rPr lang="tr-TR" sz="2000" dirty="0">
                <a:solidFill>
                  <a:srgbClr val="FFFF00"/>
                </a:solidFill>
              </a:rPr>
              <a:t>hatasından kaynaklanarak) birlikte kıza ve ata ok atmak </a:t>
            </a:r>
            <a:r>
              <a:rPr lang="tr-TR" sz="2000" dirty="0" smtClean="0">
                <a:solidFill>
                  <a:srgbClr val="FFFF00"/>
                </a:solidFill>
              </a:rPr>
              <a:t>şekline dönüşmüş </a:t>
            </a:r>
            <a:r>
              <a:rPr lang="tr-TR" sz="2000" dirty="0">
                <a:solidFill>
                  <a:srgbClr val="FFFF00"/>
                </a:solidFill>
              </a:rPr>
              <a:t>olabilir. </a:t>
            </a:r>
            <a:r>
              <a:rPr lang="tr-TR" sz="2000" dirty="0"/>
              <a:t>Fakat </a:t>
            </a:r>
            <a:r>
              <a:rPr lang="tr-TR" sz="2000" dirty="0" err="1"/>
              <a:t>Motun'un</a:t>
            </a:r>
            <a:r>
              <a:rPr lang="tr-TR" sz="2000" dirty="0"/>
              <a:t> çok sıkı bir disiplinle çelik gibi bir </a:t>
            </a:r>
            <a:r>
              <a:rPr lang="tr-TR" sz="2000" dirty="0" smtClean="0"/>
              <a:t>ordu yetiştirdiği </a:t>
            </a:r>
            <a:r>
              <a:rPr lang="tr-TR" sz="2000" dirty="0"/>
              <a:t>ve üvey annesinin kandırmasıyla kendisini </a:t>
            </a:r>
            <a:r>
              <a:rPr lang="tr-TR" sz="2000" dirty="0" err="1"/>
              <a:t>Yüeçi'lere</a:t>
            </a:r>
            <a:r>
              <a:rPr lang="tr-TR" sz="2000" dirty="0"/>
              <a:t> rehin </a:t>
            </a:r>
            <a:r>
              <a:rPr lang="tr-TR" sz="2000" dirty="0" smtClean="0"/>
              <a:t>gönderen babasını </a:t>
            </a:r>
            <a:r>
              <a:rPr lang="tr-TR" sz="2000" dirty="0"/>
              <a:t>muhtemelen bir av sırasında ortadan kaldırdığı gerçek olmalıdır</a:t>
            </a:r>
            <a:r>
              <a:rPr lang="tr-TR" sz="2000" dirty="0">
                <a:solidFill>
                  <a:srgbClr val="FFFF00"/>
                </a:solidFill>
              </a:rPr>
              <a:t>. İşte </a:t>
            </a:r>
            <a:r>
              <a:rPr lang="tr-TR" sz="2000" dirty="0" smtClean="0">
                <a:solidFill>
                  <a:srgbClr val="FFFF00"/>
                </a:solidFill>
              </a:rPr>
              <a:t>bu hadise</a:t>
            </a:r>
            <a:r>
              <a:rPr lang="tr-TR" sz="2000" dirty="0">
                <a:solidFill>
                  <a:srgbClr val="FFFF00"/>
                </a:solidFill>
              </a:rPr>
              <a:t>, Oğuz Kağan Destanı'nın ana motifi olmuştur.</a:t>
            </a:r>
          </a:p>
        </p:txBody>
      </p:sp>
    </p:spTree>
    <p:extLst>
      <p:ext uri="{BB962C8B-B14F-4D97-AF65-F5344CB8AC3E}">
        <p14:creationId xmlns:p14="http://schemas.microsoft.com/office/powerpoint/2010/main" val="4143566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476672"/>
            <a:ext cx="8496944" cy="6048672"/>
          </a:xfrm>
        </p:spPr>
        <p:txBody>
          <a:bodyPr/>
          <a:lstStyle/>
          <a:p>
            <a:pPr algn="l"/>
            <a:r>
              <a:rPr lang="tr-TR" sz="1800" dirty="0">
                <a:solidFill>
                  <a:srgbClr val="FFFF00"/>
                </a:solidFill>
              </a:rPr>
              <a:t>Oğuz Kağan Destanı'nın üçüncü bir varyantı daha vardır. En erken 13, </a:t>
            </a:r>
            <a:r>
              <a:rPr lang="tr-TR" sz="1800" dirty="0" smtClean="0">
                <a:solidFill>
                  <a:srgbClr val="FFFF00"/>
                </a:solidFill>
              </a:rPr>
              <a:t>en geç </a:t>
            </a:r>
            <a:r>
              <a:rPr lang="tr-TR" sz="1800" dirty="0">
                <a:solidFill>
                  <a:srgbClr val="FFFF00"/>
                </a:solidFill>
              </a:rPr>
              <a:t>15. yüzyılda yazıya geçtiği tahmin edilen bu varyant </a:t>
            </a:r>
            <a:r>
              <a:rPr lang="tr-TR" sz="1800" b="1" dirty="0"/>
              <a:t>Uygur harflidir </a:t>
            </a:r>
            <a:r>
              <a:rPr lang="tr-TR" sz="1800" dirty="0">
                <a:solidFill>
                  <a:srgbClr val="FFFF00"/>
                </a:solidFill>
              </a:rPr>
              <a:t>ve </a:t>
            </a:r>
            <a:r>
              <a:rPr lang="tr-TR" sz="1800" dirty="0" smtClean="0">
                <a:solidFill>
                  <a:srgbClr val="FFFF00"/>
                </a:solidFill>
              </a:rPr>
              <a:t>İslâm muhitinin </a:t>
            </a:r>
            <a:r>
              <a:rPr lang="tr-TR" sz="1800" dirty="0">
                <a:solidFill>
                  <a:srgbClr val="FFFF00"/>
                </a:solidFill>
              </a:rPr>
              <a:t>dışında yazılmıştır. Araştırıcılara göre en eski varyant budur </a:t>
            </a:r>
            <a:r>
              <a:rPr lang="tr-TR" sz="1800" dirty="0" smtClean="0">
                <a:solidFill>
                  <a:srgbClr val="FFFF00"/>
                </a:solidFill>
              </a:rPr>
              <a:t>ve Türklerin </a:t>
            </a:r>
            <a:r>
              <a:rPr lang="tr-TR" sz="1800" dirty="0">
                <a:solidFill>
                  <a:srgbClr val="FFFF00"/>
                </a:solidFill>
              </a:rPr>
              <a:t>Müslümanlığından önceki biçimi yansıtır. Bu rivayette </a:t>
            </a:r>
            <a:r>
              <a:rPr lang="tr-TR" sz="1800" dirty="0" smtClean="0">
                <a:solidFill>
                  <a:srgbClr val="FFFF00"/>
                </a:solidFill>
              </a:rPr>
              <a:t>baba-oğul mücadelesi </a:t>
            </a:r>
            <a:r>
              <a:rPr lang="tr-TR" sz="1800" dirty="0">
                <a:solidFill>
                  <a:srgbClr val="FFFF00"/>
                </a:solidFill>
              </a:rPr>
              <a:t>ve </a:t>
            </a:r>
            <a:r>
              <a:rPr lang="tr-TR" sz="1800" dirty="0" smtClean="0">
                <a:solidFill>
                  <a:srgbClr val="FFFF00"/>
                </a:solidFill>
              </a:rPr>
              <a:t> Müslümanlık </a:t>
            </a:r>
            <a:r>
              <a:rPr lang="tr-TR" sz="1800" dirty="0">
                <a:solidFill>
                  <a:srgbClr val="FFFF00"/>
                </a:solidFill>
              </a:rPr>
              <a:t>motifleri yoktur. Destan özet şeklindedir ve baştan </a:t>
            </a:r>
            <a:r>
              <a:rPr lang="tr-TR" sz="1800" dirty="0" smtClean="0">
                <a:solidFill>
                  <a:srgbClr val="FFFF00"/>
                </a:solidFill>
              </a:rPr>
              <a:t>da biraz eksiktir. Ancak </a:t>
            </a:r>
            <a:r>
              <a:rPr lang="tr-TR" sz="1800" dirty="0">
                <a:solidFill>
                  <a:srgbClr val="FFFF00"/>
                </a:solidFill>
              </a:rPr>
              <a:t>sonraki varyantlarda olmayan, </a:t>
            </a:r>
            <a:r>
              <a:rPr lang="tr-TR" sz="1800" dirty="0"/>
              <a:t>Oğuz'un canavarı öldürmesi, </a:t>
            </a:r>
            <a:r>
              <a:rPr lang="tr-TR" sz="1800" dirty="0" smtClean="0"/>
              <a:t>ışıktan ve </a:t>
            </a:r>
            <a:r>
              <a:rPr lang="tr-TR" sz="1800" dirty="0"/>
              <a:t>ağaç kovuğundan çıkan kızlarla evlenmesi gibi motifler onun </a:t>
            </a:r>
            <a:r>
              <a:rPr lang="tr-TR" sz="1800" dirty="0" smtClean="0"/>
              <a:t>değerini arttırır</a:t>
            </a:r>
            <a:r>
              <a:rPr lang="tr-TR" sz="1800" dirty="0">
                <a:solidFill>
                  <a:srgbClr val="FFFF00"/>
                </a:solidFill>
              </a:rPr>
              <a:t>. Bu varyant</a:t>
            </a:r>
            <a:r>
              <a:rPr lang="tr-TR" sz="1800" dirty="0"/>
              <a:t>, </a:t>
            </a:r>
            <a:r>
              <a:rPr lang="tr-TR" sz="1800" dirty="0" err="1" smtClean="0"/>
              <a:t>Reşidüddin</a:t>
            </a:r>
            <a:r>
              <a:rPr lang="tr-TR" sz="1800" dirty="0" smtClean="0"/>
              <a:t> </a:t>
            </a:r>
            <a:r>
              <a:rPr lang="tr-TR" sz="1800" dirty="0"/>
              <a:t>ve </a:t>
            </a:r>
            <a:r>
              <a:rPr lang="tr-TR" sz="1800" dirty="0" err="1"/>
              <a:t>Ebülgazi</a:t>
            </a:r>
            <a:r>
              <a:rPr lang="tr-TR" sz="1800" dirty="0"/>
              <a:t> Bahadır </a:t>
            </a:r>
            <a:r>
              <a:rPr lang="tr-TR" sz="1800" dirty="0" smtClean="0"/>
              <a:t>Han Oğuznamelerine </a:t>
            </a:r>
            <a:r>
              <a:rPr lang="tr-TR" sz="1800" dirty="0">
                <a:solidFill>
                  <a:srgbClr val="FFFF00"/>
                </a:solidFill>
              </a:rPr>
              <a:t>göre çok kısadır. Bu bakımdan 14 ve 17. yüzyıllara ait </a:t>
            </a:r>
            <a:r>
              <a:rPr lang="tr-TR" sz="1800" dirty="0" smtClean="0">
                <a:solidFill>
                  <a:srgbClr val="FFFF00"/>
                </a:solidFill>
              </a:rPr>
              <a:t>olmalarına ve </a:t>
            </a:r>
            <a:r>
              <a:rPr lang="tr-TR" sz="1800" dirty="0">
                <a:solidFill>
                  <a:srgbClr val="FFFF00"/>
                </a:solidFill>
              </a:rPr>
              <a:t>Müslümanlıktan sonraki biçimi yansıtmalarına rağmen onlar da </a:t>
            </a:r>
            <a:r>
              <a:rPr lang="tr-TR" sz="1800" dirty="0" smtClean="0">
                <a:solidFill>
                  <a:srgbClr val="FFFF00"/>
                </a:solidFill>
              </a:rPr>
              <a:t>çok değerlidir</a:t>
            </a:r>
            <a:r>
              <a:rPr lang="tr-TR" sz="1800" dirty="0">
                <a:solidFill>
                  <a:srgbClr val="FFFF00"/>
                </a:solidFill>
              </a:rPr>
              <a:t>. Müslümanlıktan sonraki rivayetlerde destan Oğuz'un </a:t>
            </a:r>
            <a:r>
              <a:rPr lang="tr-TR" sz="1800" dirty="0" smtClean="0">
                <a:solidFill>
                  <a:srgbClr val="FFFF00"/>
                </a:solidFill>
              </a:rPr>
              <a:t>ölümüyle </a:t>
            </a:r>
            <a:r>
              <a:rPr lang="tr-TR" sz="1800" dirty="0" err="1" smtClean="0">
                <a:solidFill>
                  <a:srgbClr val="FFFF00"/>
                </a:solidFill>
              </a:rPr>
              <a:t>bitmemekte,Oğuz</a:t>
            </a:r>
            <a:r>
              <a:rPr lang="tr-TR" sz="1800" dirty="0" smtClean="0">
                <a:solidFill>
                  <a:srgbClr val="FFFF00"/>
                </a:solidFill>
              </a:rPr>
              <a:t> Han'dan  (</a:t>
            </a:r>
            <a:r>
              <a:rPr lang="tr-TR" sz="1800" dirty="0" err="1">
                <a:solidFill>
                  <a:srgbClr val="FFFF00"/>
                </a:solidFill>
              </a:rPr>
              <a:t>Motun'dan</a:t>
            </a:r>
            <a:r>
              <a:rPr lang="tr-TR" sz="1800" dirty="0">
                <a:solidFill>
                  <a:srgbClr val="FFFF00"/>
                </a:solidFill>
              </a:rPr>
              <a:t>) sonraki Türk tarihi ile devam </a:t>
            </a:r>
            <a:r>
              <a:rPr lang="tr-TR" sz="1800" dirty="0" smtClean="0">
                <a:solidFill>
                  <a:srgbClr val="FFFF00"/>
                </a:solidFill>
              </a:rPr>
              <a:t>etmektedir. Tabiî </a:t>
            </a:r>
            <a:r>
              <a:rPr lang="tr-TR" sz="1800" dirty="0">
                <a:solidFill>
                  <a:srgbClr val="FFFF00"/>
                </a:solidFill>
              </a:rPr>
              <a:t>ki tarih destanlaşarak </a:t>
            </a:r>
            <a:r>
              <a:rPr lang="tr-TR" sz="1800" dirty="0" err="1">
                <a:solidFill>
                  <a:srgbClr val="FFFF00"/>
                </a:solidFill>
              </a:rPr>
              <a:t>Oğuznamelere</a:t>
            </a:r>
            <a:r>
              <a:rPr lang="tr-TR" sz="1800" dirty="0">
                <a:solidFill>
                  <a:srgbClr val="FFFF00"/>
                </a:solidFill>
              </a:rPr>
              <a:t> girmiştir. </a:t>
            </a:r>
            <a:r>
              <a:rPr lang="tr-TR" sz="1800" dirty="0" smtClean="0">
                <a:solidFill>
                  <a:srgbClr val="FFFF00"/>
                </a:solidFill>
              </a:rPr>
              <a:t>Türk </a:t>
            </a:r>
            <a:r>
              <a:rPr lang="tr-TR" sz="1800" dirty="0">
                <a:solidFill>
                  <a:srgbClr val="FFFF00"/>
                </a:solidFill>
              </a:rPr>
              <a:t>tarihi, halkın </a:t>
            </a:r>
            <a:r>
              <a:rPr lang="tr-TR" sz="1800" dirty="0" smtClean="0">
                <a:solidFill>
                  <a:srgbClr val="FFFF00"/>
                </a:solidFill>
              </a:rPr>
              <a:t>hafızasında "sözlü </a:t>
            </a:r>
            <a:r>
              <a:rPr lang="tr-TR" sz="1800" dirty="0">
                <a:solidFill>
                  <a:srgbClr val="FFFF00"/>
                </a:solidFill>
              </a:rPr>
              <a:t>tarih" biçiminde yaşamış ve zamanla destanlaşmıştır. Dikkatle </a:t>
            </a:r>
            <a:r>
              <a:rPr lang="tr-TR" sz="1800" dirty="0" smtClean="0">
                <a:solidFill>
                  <a:srgbClr val="FFFF00"/>
                </a:solidFill>
              </a:rPr>
              <a:t>incelenince, </a:t>
            </a:r>
            <a:r>
              <a:rPr lang="tr-TR" sz="1800" dirty="0" err="1" smtClean="0"/>
              <a:t>Reşidüddin</a:t>
            </a:r>
            <a:r>
              <a:rPr lang="tr-TR" sz="1800" dirty="0" smtClean="0"/>
              <a:t> </a:t>
            </a:r>
            <a:r>
              <a:rPr lang="tr-TR" sz="1800" dirty="0"/>
              <a:t>ve Bahadır Han </a:t>
            </a:r>
            <a:r>
              <a:rPr lang="tr-TR" sz="1800" dirty="0">
                <a:solidFill>
                  <a:srgbClr val="FFFF00"/>
                </a:solidFill>
              </a:rPr>
              <a:t>rivayetlerindeki Hun, Göktürk, Karahanlı, </a:t>
            </a:r>
            <a:r>
              <a:rPr lang="tr-TR" sz="1800" dirty="0" smtClean="0">
                <a:solidFill>
                  <a:srgbClr val="FFFF00"/>
                </a:solidFill>
              </a:rPr>
              <a:t>Selçuklu dönemleri </a:t>
            </a:r>
            <a:r>
              <a:rPr lang="tr-TR" sz="1800" dirty="0" smtClean="0"/>
              <a:t>seçilebilmektedir. Destan </a:t>
            </a:r>
            <a:r>
              <a:rPr lang="tr-TR" sz="1800" dirty="0"/>
              <a:t>tarihle o kadar iç </a:t>
            </a:r>
            <a:r>
              <a:rPr lang="tr-TR" sz="1800" dirty="0" smtClean="0"/>
              <a:t>içe girmiştir </a:t>
            </a:r>
            <a:r>
              <a:rPr lang="tr-TR" sz="1800" dirty="0"/>
              <a:t>ki </a:t>
            </a:r>
            <a:r>
              <a:rPr lang="tr-TR" sz="1800" dirty="0" err="1"/>
              <a:t>Aradolu</a:t>
            </a:r>
            <a:r>
              <a:rPr lang="tr-TR" sz="1800" dirty="0"/>
              <a:t> Selçukluları ve Osmanlılar devrinde umumî Türk tarihini </a:t>
            </a:r>
            <a:r>
              <a:rPr lang="tr-TR" sz="1800" dirty="0" smtClean="0"/>
              <a:t>ve Oğuz </a:t>
            </a:r>
            <a:r>
              <a:rPr lang="tr-TR" sz="1800" dirty="0"/>
              <a:t>törelerini efsanevî bir şekilde anlatan eserlere </a:t>
            </a:r>
            <a:r>
              <a:rPr lang="tr-TR" sz="1800" dirty="0" err="1"/>
              <a:t>Oğuzname</a:t>
            </a:r>
            <a:r>
              <a:rPr lang="tr-TR" sz="1800" dirty="0"/>
              <a:t> demek âdet </a:t>
            </a:r>
            <a:r>
              <a:rPr lang="tr-TR" sz="1800" dirty="0" err="1" smtClean="0"/>
              <a:t>olmuştur.Öte</a:t>
            </a:r>
            <a:r>
              <a:rPr lang="tr-TR" sz="1800" dirty="0" smtClean="0"/>
              <a:t> </a:t>
            </a:r>
            <a:r>
              <a:rPr lang="tr-TR" sz="1800" dirty="0"/>
              <a:t>yandan Dede Korkut </a:t>
            </a:r>
            <a:r>
              <a:rPr lang="tr-TR" sz="1800" dirty="0" smtClean="0"/>
              <a:t> </a:t>
            </a:r>
            <a:r>
              <a:rPr lang="tr-TR" sz="1800" dirty="0"/>
              <a:t>(destanî hikâyeleri) </a:t>
            </a:r>
            <a:r>
              <a:rPr lang="tr-TR" sz="1800" dirty="0" smtClean="0"/>
              <a:t>da </a:t>
            </a:r>
            <a:r>
              <a:rPr lang="tr-TR" sz="1800" dirty="0" err="1" smtClean="0"/>
              <a:t>Oğuzname'nin</a:t>
            </a:r>
            <a:r>
              <a:rPr lang="tr-TR" sz="1800" dirty="0" smtClean="0"/>
              <a:t> </a:t>
            </a:r>
            <a:r>
              <a:rPr lang="tr-TR" sz="1800" dirty="0"/>
              <a:t>bir parçası kabul edilmiştir. </a:t>
            </a:r>
            <a:r>
              <a:rPr lang="tr-TR" sz="1800" dirty="0">
                <a:solidFill>
                  <a:srgbClr val="FFFF00"/>
                </a:solidFill>
              </a:rPr>
              <a:t>Oğuz Kağan Destanı ile Dede </a:t>
            </a:r>
            <a:r>
              <a:rPr lang="tr-TR" sz="1800" dirty="0" smtClean="0">
                <a:solidFill>
                  <a:srgbClr val="FFFF00"/>
                </a:solidFill>
              </a:rPr>
              <a:t>Korkut boylarının </a:t>
            </a:r>
            <a:r>
              <a:rPr lang="tr-TR" sz="1800" dirty="0" err="1">
                <a:solidFill>
                  <a:srgbClr val="FFFF00"/>
                </a:solidFill>
              </a:rPr>
              <a:t>Oğuzname</a:t>
            </a:r>
            <a:r>
              <a:rPr lang="tr-TR" sz="1800" dirty="0">
                <a:solidFill>
                  <a:srgbClr val="FFFF00"/>
                </a:solidFill>
              </a:rPr>
              <a:t> adlı bir eserde toplandığını, Tepegöz hikâyesinin </a:t>
            </a:r>
            <a:r>
              <a:rPr lang="tr-TR" sz="1800" dirty="0" smtClean="0">
                <a:solidFill>
                  <a:srgbClr val="FFFF00"/>
                </a:solidFill>
              </a:rPr>
              <a:t>özetini vermek </a:t>
            </a:r>
            <a:r>
              <a:rPr lang="tr-TR" sz="1800" dirty="0">
                <a:solidFill>
                  <a:srgbClr val="FFFF00"/>
                </a:solidFill>
              </a:rPr>
              <a:t>suretiyle, Mısırlı Türk tarihçisi </a:t>
            </a:r>
            <a:r>
              <a:rPr lang="tr-TR" sz="1800" dirty="0" smtClean="0">
                <a:solidFill>
                  <a:srgbClr val="FFFF00"/>
                </a:solidFill>
              </a:rPr>
              <a:t>Aybek </a:t>
            </a:r>
            <a:r>
              <a:rPr lang="tr-TR" sz="1800" dirty="0" err="1" smtClean="0">
                <a:solidFill>
                  <a:srgbClr val="FFFF00"/>
                </a:solidFill>
              </a:rPr>
              <a:t>ed</a:t>
            </a:r>
            <a:r>
              <a:rPr lang="tr-TR" sz="1800" dirty="0" smtClean="0">
                <a:solidFill>
                  <a:srgbClr val="FFFF00"/>
                </a:solidFill>
              </a:rPr>
              <a:t>- </a:t>
            </a:r>
            <a:r>
              <a:rPr lang="tr-TR" sz="1800" dirty="0" err="1" smtClean="0">
                <a:solidFill>
                  <a:srgbClr val="FFFF00"/>
                </a:solidFill>
              </a:rPr>
              <a:t>Devâdârî</a:t>
            </a:r>
            <a:r>
              <a:rPr lang="tr-TR" sz="1800" dirty="0" smtClean="0">
                <a:solidFill>
                  <a:srgbClr val="FFFF00"/>
                </a:solidFill>
              </a:rPr>
              <a:t> </a:t>
            </a:r>
            <a:r>
              <a:rPr lang="tr-TR" sz="1800" dirty="0">
                <a:solidFill>
                  <a:srgbClr val="FFFF00"/>
                </a:solidFill>
              </a:rPr>
              <a:t>1330'da Arapça olarak yazdığı </a:t>
            </a:r>
            <a:r>
              <a:rPr lang="tr-TR" sz="1800" dirty="0" err="1">
                <a:solidFill>
                  <a:srgbClr val="FFFF00"/>
                </a:solidFill>
              </a:rPr>
              <a:t>Dürerü't-Ticân</a:t>
            </a:r>
            <a:r>
              <a:rPr lang="tr-TR" sz="1800" dirty="0">
                <a:solidFill>
                  <a:srgbClr val="FFFF00"/>
                </a:solidFill>
              </a:rPr>
              <a:t> adlı eserde </a:t>
            </a:r>
            <a:r>
              <a:rPr lang="tr-TR" sz="1800" dirty="0" smtClean="0">
                <a:solidFill>
                  <a:srgbClr val="FFFF00"/>
                </a:solidFill>
              </a:rPr>
              <a:t>açıkça belirtmiştir</a:t>
            </a:r>
            <a:endParaRPr lang="tr-TR" sz="1800" dirty="0">
              <a:solidFill>
                <a:srgbClr val="FFFF00"/>
              </a:solidFill>
            </a:endParaRPr>
          </a:p>
        </p:txBody>
      </p:sp>
    </p:spTree>
    <p:extLst>
      <p:ext uri="{BB962C8B-B14F-4D97-AF65-F5344CB8AC3E}">
        <p14:creationId xmlns:p14="http://schemas.microsoft.com/office/powerpoint/2010/main" val="404395004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620688"/>
            <a:ext cx="8424936" cy="6048672"/>
          </a:xfrm>
        </p:spPr>
        <p:txBody>
          <a:bodyPr/>
          <a:lstStyle/>
          <a:p>
            <a:pPr algn="l"/>
            <a:r>
              <a:rPr lang="tr-TR" sz="2200" dirty="0" err="1">
                <a:solidFill>
                  <a:srgbClr val="FFFF00"/>
                </a:solidFill>
              </a:rPr>
              <a:t>Devâdârî'nin</a:t>
            </a:r>
            <a:r>
              <a:rPr lang="tr-TR" sz="2200" dirty="0">
                <a:solidFill>
                  <a:srgbClr val="FFFF00"/>
                </a:solidFill>
              </a:rPr>
              <a:t> </a:t>
            </a:r>
            <a:r>
              <a:rPr lang="tr-TR" sz="2200" dirty="0" smtClean="0">
                <a:solidFill>
                  <a:srgbClr val="FFFF00"/>
                </a:solidFill>
              </a:rPr>
              <a:t>kitabından </a:t>
            </a:r>
            <a:r>
              <a:rPr lang="tr-TR" sz="2200" dirty="0">
                <a:solidFill>
                  <a:srgbClr val="FFFF00"/>
                </a:solidFill>
              </a:rPr>
              <a:t>anlaşıldığına göre Oğuz Kağan'ı anlatan </a:t>
            </a:r>
            <a:r>
              <a:rPr lang="tr-TR" sz="2200" dirty="0" smtClean="0">
                <a:solidFill>
                  <a:srgbClr val="FFFF00"/>
                </a:solidFill>
              </a:rPr>
              <a:t>bölüm de</a:t>
            </a:r>
            <a:r>
              <a:rPr lang="tr-TR" sz="2200" dirty="0">
                <a:solidFill>
                  <a:srgbClr val="FFFF00"/>
                </a:solidFill>
              </a:rPr>
              <a:t>, Tepegöz vb. Dede </a:t>
            </a:r>
            <a:r>
              <a:rPr lang="tr-TR" sz="2200">
                <a:solidFill>
                  <a:srgbClr val="FFFF00"/>
                </a:solidFill>
              </a:rPr>
              <a:t>Korkut </a:t>
            </a:r>
            <a:r>
              <a:rPr lang="tr-TR" sz="2200" smtClean="0">
                <a:solidFill>
                  <a:srgbClr val="FFFF00"/>
                </a:solidFill>
              </a:rPr>
              <a:t>boyların </a:t>
            </a:r>
            <a:r>
              <a:rPr lang="tr-TR" sz="2200" dirty="0">
                <a:solidFill>
                  <a:srgbClr val="FFFF00"/>
                </a:solidFill>
              </a:rPr>
              <a:t>da </a:t>
            </a:r>
            <a:r>
              <a:rPr lang="tr-TR" sz="2200" dirty="0" err="1">
                <a:solidFill>
                  <a:srgbClr val="FFFF00"/>
                </a:solidFill>
              </a:rPr>
              <a:t>Oğuzname'nin</a:t>
            </a:r>
            <a:r>
              <a:rPr lang="tr-TR" sz="2200" dirty="0">
                <a:solidFill>
                  <a:srgbClr val="FFFF00"/>
                </a:solidFill>
              </a:rPr>
              <a:t> içinde bir </a:t>
            </a:r>
            <a:r>
              <a:rPr lang="tr-TR" sz="2200" dirty="0" smtClean="0">
                <a:solidFill>
                  <a:srgbClr val="FFFF00"/>
                </a:solidFill>
              </a:rPr>
              <a:t>arada bulunmaktadır</a:t>
            </a:r>
            <a:r>
              <a:rPr lang="tr-TR" sz="2200" dirty="0">
                <a:solidFill>
                  <a:srgbClr val="FFFF00"/>
                </a:solidFill>
              </a:rPr>
              <a:t>. Aslında Dede Korkut'un birinci boyu olan </a:t>
            </a:r>
            <a:r>
              <a:rPr lang="tr-TR" sz="2200" dirty="0" err="1">
                <a:solidFill>
                  <a:srgbClr val="FFFF00"/>
                </a:solidFill>
              </a:rPr>
              <a:t>Dirse</a:t>
            </a:r>
            <a:r>
              <a:rPr lang="tr-TR" sz="2200" dirty="0">
                <a:solidFill>
                  <a:srgbClr val="FFFF00"/>
                </a:solidFill>
              </a:rPr>
              <a:t> Han oğlu </a:t>
            </a:r>
            <a:r>
              <a:rPr lang="tr-TR" sz="2200" dirty="0" err="1" smtClean="0">
                <a:solidFill>
                  <a:srgbClr val="FFFF00"/>
                </a:solidFill>
              </a:rPr>
              <a:t>Boğaç</a:t>
            </a:r>
            <a:r>
              <a:rPr lang="tr-TR" sz="2200" dirty="0">
                <a:solidFill>
                  <a:srgbClr val="FFFF00"/>
                </a:solidFill>
              </a:rPr>
              <a:t> </a:t>
            </a:r>
            <a:r>
              <a:rPr lang="tr-TR" sz="2200" dirty="0" smtClean="0">
                <a:solidFill>
                  <a:srgbClr val="FFFF00"/>
                </a:solidFill>
              </a:rPr>
              <a:t>Han</a:t>
            </a:r>
            <a:r>
              <a:rPr lang="tr-TR" sz="2200" dirty="0">
                <a:solidFill>
                  <a:srgbClr val="FFFF00"/>
                </a:solidFill>
              </a:rPr>
              <a:t>, Oğuz Kağan'dan başkası değildir. Bu boyun esas çekirdeğini de </a:t>
            </a:r>
            <a:r>
              <a:rPr lang="tr-TR" sz="2200" dirty="0" smtClean="0">
                <a:solidFill>
                  <a:srgbClr val="FFFF00"/>
                </a:solidFill>
              </a:rPr>
              <a:t>baba-oğul mücadelesi </a:t>
            </a:r>
            <a:r>
              <a:rPr lang="tr-TR" sz="2200" dirty="0">
                <a:solidFill>
                  <a:srgbClr val="FFFF00"/>
                </a:solidFill>
              </a:rPr>
              <a:t>oluşturmaktadır. Ancak </a:t>
            </a:r>
            <a:r>
              <a:rPr lang="tr-TR" sz="2200" dirty="0" err="1">
                <a:solidFill>
                  <a:srgbClr val="FFFF00"/>
                </a:solidFill>
              </a:rPr>
              <a:t>Boğaç</a:t>
            </a:r>
            <a:r>
              <a:rPr lang="tr-TR" sz="2200" dirty="0">
                <a:solidFill>
                  <a:srgbClr val="FFFF00"/>
                </a:solidFill>
              </a:rPr>
              <a:t> Han boyunda Türk halk vicdanı </a:t>
            </a:r>
            <a:r>
              <a:rPr lang="tr-TR" sz="2200" dirty="0" smtClean="0">
                <a:solidFill>
                  <a:srgbClr val="FFFF00"/>
                </a:solidFill>
              </a:rPr>
              <a:t>oğulun babasını </a:t>
            </a:r>
            <a:r>
              <a:rPr lang="tr-TR" sz="2200" dirty="0">
                <a:solidFill>
                  <a:srgbClr val="FFFF00"/>
                </a:solidFill>
              </a:rPr>
              <a:t>öldürmesini kabul edememiş, </a:t>
            </a:r>
            <a:r>
              <a:rPr lang="tr-TR" sz="2200" dirty="0" err="1">
                <a:solidFill>
                  <a:srgbClr val="FFFF00"/>
                </a:solidFill>
              </a:rPr>
              <a:t>oğulu</a:t>
            </a:r>
            <a:r>
              <a:rPr lang="tr-TR" sz="2200" dirty="0">
                <a:solidFill>
                  <a:srgbClr val="FFFF00"/>
                </a:solidFill>
              </a:rPr>
              <a:t> babaya </a:t>
            </a:r>
            <a:r>
              <a:rPr lang="tr-TR" sz="2200" dirty="0" err="1">
                <a:solidFill>
                  <a:srgbClr val="FFFF00"/>
                </a:solidFill>
              </a:rPr>
              <a:t>oklatmış</a:t>
            </a:r>
            <a:r>
              <a:rPr lang="tr-TR" sz="2200" dirty="0">
                <a:solidFill>
                  <a:srgbClr val="FFFF00"/>
                </a:solidFill>
              </a:rPr>
              <a:t>; sonunda da </a:t>
            </a:r>
            <a:r>
              <a:rPr lang="tr-TR" sz="2200" dirty="0" err="1" smtClean="0">
                <a:solidFill>
                  <a:srgbClr val="FFFF00"/>
                </a:solidFill>
              </a:rPr>
              <a:t>oğulu</a:t>
            </a:r>
            <a:r>
              <a:rPr lang="tr-TR" sz="2200" dirty="0">
                <a:solidFill>
                  <a:srgbClr val="FFFF00"/>
                </a:solidFill>
              </a:rPr>
              <a:t> </a:t>
            </a:r>
            <a:r>
              <a:rPr lang="tr-TR" sz="2200" dirty="0" smtClean="0">
                <a:solidFill>
                  <a:srgbClr val="FFFF00"/>
                </a:solidFill>
              </a:rPr>
              <a:t>canlandırarak </a:t>
            </a:r>
            <a:r>
              <a:rPr lang="tr-TR" sz="2200" dirty="0">
                <a:solidFill>
                  <a:srgbClr val="FFFF00"/>
                </a:solidFill>
              </a:rPr>
              <a:t>işi tatlıya bağlamıştır. </a:t>
            </a:r>
            <a:r>
              <a:rPr lang="tr-TR" sz="2200" dirty="0"/>
              <a:t>Tarihî bir gerçek olan </a:t>
            </a:r>
            <a:r>
              <a:rPr lang="tr-TR" sz="2200" dirty="0" err="1"/>
              <a:t>Motun'un</a:t>
            </a:r>
            <a:r>
              <a:rPr lang="tr-TR" sz="2200" dirty="0"/>
              <a:t>, </a:t>
            </a:r>
            <a:r>
              <a:rPr lang="tr-TR" sz="2200" dirty="0" smtClean="0"/>
              <a:t>babası </a:t>
            </a:r>
            <a:r>
              <a:rPr lang="tr-TR" sz="2200" dirty="0" err="1" smtClean="0"/>
              <a:t>Tuman'la</a:t>
            </a:r>
            <a:r>
              <a:rPr lang="tr-TR" sz="2200" dirty="0" smtClean="0"/>
              <a:t> </a:t>
            </a:r>
            <a:r>
              <a:rPr lang="tr-TR" sz="2200" dirty="0"/>
              <a:t>mücadelesi, Batı Türklüğünde Oğuz Kağan Destanı üzerinden </a:t>
            </a:r>
            <a:r>
              <a:rPr lang="tr-TR" sz="2200" dirty="0" err="1"/>
              <a:t>Dirse</a:t>
            </a:r>
            <a:r>
              <a:rPr lang="tr-TR" sz="2200" dirty="0"/>
              <a:t> </a:t>
            </a:r>
            <a:r>
              <a:rPr lang="tr-TR" sz="2200" dirty="0" smtClean="0"/>
              <a:t>Han oğlu </a:t>
            </a:r>
            <a:r>
              <a:rPr lang="tr-TR" sz="2200" dirty="0" err="1"/>
              <a:t>Boğaç</a:t>
            </a:r>
            <a:r>
              <a:rPr lang="tr-TR" sz="2200" dirty="0"/>
              <a:t> Han boyuna, Doğu Türklüğünde ise yine Oğuz Kağan Destanı </a:t>
            </a:r>
            <a:r>
              <a:rPr lang="tr-TR" sz="2200" dirty="0" smtClean="0"/>
              <a:t>tesiriyle Manastaki </a:t>
            </a:r>
            <a:r>
              <a:rPr lang="tr-TR" sz="2200" dirty="0"/>
              <a:t>Alman Bet ile babası Kara Han arasındaki mücadeleye kaynaklık </a:t>
            </a:r>
            <a:r>
              <a:rPr lang="tr-TR" sz="2200" dirty="0" smtClean="0"/>
              <a:t>etmiştir. Hunlara </a:t>
            </a:r>
            <a:r>
              <a:rPr lang="tr-TR" sz="2200" dirty="0"/>
              <a:t>ait birçok kelimenin Çince biçimleri farklı bilginler </a:t>
            </a:r>
            <a:r>
              <a:rPr lang="tr-TR" sz="2200" dirty="0" smtClean="0"/>
              <a:t>tarafından Türkçe </a:t>
            </a:r>
            <a:r>
              <a:rPr lang="tr-TR" sz="2200" dirty="0"/>
              <a:t>olarak açıklanmıştır. Talat Tekin "Hunların Dili" adlı kitabında </a:t>
            </a:r>
            <a:r>
              <a:rPr lang="tr-TR" sz="2200" dirty="0" smtClean="0"/>
              <a:t>bunlardan </a:t>
            </a:r>
            <a:r>
              <a:rPr lang="tr-TR" sz="2200" dirty="0"/>
              <a:t>17'sini kendi görüşlerini de ekleyerek belirtmiştir. </a:t>
            </a:r>
          </a:p>
        </p:txBody>
      </p:sp>
    </p:spTree>
    <p:extLst>
      <p:ext uri="{BB962C8B-B14F-4D97-AF65-F5344CB8AC3E}">
        <p14:creationId xmlns:p14="http://schemas.microsoft.com/office/powerpoint/2010/main" val="109362200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2000" dirty="0" smtClean="0"/>
              <a:t> Çincede </a:t>
            </a:r>
            <a:r>
              <a:rPr lang="tr-TR" sz="2000" dirty="0"/>
              <a:t>r sesi bulunmadığı için Türkçe sözlerdeki </a:t>
            </a:r>
            <a:r>
              <a:rPr lang="tr-TR" sz="2000" dirty="0" smtClean="0"/>
              <a:t>-r-   ya   -l- ile </a:t>
            </a:r>
            <a:r>
              <a:rPr lang="tr-TR" sz="2000" dirty="0"/>
              <a:t>gösterilir </a:t>
            </a:r>
            <a:r>
              <a:rPr lang="tr-TR" sz="2000" dirty="0" smtClean="0"/>
              <a:t>veya hiç </a:t>
            </a:r>
            <a:r>
              <a:rPr lang="tr-TR" sz="2000" dirty="0"/>
              <a:t>gösterilmez: </a:t>
            </a:r>
            <a:r>
              <a:rPr lang="tr-TR" sz="2000" dirty="0" err="1"/>
              <a:t>çeng</a:t>
            </a:r>
            <a:r>
              <a:rPr lang="tr-TR" sz="2000" dirty="0"/>
              <a:t>-li / </a:t>
            </a:r>
            <a:r>
              <a:rPr lang="tr-TR" sz="2000" dirty="0" err="1"/>
              <a:t>tengri</a:t>
            </a:r>
            <a:r>
              <a:rPr lang="tr-TR" sz="2000" dirty="0"/>
              <a:t>, </a:t>
            </a:r>
            <a:r>
              <a:rPr lang="tr-TR" sz="2000" dirty="0" err="1"/>
              <a:t>king-lu</a:t>
            </a:r>
            <a:r>
              <a:rPr lang="tr-TR" sz="2000" dirty="0"/>
              <a:t> / </a:t>
            </a:r>
            <a:r>
              <a:rPr lang="tr-TR" sz="2000" dirty="0" err="1"/>
              <a:t>kıngrak</a:t>
            </a:r>
            <a:r>
              <a:rPr lang="tr-TR" sz="2000" dirty="0"/>
              <a:t>, </a:t>
            </a:r>
            <a:r>
              <a:rPr lang="tr-TR" sz="2000" dirty="0" err="1"/>
              <a:t>wo-lu-to</a:t>
            </a:r>
            <a:r>
              <a:rPr lang="tr-TR" sz="2000" dirty="0"/>
              <a:t> / ordu, </a:t>
            </a:r>
            <a:r>
              <a:rPr lang="tr-TR" sz="2000" dirty="0" err="1"/>
              <a:t>teu-lu</a:t>
            </a:r>
            <a:r>
              <a:rPr lang="tr-TR" sz="2000" dirty="0"/>
              <a:t> / </a:t>
            </a:r>
            <a:r>
              <a:rPr lang="tr-TR" sz="2000" dirty="0" err="1" smtClean="0"/>
              <a:t>törii</a:t>
            </a:r>
            <a:r>
              <a:rPr lang="tr-TR" sz="2000" dirty="0" smtClean="0"/>
              <a:t>, </a:t>
            </a:r>
            <a:r>
              <a:rPr lang="tr-TR" sz="2000" dirty="0" err="1" smtClean="0"/>
              <a:t>tieh-fah</a:t>
            </a:r>
            <a:r>
              <a:rPr lang="tr-TR" sz="2000" dirty="0" smtClean="0"/>
              <a:t> </a:t>
            </a:r>
            <a:r>
              <a:rPr lang="tr-TR" sz="2000" dirty="0"/>
              <a:t>/ </a:t>
            </a:r>
            <a:r>
              <a:rPr lang="tr-TR" sz="2000" dirty="0" err="1"/>
              <a:t>temir</a:t>
            </a:r>
            <a:r>
              <a:rPr lang="tr-TR" sz="2000" dirty="0"/>
              <a:t>. İl, tuğ, </a:t>
            </a:r>
            <a:r>
              <a:rPr lang="tr-TR" sz="2000" dirty="0" err="1"/>
              <a:t>börü</a:t>
            </a:r>
            <a:r>
              <a:rPr lang="tr-TR" sz="2000" dirty="0"/>
              <a:t> gibi Türkçe sözlerin de Çince biçimleri, </a:t>
            </a:r>
            <a:r>
              <a:rPr lang="tr-TR" sz="2000" dirty="0" smtClean="0"/>
              <a:t>Hunca kelimeler </a:t>
            </a:r>
            <a:r>
              <a:rPr lang="tr-TR" sz="2000" dirty="0"/>
              <a:t>olarak Çin kaynaklarında yer almaktadır </a:t>
            </a:r>
            <a:r>
              <a:rPr lang="tr-TR" sz="2000" dirty="0" smtClean="0"/>
              <a:t>.Çin</a:t>
            </a:r>
            <a:r>
              <a:rPr lang="tr-TR" sz="2000" dirty="0"/>
              <a:t> </a:t>
            </a:r>
            <a:r>
              <a:rPr lang="tr-TR" sz="2000" dirty="0" smtClean="0"/>
              <a:t>kaynaklarında </a:t>
            </a:r>
            <a:r>
              <a:rPr lang="tr-TR" sz="2000" dirty="0"/>
              <a:t>geçen </a:t>
            </a:r>
            <a:r>
              <a:rPr lang="tr-TR" sz="2000" dirty="0" err="1"/>
              <a:t>Hyung</a:t>
            </a:r>
            <a:r>
              <a:rPr lang="tr-TR" sz="2000" dirty="0"/>
              <a:t>-nu (Hun) kelimelerinin sayısı </a:t>
            </a:r>
            <a:r>
              <a:rPr lang="tr-TR" sz="2000" dirty="0" err="1"/>
              <a:t>Pulleyblank'a</a:t>
            </a:r>
            <a:r>
              <a:rPr lang="tr-TR" sz="2000" dirty="0"/>
              <a:t> </a:t>
            </a:r>
            <a:r>
              <a:rPr lang="tr-TR" sz="2000" dirty="0" smtClean="0"/>
              <a:t>göre 190'dır</a:t>
            </a:r>
            <a:r>
              <a:rPr lang="tr-TR" sz="2000" dirty="0">
                <a:solidFill>
                  <a:srgbClr val="FFFF00"/>
                </a:solidFill>
              </a:rPr>
              <a:t>. </a:t>
            </a:r>
            <a:r>
              <a:rPr lang="tr-TR" sz="2000" dirty="0" err="1">
                <a:solidFill>
                  <a:srgbClr val="FFFF00"/>
                </a:solidFill>
              </a:rPr>
              <a:t>Maenchen-Helfen</a:t>
            </a:r>
            <a:r>
              <a:rPr lang="tr-TR" sz="2000" dirty="0">
                <a:solidFill>
                  <a:srgbClr val="FFFF00"/>
                </a:solidFill>
              </a:rPr>
              <a:t> ise yüzlerce kelimeden bahseder </a:t>
            </a:r>
            <a:r>
              <a:rPr lang="tr-TR" sz="2000" dirty="0" smtClean="0">
                <a:solidFill>
                  <a:srgbClr val="FFFF00"/>
                </a:solidFill>
              </a:rPr>
              <a:t>.Şu</a:t>
            </a:r>
            <a:r>
              <a:rPr lang="tr-TR" sz="2000" dirty="0">
                <a:solidFill>
                  <a:srgbClr val="FFFF00"/>
                </a:solidFill>
              </a:rPr>
              <a:t> </a:t>
            </a:r>
            <a:r>
              <a:rPr lang="tr-TR" sz="2000" dirty="0" smtClean="0">
                <a:solidFill>
                  <a:srgbClr val="FFFF00"/>
                </a:solidFill>
              </a:rPr>
              <a:t>hâlde Çin kaynaklarında </a:t>
            </a:r>
            <a:r>
              <a:rPr lang="tr-TR" sz="2000" dirty="0">
                <a:solidFill>
                  <a:srgbClr val="FFFF00"/>
                </a:solidFill>
              </a:rPr>
              <a:t>açıklanması gereken daha pek çok Hunca söz </a:t>
            </a:r>
            <a:r>
              <a:rPr lang="tr-TR" sz="2000" dirty="0" smtClean="0">
                <a:solidFill>
                  <a:srgbClr val="FFFF00"/>
                </a:solidFill>
              </a:rPr>
              <a:t>vardır. Çin </a:t>
            </a:r>
            <a:r>
              <a:rPr lang="tr-TR" sz="2000" dirty="0">
                <a:solidFill>
                  <a:srgbClr val="FFFF00"/>
                </a:solidFill>
              </a:rPr>
              <a:t>sülâlesi tarihinde, M.S. 329'da geçen bir olay vesilesiyle, Çin </a:t>
            </a:r>
            <a:r>
              <a:rPr lang="tr-TR" sz="2000" dirty="0" smtClean="0">
                <a:solidFill>
                  <a:srgbClr val="FFFF00"/>
                </a:solidFill>
              </a:rPr>
              <a:t>karakterleriyle tespit </a:t>
            </a:r>
            <a:r>
              <a:rPr lang="tr-TR" sz="2000" dirty="0">
                <a:solidFill>
                  <a:srgbClr val="FFFF00"/>
                </a:solidFill>
              </a:rPr>
              <a:t>edilmiş iki cümle vardır. Çin sülâlesi tarihi Çin-şu, </a:t>
            </a:r>
            <a:r>
              <a:rPr lang="tr-TR" sz="2000" dirty="0" smtClean="0">
                <a:solidFill>
                  <a:srgbClr val="FFFF00"/>
                </a:solidFill>
              </a:rPr>
              <a:t>10 karakterden </a:t>
            </a:r>
            <a:r>
              <a:rPr lang="tr-TR" sz="2000" dirty="0">
                <a:solidFill>
                  <a:srgbClr val="FFFF00"/>
                </a:solidFill>
              </a:rPr>
              <a:t>oluşan bu cümlelerin (beytin) Hunca olduğunu belirttiği gibi </a:t>
            </a:r>
            <a:r>
              <a:rPr lang="tr-TR" sz="2000" dirty="0" smtClean="0">
                <a:solidFill>
                  <a:srgbClr val="FFFF00"/>
                </a:solidFill>
              </a:rPr>
              <a:t>her karakterin </a:t>
            </a:r>
            <a:r>
              <a:rPr lang="tr-TR" sz="2000" dirty="0">
                <a:solidFill>
                  <a:srgbClr val="FFFF00"/>
                </a:solidFill>
              </a:rPr>
              <a:t>Çince anlamını da </a:t>
            </a:r>
            <a:r>
              <a:rPr lang="tr-TR" sz="2000" dirty="0" smtClean="0">
                <a:solidFill>
                  <a:srgbClr val="FFFF00"/>
                </a:solidFill>
              </a:rPr>
              <a:t>vermiştir. </a:t>
            </a:r>
            <a:r>
              <a:rPr lang="tr-TR" sz="2000" b="1" dirty="0" smtClean="0"/>
              <a:t>On  </a:t>
            </a:r>
            <a:r>
              <a:rPr lang="tr-TR" sz="2000" b="1" dirty="0"/>
              <a:t>kelimelik iki cümle Türkçe olarak </a:t>
            </a:r>
            <a:r>
              <a:rPr lang="tr-TR" sz="2000" b="1" dirty="0" smtClean="0"/>
              <a:t>okunup açıklanabildiğine </a:t>
            </a:r>
            <a:r>
              <a:rPr lang="tr-TR" sz="2000" b="1" dirty="0"/>
              <a:t>göre </a:t>
            </a:r>
            <a:r>
              <a:rPr lang="tr-TR" sz="2000" b="1" dirty="0" smtClean="0"/>
              <a:t>Hyung-</a:t>
            </a:r>
            <a:r>
              <a:rPr lang="tr-TR" sz="2000" b="1" dirty="0" err="1" smtClean="0"/>
              <a:t>nu'ların</a:t>
            </a:r>
            <a:r>
              <a:rPr lang="tr-TR" sz="2000" b="1" dirty="0" smtClean="0"/>
              <a:t> Türklüğünden </a:t>
            </a:r>
            <a:r>
              <a:rPr lang="tr-TR" sz="2000" b="1" dirty="0"/>
              <a:t>de şüphe etmeye gerek </a:t>
            </a:r>
            <a:r>
              <a:rPr lang="tr-TR" sz="2000" b="1" dirty="0" smtClean="0"/>
              <a:t>yoktur</a:t>
            </a:r>
            <a:r>
              <a:rPr lang="tr-TR" sz="2000" dirty="0" smtClean="0">
                <a:solidFill>
                  <a:srgbClr val="FFFF00"/>
                </a:solidFill>
              </a:rPr>
              <a:t>. 3</a:t>
            </a:r>
            <a:r>
              <a:rPr lang="tr-TR" sz="2000" dirty="0">
                <a:solidFill>
                  <a:srgbClr val="FFFF00"/>
                </a:solidFill>
              </a:rPr>
              <a:t>. Hükümdar </a:t>
            </a:r>
            <a:r>
              <a:rPr lang="tr-TR" sz="2000" dirty="0" err="1">
                <a:solidFill>
                  <a:srgbClr val="FFFF00"/>
                </a:solidFill>
              </a:rPr>
              <a:t>Şi-lo</a:t>
            </a:r>
            <a:r>
              <a:rPr lang="tr-TR" sz="2000" dirty="0">
                <a:solidFill>
                  <a:srgbClr val="FFFF00"/>
                </a:solidFill>
              </a:rPr>
              <a:t>, büyük Hun hanedanı 216'da yıkıldıktan sonra </a:t>
            </a:r>
            <a:r>
              <a:rPr lang="tr-TR" sz="2000" dirty="0" smtClean="0">
                <a:solidFill>
                  <a:srgbClr val="FFFF00"/>
                </a:solidFill>
              </a:rPr>
              <a:t>Kuzey </a:t>
            </a:r>
            <a:r>
              <a:rPr lang="tr-TR" sz="2000" dirty="0">
                <a:solidFill>
                  <a:srgbClr val="FFFF00"/>
                </a:solidFill>
              </a:rPr>
              <a:t>Çin'de kurulan küçük ve kısa ömürlü Hun devletlerinden biri olan </a:t>
            </a:r>
            <a:r>
              <a:rPr lang="tr-TR" sz="2000" dirty="0" smtClean="0">
                <a:solidFill>
                  <a:srgbClr val="FFFF00"/>
                </a:solidFill>
              </a:rPr>
              <a:t>2. </a:t>
            </a:r>
            <a:r>
              <a:rPr lang="tr-TR" sz="2000" dirty="0" err="1" smtClean="0">
                <a:solidFill>
                  <a:srgbClr val="FFFF00"/>
                </a:solidFill>
              </a:rPr>
              <a:t>Cao</a:t>
            </a:r>
            <a:r>
              <a:rPr lang="tr-TR" sz="2000" dirty="0" smtClean="0">
                <a:solidFill>
                  <a:srgbClr val="FFFF00"/>
                </a:solidFill>
              </a:rPr>
              <a:t> </a:t>
            </a:r>
            <a:r>
              <a:rPr lang="tr-TR" sz="2000" dirty="0">
                <a:solidFill>
                  <a:srgbClr val="FFFF00"/>
                </a:solidFill>
              </a:rPr>
              <a:t>devletinin </a:t>
            </a:r>
            <a:r>
              <a:rPr lang="tr-TR" sz="2000" dirty="0" smtClean="0">
                <a:solidFill>
                  <a:srgbClr val="FFFF00"/>
                </a:solidFill>
              </a:rPr>
              <a:t>hükümdarıdır</a:t>
            </a:r>
            <a:r>
              <a:rPr lang="tr-TR" sz="2000" dirty="0">
                <a:solidFill>
                  <a:srgbClr val="FFFF00"/>
                </a:solidFill>
              </a:rPr>
              <a:t>. </a:t>
            </a:r>
            <a:r>
              <a:rPr lang="tr-TR" sz="2000" dirty="0" err="1">
                <a:solidFill>
                  <a:srgbClr val="FFFF00"/>
                </a:solidFill>
              </a:rPr>
              <a:t>Şi-lo</a:t>
            </a:r>
            <a:r>
              <a:rPr lang="tr-TR" sz="2000" dirty="0">
                <a:solidFill>
                  <a:srgbClr val="FFFF00"/>
                </a:solidFill>
              </a:rPr>
              <a:t>, doğu Hunlarından idi. Demek ki </a:t>
            </a:r>
            <a:r>
              <a:rPr lang="tr-TR" sz="2000" dirty="0" smtClean="0">
                <a:solidFill>
                  <a:srgbClr val="FFFF00"/>
                </a:solidFill>
              </a:rPr>
              <a:t>büyük Hun </a:t>
            </a:r>
            <a:r>
              <a:rPr lang="tr-TR" sz="2000" dirty="0">
                <a:solidFill>
                  <a:srgbClr val="FFFF00"/>
                </a:solidFill>
              </a:rPr>
              <a:t>hanedanından sonraki küçük Hun devletlerinde de </a:t>
            </a:r>
            <a:r>
              <a:rPr lang="tr-TR" sz="2000" b="1" dirty="0"/>
              <a:t>Hun </a:t>
            </a:r>
            <a:r>
              <a:rPr lang="tr-TR" sz="2000" b="1" dirty="0" smtClean="0"/>
              <a:t>Türkçesi </a:t>
            </a:r>
            <a:r>
              <a:rPr lang="tr-TR" sz="2000" dirty="0" smtClean="0">
                <a:solidFill>
                  <a:srgbClr val="FFFF00"/>
                </a:solidFill>
              </a:rPr>
              <a:t>kullanılmaya </a:t>
            </a:r>
            <a:r>
              <a:rPr lang="tr-TR" sz="2000" dirty="0">
                <a:solidFill>
                  <a:srgbClr val="FFFF00"/>
                </a:solidFill>
              </a:rPr>
              <a:t>hiç olmazsa bir süre devam etmiştir.</a:t>
            </a:r>
          </a:p>
          <a:p>
            <a:pPr algn="l"/>
            <a:endParaRPr lang="tr-TR" sz="2000" dirty="0">
              <a:solidFill>
                <a:srgbClr val="FFFF00"/>
              </a:solidFill>
            </a:endParaRPr>
          </a:p>
        </p:txBody>
      </p:sp>
    </p:spTree>
    <p:extLst>
      <p:ext uri="{BB962C8B-B14F-4D97-AF65-F5344CB8AC3E}">
        <p14:creationId xmlns:p14="http://schemas.microsoft.com/office/powerpoint/2010/main" val="332830224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568952" cy="6048672"/>
          </a:xfrm>
        </p:spPr>
        <p:txBody>
          <a:bodyPr/>
          <a:lstStyle/>
          <a:p>
            <a:pPr lvl="0" algn="l">
              <a:buClr>
                <a:srgbClr val="6699FF"/>
              </a:buClr>
            </a:pPr>
            <a:r>
              <a:rPr lang="tr-TR" sz="1800" dirty="0" smtClean="0">
                <a:solidFill>
                  <a:srgbClr val="FFFF00"/>
                </a:solidFill>
              </a:rPr>
              <a:t>Bütün </a:t>
            </a:r>
            <a:r>
              <a:rPr lang="tr-TR" sz="1800" dirty="0">
                <a:solidFill>
                  <a:srgbClr val="FFFF00"/>
                </a:solidFill>
              </a:rPr>
              <a:t>Hunların olmasa bile en azından Doğu Hunlarının Türkçesi bir </a:t>
            </a:r>
            <a:r>
              <a:rPr lang="tr-TR" sz="1800" dirty="0" smtClean="0">
                <a:solidFill>
                  <a:srgbClr val="FFFF00"/>
                </a:solidFill>
              </a:rPr>
              <a:t>lir Türkçesi </a:t>
            </a:r>
            <a:r>
              <a:rPr lang="tr-TR" sz="1800" dirty="0">
                <a:solidFill>
                  <a:srgbClr val="FFFF00"/>
                </a:solidFill>
              </a:rPr>
              <a:t>idi. </a:t>
            </a:r>
            <a:r>
              <a:rPr lang="tr-TR" sz="1800" dirty="0"/>
              <a:t>ş</a:t>
            </a:r>
            <a:r>
              <a:rPr lang="tr-TR" sz="1800" dirty="0" smtClean="0"/>
              <a:t> :l ve </a:t>
            </a:r>
            <a:r>
              <a:rPr lang="tr-TR" sz="1800" dirty="0">
                <a:solidFill>
                  <a:schemeClr val="accent1">
                    <a:lumMod val="75000"/>
                  </a:schemeClr>
                </a:solidFill>
              </a:rPr>
              <a:t>z </a:t>
            </a:r>
            <a:r>
              <a:rPr lang="tr-TR" sz="1800" dirty="0" smtClean="0">
                <a:solidFill>
                  <a:schemeClr val="accent1">
                    <a:lumMod val="75000"/>
                  </a:schemeClr>
                </a:solidFill>
              </a:rPr>
              <a:t>: </a:t>
            </a:r>
            <a:r>
              <a:rPr lang="tr-TR" sz="1800" dirty="0">
                <a:solidFill>
                  <a:schemeClr val="accent1">
                    <a:lumMod val="75000"/>
                  </a:schemeClr>
                </a:solidFill>
              </a:rPr>
              <a:t>r</a:t>
            </a:r>
            <a:r>
              <a:rPr lang="tr-TR" sz="1800" dirty="0">
                <a:solidFill>
                  <a:srgbClr val="FFFF00"/>
                </a:solidFill>
              </a:rPr>
              <a:t> kullanılması daha sonraki </a:t>
            </a:r>
            <a:r>
              <a:rPr lang="tr-TR" sz="1800" dirty="0"/>
              <a:t>Bulgar ve </a:t>
            </a:r>
            <a:r>
              <a:rPr lang="tr-TR" sz="1800" dirty="0" smtClean="0"/>
              <a:t>Çuvaş Türklerinin </a:t>
            </a:r>
            <a:r>
              <a:rPr lang="tr-TR" sz="1800" dirty="0" smtClean="0">
                <a:solidFill>
                  <a:srgbClr val="FFFF00"/>
                </a:solidFill>
              </a:rPr>
              <a:t>özelliğidir. </a:t>
            </a:r>
            <a:r>
              <a:rPr lang="tr-TR" sz="1800" dirty="0">
                <a:solidFill>
                  <a:srgbClr val="FFFF00"/>
                </a:solidFill>
              </a:rPr>
              <a:t>Bulgar ve Çuvaşlar </a:t>
            </a:r>
            <a:r>
              <a:rPr lang="tr-TR" sz="1800" dirty="0" smtClean="0">
                <a:solidFill>
                  <a:srgbClr val="FFFF00"/>
                </a:solidFill>
              </a:rPr>
              <a:t>dışındaki bütün </a:t>
            </a:r>
            <a:r>
              <a:rPr lang="tr-TR" sz="1800" dirty="0">
                <a:solidFill>
                  <a:srgbClr val="FFFF00"/>
                </a:solidFill>
              </a:rPr>
              <a:t>Türklerin </a:t>
            </a:r>
            <a:r>
              <a:rPr lang="tr-TR" sz="1800" dirty="0"/>
              <a:t>dili </a:t>
            </a:r>
            <a:r>
              <a:rPr lang="tr-TR" sz="1800" dirty="0" smtClean="0"/>
              <a:t>şaz Türkçesidir. </a:t>
            </a:r>
            <a:r>
              <a:rPr lang="tr-TR" sz="1800" dirty="0" err="1" smtClean="0"/>
              <a:t>Tengri</a:t>
            </a:r>
            <a:r>
              <a:rPr lang="tr-TR" sz="1800" dirty="0"/>
              <a:t>, kut, il, törü, yabgu, ordu, </a:t>
            </a:r>
            <a:r>
              <a:rPr lang="tr-TR" sz="1800" dirty="0" err="1"/>
              <a:t>sü</a:t>
            </a:r>
            <a:r>
              <a:rPr lang="tr-TR" sz="1800" dirty="0"/>
              <a:t> (ordu), </a:t>
            </a:r>
            <a:r>
              <a:rPr lang="tr-TR" sz="1800" dirty="0" err="1"/>
              <a:t>börü</a:t>
            </a:r>
            <a:r>
              <a:rPr lang="tr-TR" sz="1800" dirty="0"/>
              <a:t> (kurt), </a:t>
            </a:r>
            <a:r>
              <a:rPr lang="tr-TR" sz="1800" dirty="0" err="1"/>
              <a:t>temir</a:t>
            </a:r>
            <a:r>
              <a:rPr lang="tr-TR" sz="1800" dirty="0"/>
              <a:t>, </a:t>
            </a:r>
            <a:r>
              <a:rPr lang="tr-TR" sz="1800" dirty="0" smtClean="0"/>
              <a:t>kural (silâh</a:t>
            </a:r>
            <a:r>
              <a:rPr lang="tr-TR" sz="1800" dirty="0"/>
              <a:t>), </a:t>
            </a:r>
            <a:r>
              <a:rPr lang="tr-TR" sz="1800" dirty="0" err="1"/>
              <a:t>kıngrak</a:t>
            </a:r>
            <a:r>
              <a:rPr lang="tr-TR" sz="1800" dirty="0"/>
              <a:t> (kılıç), </a:t>
            </a:r>
            <a:r>
              <a:rPr lang="tr-TR" sz="1800" dirty="0" err="1"/>
              <a:t>kapagçı</a:t>
            </a:r>
            <a:r>
              <a:rPr lang="tr-TR" sz="1800" dirty="0"/>
              <a:t> (kapı muhafızı), </a:t>
            </a:r>
            <a:r>
              <a:rPr lang="tr-TR" sz="1800" dirty="0" err="1"/>
              <a:t>bitigçi</a:t>
            </a:r>
            <a:r>
              <a:rPr lang="tr-TR" sz="1800" dirty="0"/>
              <a:t> (yazıcı) gibi </a:t>
            </a:r>
            <a:r>
              <a:rPr lang="tr-TR" sz="1800" dirty="0" smtClean="0"/>
              <a:t>Türkçe kelimeleri </a:t>
            </a:r>
            <a:r>
              <a:rPr lang="tr-TR" sz="1800" dirty="0"/>
              <a:t>kullandıklarını Çin kaynaklarından tespit ettiğimiz Asya </a:t>
            </a:r>
            <a:r>
              <a:rPr lang="tr-TR" sz="1800" dirty="0" err="1"/>
              <a:t>Hunlan</a:t>
            </a:r>
            <a:r>
              <a:rPr lang="tr-TR" sz="1800" dirty="0"/>
              <a:t> </a:t>
            </a:r>
            <a:r>
              <a:rPr lang="tr-TR" sz="1800" dirty="0" smtClean="0"/>
              <a:t>Türk devletçiliğinin </a:t>
            </a:r>
            <a:r>
              <a:rPr lang="tr-TR" sz="1800" dirty="0"/>
              <a:t>kurucularıdır. </a:t>
            </a:r>
            <a:r>
              <a:rPr lang="tr-TR" sz="1800" dirty="0">
                <a:solidFill>
                  <a:srgbClr val="FFFF00"/>
                </a:solidFill>
              </a:rPr>
              <a:t>İlk Çin tarihçisi </a:t>
            </a:r>
            <a:r>
              <a:rPr lang="tr-TR" sz="1800" dirty="0" err="1">
                <a:solidFill>
                  <a:srgbClr val="FFFF00"/>
                </a:solidFill>
              </a:rPr>
              <a:t>Ssu-ma</a:t>
            </a:r>
            <a:r>
              <a:rPr lang="tr-TR" sz="1800" dirty="0">
                <a:solidFill>
                  <a:srgbClr val="FFFF00"/>
                </a:solidFill>
              </a:rPr>
              <a:t> </a:t>
            </a:r>
            <a:r>
              <a:rPr lang="tr-TR" sz="1800" dirty="0" err="1">
                <a:solidFill>
                  <a:srgbClr val="FFFF00"/>
                </a:solidFill>
              </a:rPr>
              <a:t>Çien'e</a:t>
            </a:r>
            <a:r>
              <a:rPr lang="tr-TR" sz="1800" dirty="0">
                <a:solidFill>
                  <a:srgbClr val="FFFF00"/>
                </a:solidFill>
              </a:rPr>
              <a:t> göre daha "M.Ö. </a:t>
            </a:r>
            <a:r>
              <a:rPr lang="tr-TR" sz="1800" dirty="0" smtClean="0">
                <a:solidFill>
                  <a:srgbClr val="FFFF00"/>
                </a:solidFill>
              </a:rPr>
              <a:t>3. yüzyılın </a:t>
            </a:r>
            <a:r>
              <a:rPr lang="tr-TR" sz="1800" dirty="0">
                <a:solidFill>
                  <a:srgbClr val="FFFF00"/>
                </a:solidFill>
              </a:rPr>
              <a:t>ikinci yarısında Hunlar birleşmiş ve kudretli bir millet </a:t>
            </a:r>
            <a:r>
              <a:rPr lang="tr-TR" sz="1800" dirty="0" smtClean="0">
                <a:solidFill>
                  <a:srgbClr val="FFFF00"/>
                </a:solidFill>
              </a:rPr>
              <a:t>olarak gözükmeye başlamışlardır. </a:t>
            </a:r>
            <a:r>
              <a:rPr lang="tr-TR" sz="1800" dirty="0" err="1">
                <a:solidFill>
                  <a:srgbClr val="FFFF00"/>
                </a:solidFill>
              </a:rPr>
              <a:t>Motun'dan</a:t>
            </a:r>
            <a:r>
              <a:rPr lang="tr-TR" sz="1800" dirty="0">
                <a:solidFill>
                  <a:srgbClr val="FFFF00"/>
                </a:solidFill>
              </a:rPr>
              <a:t> önce </a:t>
            </a:r>
            <a:r>
              <a:rPr lang="tr-TR" sz="1800" dirty="0" smtClean="0">
                <a:solidFill>
                  <a:srgbClr val="FFFF00"/>
                </a:solidFill>
              </a:rPr>
              <a:t>oluşmaya başlayan </a:t>
            </a:r>
            <a:r>
              <a:rPr lang="tr-TR" sz="1800" dirty="0">
                <a:solidFill>
                  <a:srgbClr val="FFFF00"/>
                </a:solidFill>
              </a:rPr>
              <a:t>birlik </a:t>
            </a:r>
            <a:r>
              <a:rPr lang="tr-TR" sz="1800" dirty="0" err="1"/>
              <a:t>Motun</a:t>
            </a:r>
            <a:r>
              <a:rPr lang="tr-TR" sz="1800" dirty="0">
                <a:solidFill>
                  <a:srgbClr val="FFFF00"/>
                </a:solidFill>
              </a:rPr>
              <a:t> zamanında kesin şekilde tamamlanmıştır. Ölümünden </a:t>
            </a:r>
            <a:r>
              <a:rPr lang="tr-TR" sz="1800" dirty="0" smtClean="0">
                <a:solidFill>
                  <a:srgbClr val="FFFF00"/>
                </a:solidFill>
              </a:rPr>
              <a:t>iki yıl </a:t>
            </a:r>
            <a:r>
              <a:rPr lang="tr-TR" sz="1800" dirty="0">
                <a:solidFill>
                  <a:srgbClr val="FFFF00"/>
                </a:solidFill>
              </a:rPr>
              <a:t>önce, M.Ö. 176'da Çin </a:t>
            </a:r>
            <a:r>
              <a:rPr lang="tr-TR" sz="1800" dirty="0" smtClean="0">
                <a:solidFill>
                  <a:srgbClr val="FFFF00"/>
                </a:solidFill>
              </a:rPr>
              <a:t>imparatoruna gönderdiği </a:t>
            </a:r>
            <a:r>
              <a:rPr lang="tr-TR" sz="1800" dirty="0">
                <a:solidFill>
                  <a:srgbClr val="FFFF00"/>
                </a:solidFill>
              </a:rPr>
              <a:t>bir mektupta </a:t>
            </a:r>
            <a:r>
              <a:rPr lang="tr-TR" sz="1800" dirty="0" err="1"/>
              <a:t>Motun</a:t>
            </a:r>
            <a:r>
              <a:rPr lang="tr-TR" sz="1800" dirty="0">
                <a:solidFill>
                  <a:srgbClr val="FFFF00"/>
                </a:solidFill>
              </a:rPr>
              <a:t> </a:t>
            </a:r>
            <a:r>
              <a:rPr lang="tr-TR" sz="1800" dirty="0" smtClean="0">
                <a:solidFill>
                  <a:srgbClr val="FFFF00"/>
                </a:solidFill>
              </a:rPr>
              <a:t>şöyle demektedir: "</a:t>
            </a:r>
            <a:r>
              <a:rPr lang="tr-TR" sz="1800" dirty="0">
                <a:solidFill>
                  <a:srgbClr val="FFFF00"/>
                </a:solidFill>
              </a:rPr>
              <a:t>Göğün yardımı ile yetenekli askerlerimiz ve güçlü atlarımız </a:t>
            </a:r>
            <a:r>
              <a:rPr lang="tr-TR" sz="1800" dirty="0" smtClean="0">
                <a:solidFill>
                  <a:srgbClr val="FFFF00"/>
                </a:solidFill>
              </a:rPr>
              <a:t>sayesinde </a:t>
            </a:r>
            <a:r>
              <a:rPr lang="tr-TR" sz="1800" dirty="0" err="1" smtClean="0"/>
              <a:t>Yüeh-chih'ları</a:t>
            </a:r>
            <a:r>
              <a:rPr lang="tr-TR" sz="1800" dirty="0" smtClean="0"/>
              <a:t> </a:t>
            </a:r>
            <a:r>
              <a:rPr lang="tr-TR" sz="1800" dirty="0">
                <a:solidFill>
                  <a:srgbClr val="FFFF00"/>
                </a:solidFill>
              </a:rPr>
              <a:t>ağır (bir) hezimete uğratarak hepsini ya öldürdük, ya da tâbi </a:t>
            </a:r>
            <a:r>
              <a:rPr lang="tr-TR" sz="1800" dirty="0" smtClean="0">
                <a:solidFill>
                  <a:srgbClr val="FFFF00"/>
                </a:solidFill>
              </a:rPr>
              <a:t>kıldık ve </a:t>
            </a:r>
            <a:r>
              <a:rPr lang="tr-TR" sz="1800" dirty="0">
                <a:solidFill>
                  <a:srgbClr val="FFFF00"/>
                </a:solidFill>
              </a:rPr>
              <a:t>böylece bu meseleyi </a:t>
            </a:r>
            <a:r>
              <a:rPr lang="tr-TR" sz="1800" dirty="0" smtClean="0">
                <a:solidFill>
                  <a:srgbClr val="FFFF00"/>
                </a:solidFill>
              </a:rPr>
              <a:t>hallettik .Yirmi </a:t>
            </a:r>
            <a:r>
              <a:rPr lang="tr-TR" sz="1800" dirty="0">
                <a:solidFill>
                  <a:srgbClr val="FFFF00"/>
                </a:solidFill>
              </a:rPr>
              <a:t>altı ülkenin hepsi artık </a:t>
            </a:r>
            <a:r>
              <a:rPr lang="tr-TR" sz="1800" dirty="0" err="1">
                <a:solidFill>
                  <a:srgbClr val="FFFF00"/>
                </a:solidFill>
              </a:rPr>
              <a:t>Hsiung</a:t>
            </a:r>
            <a:r>
              <a:rPr lang="tr-TR" sz="1800" dirty="0">
                <a:solidFill>
                  <a:srgbClr val="FFFF00"/>
                </a:solidFill>
              </a:rPr>
              <a:t>-nu oldu. Yay çeken halkların hepsi tek (</a:t>
            </a:r>
            <a:r>
              <a:rPr lang="tr-TR" sz="1800" dirty="0" smtClean="0">
                <a:solidFill>
                  <a:srgbClr val="FFFF00"/>
                </a:solidFill>
              </a:rPr>
              <a:t>bir) aile </a:t>
            </a:r>
            <a:r>
              <a:rPr lang="tr-TR" sz="1800" dirty="0">
                <a:solidFill>
                  <a:srgbClr val="FFFF00"/>
                </a:solidFill>
              </a:rPr>
              <a:t>içinde toplanmış, (böylece) kuzey bölgelerinde huzur </a:t>
            </a:r>
            <a:r>
              <a:rPr lang="tr-TR" sz="1800" dirty="0" smtClean="0">
                <a:solidFill>
                  <a:srgbClr val="FFFF00"/>
                </a:solidFill>
              </a:rPr>
              <a:t>sağlanmıştır.</a:t>
            </a:r>
            <a:r>
              <a:rPr lang="tr-TR" sz="1800" dirty="0">
                <a:solidFill>
                  <a:srgbClr val="FFFF00"/>
                </a:solidFill>
              </a:rPr>
              <a:t> Mektuptan açıkça anlaşıldığına göre yay çeken bütün halklar (bozkır kavimleri) </a:t>
            </a:r>
            <a:r>
              <a:rPr lang="tr-TR" sz="1800" dirty="0"/>
              <a:t>"Hun</a:t>
            </a:r>
            <a:r>
              <a:rPr lang="tr-TR" sz="1800" dirty="0">
                <a:solidFill>
                  <a:srgbClr val="FFFF00"/>
                </a:solidFill>
              </a:rPr>
              <a:t>" adı altında tek bir aile oldular. Bu ifadeler âdeta bir milletin oluşumunu anlatmaktadır. </a:t>
            </a:r>
            <a:r>
              <a:rPr lang="tr-TR" sz="1800" dirty="0" err="1"/>
              <a:t>Motun</a:t>
            </a:r>
            <a:r>
              <a:rPr lang="tr-TR" sz="1800" dirty="0">
                <a:solidFill>
                  <a:srgbClr val="FFFF00"/>
                </a:solidFill>
              </a:rPr>
              <a:t> kurduğu sağlam ve disiplinli yapıyı millî ruhla da doldurmasını bilmiş, bir aile olarak gördüğü milletine toprak ve </a:t>
            </a:r>
            <a:r>
              <a:rPr lang="tr-TR" sz="1800" dirty="0" smtClean="0">
                <a:solidFill>
                  <a:srgbClr val="FFFF00"/>
                </a:solidFill>
              </a:rPr>
              <a:t>vatan duygularını </a:t>
            </a:r>
            <a:r>
              <a:rPr lang="tr-TR" sz="1800" dirty="0">
                <a:solidFill>
                  <a:srgbClr val="FFFF00"/>
                </a:solidFill>
              </a:rPr>
              <a:t>aşılayarak tarihte kayıtlı ilk milliyetçilik </a:t>
            </a:r>
            <a:r>
              <a:rPr lang="tr-TR" sz="1800" dirty="0" smtClean="0">
                <a:solidFill>
                  <a:srgbClr val="FFFF00"/>
                </a:solidFill>
              </a:rPr>
              <a:t>ilkelerinden birini </a:t>
            </a:r>
            <a:r>
              <a:rPr lang="tr-TR" sz="1800" dirty="0">
                <a:solidFill>
                  <a:srgbClr val="FFFF00"/>
                </a:solidFill>
              </a:rPr>
              <a:t>ortaya koymuştur: Ne kadar değersiz olursa olsun toprak devletin temelidir; hiç kimseye verilemez. </a:t>
            </a:r>
            <a:r>
              <a:rPr lang="tr-TR" sz="1800" dirty="0" err="1"/>
              <a:t>Motun</a:t>
            </a:r>
            <a:r>
              <a:rPr lang="tr-TR" sz="1800" dirty="0" err="1">
                <a:solidFill>
                  <a:srgbClr val="FFFF00"/>
                </a:solidFill>
              </a:rPr>
              <a:t>'un</a:t>
            </a:r>
            <a:r>
              <a:rPr lang="tr-TR" sz="1800" dirty="0">
                <a:solidFill>
                  <a:srgbClr val="FFFF00"/>
                </a:solidFill>
              </a:rPr>
              <a:t> şahsî serveti yüzünden ülkesini savaşa sokmayan, fakat devlete ait bir toprak parçası söz konusu olduğu zaman asla müsamaha göstermeyen tutumu Çin tarihlerinde ayrıntılı olarak </a:t>
            </a:r>
            <a:r>
              <a:rPr lang="tr-TR" sz="1800" dirty="0" smtClean="0">
                <a:solidFill>
                  <a:srgbClr val="FFFF00"/>
                </a:solidFill>
              </a:rPr>
              <a:t>kaydedilmiştir.</a:t>
            </a:r>
            <a:endParaRPr lang="tr-TR" sz="1800" dirty="0">
              <a:solidFill>
                <a:srgbClr val="FFFF00"/>
              </a:solidFill>
            </a:endParaRPr>
          </a:p>
        </p:txBody>
      </p:sp>
    </p:spTree>
    <p:extLst>
      <p:ext uri="{BB962C8B-B14F-4D97-AF65-F5344CB8AC3E}">
        <p14:creationId xmlns:p14="http://schemas.microsoft.com/office/powerpoint/2010/main" val="372587678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424936" cy="6048672"/>
          </a:xfrm>
        </p:spPr>
        <p:txBody>
          <a:bodyPr/>
          <a:lstStyle/>
          <a:p>
            <a:pPr algn="l"/>
            <a:r>
              <a:rPr lang="tr-TR" sz="1700" dirty="0" err="1">
                <a:solidFill>
                  <a:srgbClr val="FFFF00"/>
                </a:solidFill>
              </a:rPr>
              <a:t>Motun'un</a:t>
            </a:r>
            <a:r>
              <a:rPr lang="tr-TR" sz="1700" dirty="0">
                <a:solidFill>
                  <a:srgbClr val="FFFF00"/>
                </a:solidFill>
              </a:rPr>
              <a:t> sağlam temeller ve millî ülkü üzerine oturttuğu Hun </a:t>
            </a:r>
            <a:r>
              <a:rPr lang="tr-TR" sz="1700" dirty="0" smtClean="0">
                <a:solidFill>
                  <a:srgbClr val="FFFF00"/>
                </a:solidFill>
              </a:rPr>
              <a:t>birliği, 100 </a:t>
            </a:r>
            <a:r>
              <a:rPr lang="tr-TR" sz="1700" dirty="0">
                <a:solidFill>
                  <a:srgbClr val="FFFF00"/>
                </a:solidFill>
              </a:rPr>
              <a:t>yıldan fazla bir süre kudretli bir dönem yaşamış; bozkırların bu mutlu </a:t>
            </a:r>
            <a:r>
              <a:rPr lang="tr-TR" sz="1700" dirty="0" smtClean="0">
                <a:solidFill>
                  <a:srgbClr val="FFFF00"/>
                </a:solidFill>
              </a:rPr>
              <a:t>ve şaşaalı </a:t>
            </a:r>
            <a:r>
              <a:rPr lang="tr-TR" sz="1700" dirty="0">
                <a:solidFill>
                  <a:srgbClr val="FFFF00"/>
                </a:solidFill>
              </a:rPr>
              <a:t>döneminde, daha sonra Türk adını alacak olan gururlu millet </a:t>
            </a:r>
            <a:r>
              <a:rPr lang="tr-TR" sz="1700" dirty="0" smtClean="0">
                <a:solidFill>
                  <a:srgbClr val="FFFF00"/>
                </a:solidFill>
              </a:rPr>
              <a:t>doğmuştur. Hiç </a:t>
            </a:r>
            <a:r>
              <a:rPr lang="tr-TR" sz="1700" dirty="0">
                <a:solidFill>
                  <a:srgbClr val="FFFF00"/>
                </a:solidFill>
              </a:rPr>
              <a:t>şüphesiz</a:t>
            </a:r>
            <a:r>
              <a:rPr lang="tr-TR" sz="1700" b="1" dirty="0"/>
              <a:t> </a:t>
            </a:r>
            <a:r>
              <a:rPr lang="tr-TR" sz="1700" b="1" dirty="0" err="1" smtClean="0"/>
              <a:t>Çiçi'nin</a:t>
            </a:r>
            <a:r>
              <a:rPr lang="tr-TR" sz="1700" dirty="0">
                <a:solidFill>
                  <a:srgbClr val="FFFF00"/>
                </a:solidFill>
              </a:rPr>
              <a:t>, ağabeyi </a:t>
            </a:r>
            <a:r>
              <a:rPr lang="tr-TR" sz="1700" b="1" dirty="0" err="1" smtClean="0"/>
              <a:t>Hohan</a:t>
            </a:r>
            <a:r>
              <a:rPr lang="tr-TR" sz="1700" b="1" dirty="0" smtClean="0"/>
              <a:t>-ye‘ </a:t>
            </a:r>
            <a:r>
              <a:rPr lang="tr-TR" sz="1700" dirty="0" err="1" smtClean="0">
                <a:solidFill>
                  <a:srgbClr val="FFFF00"/>
                </a:solidFill>
              </a:rPr>
              <a:t>nin</a:t>
            </a:r>
            <a:r>
              <a:rPr lang="tr-TR" sz="1700" dirty="0" smtClean="0">
                <a:solidFill>
                  <a:srgbClr val="FFFF00"/>
                </a:solidFill>
              </a:rPr>
              <a:t> </a:t>
            </a:r>
            <a:r>
              <a:rPr lang="tr-TR" sz="1700" dirty="0">
                <a:solidFill>
                  <a:srgbClr val="FFFF00"/>
                </a:solidFill>
              </a:rPr>
              <a:t>Çin himayesine </a:t>
            </a:r>
            <a:r>
              <a:rPr lang="tr-TR" sz="1700" dirty="0" smtClean="0">
                <a:solidFill>
                  <a:srgbClr val="FFFF00"/>
                </a:solidFill>
              </a:rPr>
              <a:t>girmeyi teklif eden </a:t>
            </a:r>
            <a:r>
              <a:rPr lang="tr-TR" sz="1700" dirty="0">
                <a:solidFill>
                  <a:srgbClr val="FFFF00"/>
                </a:solidFill>
              </a:rPr>
              <a:t>sözlerine karşı verdiği </a:t>
            </a:r>
            <a:r>
              <a:rPr lang="tr-TR" sz="1700" dirty="0"/>
              <a:t> </a:t>
            </a:r>
            <a:r>
              <a:rPr lang="tr-TR" sz="1700" dirty="0" smtClean="0"/>
              <a:t> -Devlet </a:t>
            </a:r>
            <a:r>
              <a:rPr lang="tr-TR" sz="1700" dirty="0"/>
              <a:t>at sırtında savaşmak ve mücadele </a:t>
            </a:r>
            <a:r>
              <a:rPr lang="tr-TR" sz="1700" dirty="0" smtClean="0"/>
              <a:t>etmek suretiyle </a:t>
            </a:r>
            <a:r>
              <a:rPr lang="tr-TR" sz="1700" dirty="0"/>
              <a:t>kuruldu. Bağımlı olmak ve kölelik Hunlar için en </a:t>
            </a:r>
            <a:r>
              <a:rPr lang="tr-TR" sz="1700" dirty="0" err="1"/>
              <a:t>âdi</a:t>
            </a:r>
            <a:r>
              <a:rPr lang="tr-TR" sz="1700" dirty="0"/>
              <a:t> bir </a:t>
            </a:r>
            <a:r>
              <a:rPr lang="tr-TR" sz="1700" dirty="0" smtClean="0"/>
              <a:t>durumdur -</a:t>
            </a:r>
            <a:r>
              <a:rPr lang="tr-TR" sz="1700" dirty="0" smtClean="0">
                <a:solidFill>
                  <a:srgbClr val="FFFF00"/>
                </a:solidFill>
              </a:rPr>
              <a:t>cevabı</a:t>
            </a:r>
            <a:r>
              <a:rPr lang="tr-TR" sz="1700" dirty="0">
                <a:solidFill>
                  <a:srgbClr val="FFFF00"/>
                </a:solidFill>
              </a:rPr>
              <a:t>, </a:t>
            </a:r>
            <a:r>
              <a:rPr lang="tr-TR" sz="1700" dirty="0" err="1">
                <a:solidFill>
                  <a:srgbClr val="FFFF00"/>
                </a:solidFill>
              </a:rPr>
              <a:t>Motun'un</a:t>
            </a:r>
            <a:r>
              <a:rPr lang="tr-TR" sz="1700" dirty="0">
                <a:solidFill>
                  <a:srgbClr val="FFFF00"/>
                </a:solidFill>
              </a:rPr>
              <a:t> devletin temeline koyduğu millî ülkü ve bağımsızlık </a:t>
            </a:r>
            <a:r>
              <a:rPr lang="tr-TR" sz="1700" dirty="0" smtClean="0">
                <a:solidFill>
                  <a:srgbClr val="FFFF00"/>
                </a:solidFill>
              </a:rPr>
              <a:t>ruhunun </a:t>
            </a:r>
            <a:r>
              <a:rPr lang="tr-TR" sz="1700" dirty="0" err="1" smtClean="0">
                <a:solidFill>
                  <a:srgbClr val="FFFF00"/>
                </a:solidFill>
              </a:rPr>
              <a:t>tezahürüdür.Hunlardan</a:t>
            </a:r>
            <a:r>
              <a:rPr lang="tr-TR" sz="1700" dirty="0" smtClean="0">
                <a:solidFill>
                  <a:srgbClr val="FFFF00"/>
                </a:solidFill>
              </a:rPr>
              <a:t> </a:t>
            </a:r>
            <a:r>
              <a:rPr lang="tr-TR" sz="1700" dirty="0">
                <a:solidFill>
                  <a:srgbClr val="FFFF00"/>
                </a:solidFill>
              </a:rPr>
              <a:t>kalan sağlam devlet geleneği ve milliyetçilik şuuru </a:t>
            </a:r>
            <a:r>
              <a:rPr lang="tr-TR" sz="1700" dirty="0" smtClean="0">
                <a:solidFill>
                  <a:srgbClr val="FFFF00"/>
                </a:solidFill>
              </a:rPr>
              <a:t>destanlarla da </a:t>
            </a:r>
            <a:r>
              <a:rPr lang="tr-TR" sz="1700" dirty="0">
                <a:solidFill>
                  <a:srgbClr val="FFFF00"/>
                </a:solidFill>
              </a:rPr>
              <a:t>beslenerek yüzyıllarca Türk maşerî vicdanını idare etti. </a:t>
            </a:r>
            <a:r>
              <a:rPr lang="tr-TR" sz="1700" b="1" dirty="0"/>
              <a:t>Artık bütün </a:t>
            </a:r>
            <a:r>
              <a:rPr lang="tr-TR" sz="1700" b="1" dirty="0" smtClean="0"/>
              <a:t>devlet başkanları</a:t>
            </a:r>
            <a:r>
              <a:rPr lang="tr-TR" sz="1700" b="1" dirty="0"/>
              <a:t>, yabgular, kağanlar, hakanlar, sultanlar ve padişahlar Oğuz </a:t>
            </a:r>
            <a:r>
              <a:rPr lang="tr-TR" sz="1700" b="1" dirty="0" smtClean="0"/>
              <a:t>Han'ın (</a:t>
            </a:r>
            <a:r>
              <a:rPr lang="tr-TR" sz="1700" b="1" dirty="0" err="1" smtClean="0"/>
              <a:t>Motun'un</a:t>
            </a:r>
            <a:r>
              <a:rPr lang="tr-TR" sz="1700" b="1" dirty="0"/>
              <a:t>) çocukları </a:t>
            </a:r>
            <a:r>
              <a:rPr lang="tr-TR" sz="1700" b="1" dirty="0" smtClean="0"/>
              <a:t>oldular. </a:t>
            </a:r>
            <a:r>
              <a:rPr lang="tr-TR" sz="1700" dirty="0" smtClean="0">
                <a:solidFill>
                  <a:srgbClr val="FFFF00"/>
                </a:solidFill>
              </a:rPr>
              <a:t>Adı </a:t>
            </a:r>
            <a:r>
              <a:rPr lang="tr-TR" sz="1700" dirty="0">
                <a:solidFill>
                  <a:srgbClr val="FFFF00"/>
                </a:solidFill>
              </a:rPr>
              <a:t>ister yabgu, ister kağan olsun Türk hükümdarı, hükmetme, </a:t>
            </a:r>
            <a:r>
              <a:rPr lang="tr-TR" sz="1700" dirty="0" smtClean="0">
                <a:solidFill>
                  <a:srgbClr val="FFFF00"/>
                </a:solidFill>
              </a:rPr>
              <a:t>dünyayı yönetme </a:t>
            </a:r>
            <a:r>
              <a:rPr lang="tr-TR" sz="1700" dirty="0">
                <a:solidFill>
                  <a:srgbClr val="FFFF00"/>
                </a:solidFill>
              </a:rPr>
              <a:t>yetkisini Gök Tanrı'dan almakta idi. Hun hükümdarı "göğün (</a:t>
            </a:r>
            <a:r>
              <a:rPr lang="tr-TR" sz="1700" dirty="0" smtClean="0">
                <a:solidFill>
                  <a:srgbClr val="FFFF00"/>
                </a:solidFill>
              </a:rPr>
              <a:t>Tanrı'nın</a:t>
            </a:r>
            <a:r>
              <a:rPr lang="tr-TR" sz="1700" dirty="0">
                <a:solidFill>
                  <a:srgbClr val="FFFF00"/>
                </a:solidFill>
              </a:rPr>
              <a:t>) yükselttiği </a:t>
            </a:r>
            <a:r>
              <a:rPr lang="tr-TR" sz="1700" dirty="0" err="1">
                <a:solidFill>
                  <a:srgbClr val="FFFF00"/>
                </a:solidFill>
              </a:rPr>
              <a:t>şanyü</a:t>
            </a:r>
            <a:r>
              <a:rPr lang="tr-TR" sz="1700" dirty="0">
                <a:solidFill>
                  <a:srgbClr val="FFFF00"/>
                </a:solidFill>
              </a:rPr>
              <a:t>" idi </a:t>
            </a:r>
            <a:r>
              <a:rPr lang="tr-TR" sz="1700" dirty="0" smtClean="0">
                <a:solidFill>
                  <a:srgbClr val="FFFF00"/>
                </a:solidFill>
              </a:rPr>
              <a:t>.Tıpkı</a:t>
            </a:r>
            <a:r>
              <a:rPr lang="tr-TR" sz="1700" dirty="0">
                <a:solidFill>
                  <a:srgbClr val="FFFF00"/>
                </a:solidFill>
              </a:rPr>
              <a:t> </a:t>
            </a:r>
            <a:r>
              <a:rPr lang="tr-TR" sz="1700" dirty="0" err="1" smtClean="0">
                <a:solidFill>
                  <a:srgbClr val="FFFF00"/>
                </a:solidFill>
              </a:rPr>
              <a:t>Tanrı'nm</a:t>
            </a:r>
            <a:r>
              <a:rPr lang="tr-TR" sz="1700" dirty="0" smtClean="0">
                <a:solidFill>
                  <a:srgbClr val="FFFF00"/>
                </a:solidFill>
              </a:rPr>
              <a:t> </a:t>
            </a:r>
            <a:r>
              <a:rPr lang="tr-TR" sz="1700" dirty="0" err="1">
                <a:solidFill>
                  <a:srgbClr val="FFFF00"/>
                </a:solidFill>
              </a:rPr>
              <a:t>İlteriş</a:t>
            </a:r>
            <a:r>
              <a:rPr lang="tr-TR" sz="1700" dirty="0">
                <a:solidFill>
                  <a:srgbClr val="FFFF00"/>
                </a:solidFill>
              </a:rPr>
              <a:t> Kağan'ı tepesinden tutup yükselttiği gibi. Unvanın daha </a:t>
            </a:r>
            <a:r>
              <a:rPr lang="tr-TR" sz="1700" dirty="0" smtClean="0">
                <a:solidFill>
                  <a:srgbClr val="FFFF00"/>
                </a:solidFill>
              </a:rPr>
              <a:t>geniş biçimi </a:t>
            </a:r>
            <a:r>
              <a:rPr lang="tr-TR" sz="1700" dirty="0">
                <a:solidFill>
                  <a:srgbClr val="FFFF00"/>
                </a:solidFill>
              </a:rPr>
              <a:t>de Çin kaynaklarında kayıtlıdır: "Yer ve gökten doğmuş; güneş ve </a:t>
            </a:r>
            <a:r>
              <a:rPr lang="tr-TR" sz="1700" dirty="0" smtClean="0">
                <a:solidFill>
                  <a:srgbClr val="FFFF00"/>
                </a:solidFill>
              </a:rPr>
              <a:t>ayın takdir </a:t>
            </a:r>
            <a:r>
              <a:rPr lang="tr-TR" sz="1700" dirty="0">
                <a:solidFill>
                  <a:srgbClr val="FFFF00"/>
                </a:solidFill>
              </a:rPr>
              <a:t>ettiği büyük  </a:t>
            </a:r>
            <a:r>
              <a:rPr lang="tr-TR" sz="1700" b="1" dirty="0" err="1" smtClean="0"/>
              <a:t>şanyü</a:t>
            </a:r>
            <a:r>
              <a:rPr lang="tr-TR" sz="1700" b="1" dirty="0" smtClean="0"/>
              <a:t> </a:t>
            </a:r>
            <a:r>
              <a:rPr lang="tr-TR" sz="1700" dirty="0" smtClean="0">
                <a:solidFill>
                  <a:srgbClr val="FFFF00"/>
                </a:solidFill>
              </a:rPr>
              <a:t>Hükümdarın </a:t>
            </a:r>
            <a:r>
              <a:rPr lang="tr-TR" sz="1700" b="1" dirty="0" err="1"/>
              <a:t>kut</a:t>
            </a:r>
            <a:r>
              <a:rPr lang="tr-TR" sz="1700" dirty="0" err="1">
                <a:solidFill>
                  <a:srgbClr val="FFFF00"/>
                </a:solidFill>
              </a:rPr>
              <a:t>'unu</a:t>
            </a:r>
            <a:r>
              <a:rPr lang="tr-TR" sz="1700" dirty="0">
                <a:solidFill>
                  <a:srgbClr val="FFFF00"/>
                </a:solidFill>
              </a:rPr>
              <a:t> (güç ve karizmasını) Tanrı'dan alması, Türk kültürünün, </a:t>
            </a:r>
            <a:r>
              <a:rPr lang="tr-TR" sz="1700" dirty="0" smtClean="0">
                <a:solidFill>
                  <a:srgbClr val="FFFF00"/>
                </a:solidFill>
              </a:rPr>
              <a:t>ilk defa </a:t>
            </a:r>
            <a:r>
              <a:rPr lang="tr-TR" sz="1700" dirty="0">
                <a:solidFill>
                  <a:srgbClr val="FFFF00"/>
                </a:solidFill>
              </a:rPr>
              <a:t>Hunlarda görülen çok önemli bir </a:t>
            </a:r>
            <a:r>
              <a:rPr lang="tr-TR" sz="1700" dirty="0" smtClean="0">
                <a:solidFill>
                  <a:srgbClr val="FFFF00"/>
                </a:solidFill>
              </a:rPr>
              <a:t>unsurudur. Ülkenin </a:t>
            </a:r>
            <a:r>
              <a:rPr lang="tr-TR" sz="1700" dirty="0">
                <a:solidFill>
                  <a:srgbClr val="FFFF00"/>
                </a:solidFill>
              </a:rPr>
              <a:t>sol (doğu) ve sağ (batı) bilge </a:t>
            </a:r>
            <a:r>
              <a:rPr lang="tr-TR" sz="1700" dirty="0" err="1">
                <a:solidFill>
                  <a:srgbClr val="FFFF00"/>
                </a:solidFill>
              </a:rPr>
              <a:t>tiginler</a:t>
            </a:r>
            <a:r>
              <a:rPr lang="tr-TR" sz="1700" dirty="0">
                <a:solidFill>
                  <a:srgbClr val="FFFF00"/>
                </a:solidFill>
              </a:rPr>
              <a:t> ve onların altındaki </a:t>
            </a:r>
            <a:r>
              <a:rPr lang="tr-TR" sz="1700" dirty="0" smtClean="0">
                <a:solidFill>
                  <a:srgbClr val="FFFF00"/>
                </a:solidFill>
              </a:rPr>
              <a:t>yöneticilerce idare </a:t>
            </a:r>
            <a:r>
              <a:rPr lang="tr-TR" sz="1700" dirty="0">
                <a:solidFill>
                  <a:srgbClr val="FFFF00"/>
                </a:solidFill>
              </a:rPr>
              <a:t>edilmesi şeklindeki iki kanatlı teşkilât </a:t>
            </a:r>
            <a:r>
              <a:rPr lang="tr-TR" sz="1700" dirty="0" smtClean="0">
                <a:solidFill>
                  <a:srgbClr val="FFFF00"/>
                </a:solidFill>
              </a:rPr>
              <a:t>; </a:t>
            </a:r>
            <a:r>
              <a:rPr lang="tr-TR" sz="1700" b="1" dirty="0"/>
              <a:t>24 tümenden </a:t>
            </a:r>
            <a:r>
              <a:rPr lang="tr-TR" sz="1700" dirty="0">
                <a:solidFill>
                  <a:srgbClr val="FFFF00"/>
                </a:solidFill>
              </a:rPr>
              <a:t>(boydan ?) oluşan ordu </a:t>
            </a:r>
            <a:r>
              <a:rPr lang="tr-TR" sz="1700" dirty="0" smtClean="0">
                <a:solidFill>
                  <a:srgbClr val="FFFF00"/>
                </a:solidFill>
              </a:rPr>
              <a:t>ve bu orduların </a:t>
            </a:r>
            <a:r>
              <a:rPr lang="tr-TR" sz="1700" dirty="0">
                <a:solidFill>
                  <a:srgbClr val="FFFF00"/>
                </a:solidFill>
              </a:rPr>
              <a:t>10 000 (tümen), 1000, 100 ve 10'lu birliklere ayrılması </a:t>
            </a:r>
            <a:r>
              <a:rPr lang="tr-TR" sz="1700" dirty="0" smtClean="0">
                <a:solidFill>
                  <a:srgbClr val="FFFF00"/>
                </a:solidFill>
              </a:rPr>
              <a:t>, </a:t>
            </a:r>
            <a:r>
              <a:rPr lang="tr-TR" sz="1700" dirty="0" err="1">
                <a:solidFill>
                  <a:srgbClr val="FFFF00"/>
                </a:solidFill>
              </a:rPr>
              <a:t>Hunlarm</a:t>
            </a:r>
            <a:r>
              <a:rPr lang="tr-TR" sz="1700" dirty="0">
                <a:solidFill>
                  <a:srgbClr val="FFFF00"/>
                </a:solidFill>
              </a:rPr>
              <a:t> Türk kültür ve yönetim miraslarının </a:t>
            </a:r>
            <a:r>
              <a:rPr lang="tr-TR" sz="1700" dirty="0" smtClean="0">
                <a:solidFill>
                  <a:srgbClr val="FFFF00"/>
                </a:solidFill>
              </a:rPr>
              <a:t>en önemlileridir</a:t>
            </a:r>
            <a:r>
              <a:rPr lang="tr-TR" sz="1700" dirty="0">
                <a:solidFill>
                  <a:srgbClr val="FFFF00"/>
                </a:solidFill>
              </a:rPr>
              <a:t>. Hunlarda görülen Gök Tanrı ve yer-su inancı; atalar kültü; dağ, kaya, su, ağaç gibi tabiat unsurlarının ruh taşıdığına inanılması </a:t>
            </a:r>
            <a:r>
              <a:rPr lang="tr-TR" sz="1700" dirty="0" err="1">
                <a:solidFill>
                  <a:srgbClr val="FFFF00"/>
                </a:solidFill>
              </a:rPr>
              <a:t>vb</a:t>
            </a:r>
            <a:r>
              <a:rPr lang="tr-TR" sz="1700" dirty="0">
                <a:solidFill>
                  <a:srgbClr val="FFFF00"/>
                </a:solidFill>
              </a:rPr>
              <a:t> hususlar; Maniheizm, Budizm ve </a:t>
            </a:r>
            <a:r>
              <a:rPr lang="tr-TR" sz="1700" dirty="0" smtClean="0">
                <a:solidFill>
                  <a:srgbClr val="FFFF00"/>
                </a:solidFill>
              </a:rPr>
              <a:t>Müslümanlık 'tan </a:t>
            </a:r>
            <a:r>
              <a:rPr lang="tr-TR" sz="1700" dirty="0">
                <a:solidFill>
                  <a:srgbClr val="FFFF00"/>
                </a:solidFill>
              </a:rPr>
              <a:t>önceki Türk din kültürünün önemli öğeleri idiler. </a:t>
            </a:r>
          </a:p>
        </p:txBody>
      </p:sp>
    </p:spTree>
    <p:extLst>
      <p:ext uri="{BB962C8B-B14F-4D97-AF65-F5344CB8AC3E}">
        <p14:creationId xmlns:p14="http://schemas.microsoft.com/office/powerpoint/2010/main" val="159776544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548680"/>
            <a:ext cx="8424936" cy="6048672"/>
          </a:xfrm>
        </p:spPr>
        <p:txBody>
          <a:bodyPr/>
          <a:lstStyle/>
          <a:p>
            <a:pPr algn="l"/>
            <a:r>
              <a:rPr lang="tr-TR" sz="1900" b="1" dirty="0" smtClean="0"/>
              <a:t>                     </a:t>
            </a:r>
            <a:r>
              <a:rPr lang="tr-TR" sz="2400" b="1" dirty="0" smtClean="0"/>
              <a:t>ASYA </a:t>
            </a:r>
            <a:r>
              <a:rPr lang="tr-TR" sz="2400" b="1" dirty="0"/>
              <a:t>HUNLARI VE TÜRK </a:t>
            </a:r>
            <a:r>
              <a:rPr lang="tr-TR" sz="2400" b="1" dirty="0" smtClean="0"/>
              <a:t>DİLİ</a:t>
            </a:r>
          </a:p>
          <a:p>
            <a:pPr algn="l"/>
            <a:r>
              <a:rPr lang="tr-TR" sz="1900" dirty="0" err="1" smtClean="0"/>
              <a:t>Tengri</a:t>
            </a:r>
            <a:r>
              <a:rPr lang="tr-TR" sz="1900" dirty="0"/>
              <a:t>, kut, il, törü, yabgu, ordu, </a:t>
            </a:r>
            <a:r>
              <a:rPr lang="tr-TR" sz="1900" dirty="0" err="1"/>
              <a:t>sü</a:t>
            </a:r>
            <a:r>
              <a:rPr lang="tr-TR" sz="1900" dirty="0"/>
              <a:t> (ordu), </a:t>
            </a:r>
            <a:r>
              <a:rPr lang="tr-TR" sz="1900" dirty="0" err="1"/>
              <a:t>börü</a:t>
            </a:r>
            <a:r>
              <a:rPr lang="tr-TR" sz="1900" dirty="0"/>
              <a:t> (kurt), </a:t>
            </a:r>
            <a:r>
              <a:rPr lang="tr-TR" sz="1900" dirty="0" err="1"/>
              <a:t>temir</a:t>
            </a:r>
            <a:r>
              <a:rPr lang="tr-TR" sz="1900" dirty="0"/>
              <a:t>, </a:t>
            </a:r>
            <a:r>
              <a:rPr lang="tr-TR" sz="1900" dirty="0" smtClean="0"/>
              <a:t>kural (silâh</a:t>
            </a:r>
            <a:r>
              <a:rPr lang="tr-TR" sz="1900" dirty="0"/>
              <a:t>), </a:t>
            </a:r>
            <a:r>
              <a:rPr lang="tr-TR" sz="1900" dirty="0" err="1"/>
              <a:t>kıngrak</a:t>
            </a:r>
            <a:r>
              <a:rPr lang="tr-TR" sz="1900" dirty="0"/>
              <a:t> (kılıç), </a:t>
            </a:r>
            <a:r>
              <a:rPr lang="tr-TR" sz="1900" dirty="0" err="1"/>
              <a:t>kapagçı</a:t>
            </a:r>
            <a:r>
              <a:rPr lang="tr-TR" sz="1900" dirty="0"/>
              <a:t> (kapı muhafızı), </a:t>
            </a:r>
            <a:r>
              <a:rPr lang="tr-TR" sz="1900" dirty="0" err="1"/>
              <a:t>bitigçi</a:t>
            </a:r>
            <a:r>
              <a:rPr lang="tr-TR" sz="1900" dirty="0"/>
              <a:t> (yazıcı) gibi </a:t>
            </a:r>
            <a:r>
              <a:rPr lang="tr-TR" sz="1900" dirty="0" smtClean="0"/>
              <a:t>Türkçe kelimeleri </a:t>
            </a:r>
            <a:r>
              <a:rPr lang="tr-TR" sz="1900" dirty="0"/>
              <a:t>kullandıklarını Çin kaynaklarından tespit ettiğimiz Asya </a:t>
            </a:r>
            <a:r>
              <a:rPr lang="tr-TR" sz="1900" dirty="0" err="1"/>
              <a:t>Hunlan</a:t>
            </a:r>
            <a:r>
              <a:rPr lang="tr-TR" sz="1900" dirty="0"/>
              <a:t> </a:t>
            </a:r>
            <a:r>
              <a:rPr lang="tr-TR" sz="1900" dirty="0" smtClean="0"/>
              <a:t>Türk devletçiliğinin </a:t>
            </a:r>
            <a:r>
              <a:rPr lang="tr-TR" sz="1900" dirty="0"/>
              <a:t>kurucularıdır. </a:t>
            </a:r>
            <a:r>
              <a:rPr lang="tr-TR" sz="1900" dirty="0">
                <a:solidFill>
                  <a:srgbClr val="FFFF00"/>
                </a:solidFill>
              </a:rPr>
              <a:t>İlk Çin tarihçisi </a:t>
            </a:r>
            <a:r>
              <a:rPr lang="tr-TR" sz="1900" b="1" dirty="0" err="1" smtClean="0"/>
              <a:t>Ssu-ma</a:t>
            </a:r>
            <a:r>
              <a:rPr lang="tr-TR" sz="1900" b="1" dirty="0" smtClean="0"/>
              <a:t> </a:t>
            </a:r>
            <a:r>
              <a:rPr lang="tr-TR" sz="1900" b="1" dirty="0" err="1" smtClean="0"/>
              <a:t>Çien</a:t>
            </a:r>
            <a:r>
              <a:rPr lang="tr-TR" sz="1900" b="1" dirty="0" smtClean="0"/>
              <a:t> </a:t>
            </a:r>
            <a:r>
              <a:rPr lang="tr-TR" sz="1900" dirty="0" smtClean="0">
                <a:solidFill>
                  <a:srgbClr val="FFFF00"/>
                </a:solidFill>
              </a:rPr>
              <a:t>'e </a:t>
            </a:r>
            <a:r>
              <a:rPr lang="tr-TR" sz="1900" dirty="0">
                <a:solidFill>
                  <a:srgbClr val="FFFF00"/>
                </a:solidFill>
              </a:rPr>
              <a:t>göre daha "M.Ö. </a:t>
            </a:r>
            <a:r>
              <a:rPr lang="tr-TR" sz="1900" dirty="0" smtClean="0">
                <a:solidFill>
                  <a:srgbClr val="FFFF00"/>
                </a:solidFill>
              </a:rPr>
              <a:t>3. yüzyılın </a:t>
            </a:r>
            <a:r>
              <a:rPr lang="tr-TR" sz="1900" dirty="0">
                <a:solidFill>
                  <a:srgbClr val="FFFF00"/>
                </a:solidFill>
              </a:rPr>
              <a:t>ikinci yarısında Hunlar birleşmiş ve kudretli bir millet </a:t>
            </a:r>
            <a:r>
              <a:rPr lang="tr-TR" sz="1900" dirty="0" smtClean="0">
                <a:solidFill>
                  <a:srgbClr val="FFFF00"/>
                </a:solidFill>
              </a:rPr>
              <a:t>olarak gözükmeye başlamışlardır. </a:t>
            </a:r>
            <a:r>
              <a:rPr lang="tr-TR" sz="1900" dirty="0" err="1">
                <a:solidFill>
                  <a:srgbClr val="FFFF00"/>
                </a:solidFill>
              </a:rPr>
              <a:t>Motun'dan</a:t>
            </a:r>
            <a:r>
              <a:rPr lang="tr-TR" sz="1900" dirty="0">
                <a:solidFill>
                  <a:srgbClr val="FFFF00"/>
                </a:solidFill>
              </a:rPr>
              <a:t> önce </a:t>
            </a:r>
            <a:r>
              <a:rPr lang="tr-TR" sz="1900" dirty="0" smtClean="0">
                <a:solidFill>
                  <a:srgbClr val="FFFF00"/>
                </a:solidFill>
              </a:rPr>
              <a:t>oluşmaya başlayan </a:t>
            </a:r>
            <a:r>
              <a:rPr lang="tr-TR" sz="1900" dirty="0">
                <a:solidFill>
                  <a:srgbClr val="FFFF00"/>
                </a:solidFill>
              </a:rPr>
              <a:t>birlik Motun zamanında kesin şekilde tamamlanmıştır. Ölümünden </a:t>
            </a:r>
            <a:r>
              <a:rPr lang="tr-TR" sz="1900" dirty="0" smtClean="0">
                <a:solidFill>
                  <a:srgbClr val="FFFF00"/>
                </a:solidFill>
              </a:rPr>
              <a:t>iki yıl </a:t>
            </a:r>
            <a:r>
              <a:rPr lang="tr-TR" sz="1900" dirty="0">
                <a:solidFill>
                  <a:srgbClr val="FFFF00"/>
                </a:solidFill>
              </a:rPr>
              <a:t>önce, M.Ö. 176'da Çin imparatoruna gönderdiği bir mektupta Motun </a:t>
            </a:r>
            <a:r>
              <a:rPr lang="tr-TR" sz="1900" dirty="0" smtClean="0">
                <a:solidFill>
                  <a:srgbClr val="FFFF00"/>
                </a:solidFill>
              </a:rPr>
              <a:t>şöyle demektedir: "</a:t>
            </a:r>
            <a:r>
              <a:rPr lang="tr-TR" sz="1900" b="1" dirty="0"/>
              <a:t>Göğün yardımı ile yetenekli askerlerimiz ve güçlü atlarımız </a:t>
            </a:r>
            <a:r>
              <a:rPr lang="tr-TR" sz="1900" b="1" dirty="0" smtClean="0"/>
              <a:t>sayesinde </a:t>
            </a:r>
            <a:r>
              <a:rPr lang="tr-TR" sz="1900" b="1" dirty="0" err="1" smtClean="0"/>
              <a:t>Yüeh-chih'ları</a:t>
            </a:r>
            <a:r>
              <a:rPr lang="tr-TR" sz="1900" b="1" dirty="0" smtClean="0"/>
              <a:t> </a:t>
            </a:r>
            <a:r>
              <a:rPr lang="tr-TR" sz="1900" b="1" dirty="0"/>
              <a:t>ağır (bir) hezimete uğratarak hepsini ya öldürdük, ya da tâbi </a:t>
            </a:r>
            <a:r>
              <a:rPr lang="tr-TR" sz="1900" b="1" dirty="0" smtClean="0"/>
              <a:t>kıldık ve </a:t>
            </a:r>
            <a:r>
              <a:rPr lang="tr-TR" sz="1900" b="1" dirty="0"/>
              <a:t>böylece bu meseleyi hallettik. </a:t>
            </a:r>
            <a:r>
              <a:rPr lang="tr-TR" sz="1900" b="1" dirty="0" err="1"/>
              <a:t>Lou</a:t>
            </a:r>
            <a:r>
              <a:rPr lang="tr-TR" sz="1900" b="1" dirty="0"/>
              <a:t>-lan, </a:t>
            </a:r>
            <a:r>
              <a:rPr lang="tr-TR" sz="1900" b="1" dirty="0" err="1"/>
              <a:t>Wu</a:t>
            </a:r>
            <a:r>
              <a:rPr lang="tr-TR" sz="1900" b="1" dirty="0"/>
              <a:t>-sun, Hu-</a:t>
            </a:r>
            <a:r>
              <a:rPr lang="tr-TR" sz="1900" b="1" dirty="0" err="1"/>
              <a:t>chieh</a:t>
            </a:r>
            <a:r>
              <a:rPr lang="tr-TR" sz="1900" b="1" dirty="0"/>
              <a:t> ve </a:t>
            </a:r>
            <a:r>
              <a:rPr lang="tr-TR" sz="1900" b="1" dirty="0" smtClean="0"/>
              <a:t>yakınlarındaki yirmi </a:t>
            </a:r>
            <a:r>
              <a:rPr lang="tr-TR" sz="1900" b="1" dirty="0"/>
              <a:t>altı ülkenin hepsi artık </a:t>
            </a:r>
            <a:r>
              <a:rPr lang="tr-TR" sz="1900" b="1" dirty="0" err="1" smtClean="0"/>
              <a:t>Hiung</a:t>
            </a:r>
            <a:r>
              <a:rPr lang="tr-TR" sz="1900" b="1" dirty="0" smtClean="0"/>
              <a:t>-nu </a:t>
            </a:r>
            <a:r>
              <a:rPr lang="tr-TR" sz="1900" b="1" dirty="0"/>
              <a:t>oldu. Yay çeken halkların hepsi tek (</a:t>
            </a:r>
            <a:r>
              <a:rPr lang="tr-TR" sz="1900" b="1" dirty="0" smtClean="0"/>
              <a:t>bir) aile </a:t>
            </a:r>
            <a:r>
              <a:rPr lang="tr-TR" sz="1900" b="1" dirty="0"/>
              <a:t>içinde toplanmış, (böylece) kuzey bölgelerinde huzur sağlanmıştır</a:t>
            </a:r>
            <a:r>
              <a:rPr lang="tr-TR" sz="1900" dirty="0">
                <a:solidFill>
                  <a:srgbClr val="FFFF00"/>
                </a:solidFill>
              </a:rPr>
              <a:t>." </a:t>
            </a:r>
            <a:r>
              <a:rPr lang="tr-TR" sz="1900" dirty="0" smtClean="0">
                <a:solidFill>
                  <a:srgbClr val="FFFF00"/>
                </a:solidFill>
              </a:rPr>
              <a:t>Mektuptan </a:t>
            </a:r>
            <a:r>
              <a:rPr lang="tr-TR" sz="1900" dirty="0">
                <a:solidFill>
                  <a:srgbClr val="FFFF00"/>
                </a:solidFill>
              </a:rPr>
              <a:t>açıkça anlaşıldığına göre yay çeken bütün halklar (</a:t>
            </a:r>
            <a:r>
              <a:rPr lang="tr-TR" sz="1900" dirty="0" smtClean="0">
                <a:solidFill>
                  <a:srgbClr val="FFFF00"/>
                </a:solidFill>
              </a:rPr>
              <a:t>bozkır kavimleri</a:t>
            </a:r>
            <a:r>
              <a:rPr lang="tr-TR" sz="1900" dirty="0">
                <a:solidFill>
                  <a:srgbClr val="FFFF00"/>
                </a:solidFill>
              </a:rPr>
              <a:t>) "Hun" adı altında tek bir aile oldular. Bu ifadeler âdeta bir </a:t>
            </a:r>
            <a:r>
              <a:rPr lang="tr-TR" sz="1900" dirty="0" smtClean="0">
                <a:solidFill>
                  <a:srgbClr val="FFFF00"/>
                </a:solidFill>
              </a:rPr>
              <a:t>milletin oluşumunu </a:t>
            </a:r>
            <a:r>
              <a:rPr lang="tr-TR" sz="1900" dirty="0">
                <a:solidFill>
                  <a:srgbClr val="FFFF00"/>
                </a:solidFill>
              </a:rPr>
              <a:t>anlatmaktadır. </a:t>
            </a:r>
            <a:r>
              <a:rPr lang="tr-TR" sz="1900" dirty="0"/>
              <a:t>Motun</a:t>
            </a:r>
            <a:r>
              <a:rPr lang="tr-TR" sz="1900" dirty="0">
                <a:solidFill>
                  <a:srgbClr val="FFFF00"/>
                </a:solidFill>
              </a:rPr>
              <a:t> kurduğu sağlam ve disiplinli yapıyı </a:t>
            </a:r>
            <a:r>
              <a:rPr lang="tr-TR" sz="1900" dirty="0" smtClean="0">
                <a:solidFill>
                  <a:srgbClr val="FFFF00"/>
                </a:solidFill>
              </a:rPr>
              <a:t>millî ruhla </a:t>
            </a:r>
            <a:r>
              <a:rPr lang="tr-TR" sz="1900" dirty="0">
                <a:solidFill>
                  <a:srgbClr val="FFFF00"/>
                </a:solidFill>
              </a:rPr>
              <a:t>da doldurmasını bilmiş, bir aile olarak gördüğü milletine toprak ve </a:t>
            </a:r>
            <a:r>
              <a:rPr lang="tr-TR" sz="1900" dirty="0" smtClean="0">
                <a:solidFill>
                  <a:srgbClr val="FFFF00"/>
                </a:solidFill>
              </a:rPr>
              <a:t>vatan duygularını </a:t>
            </a:r>
            <a:r>
              <a:rPr lang="tr-TR" sz="1900" dirty="0">
                <a:solidFill>
                  <a:srgbClr val="FFFF00"/>
                </a:solidFill>
              </a:rPr>
              <a:t>aşılayarak tarihte kayıtlı ilk milliyetçilik ilkesini ortaya koymuştur</a:t>
            </a:r>
            <a:r>
              <a:rPr lang="tr-TR" sz="1900" dirty="0" smtClean="0">
                <a:solidFill>
                  <a:srgbClr val="FFFF00"/>
                </a:solidFill>
              </a:rPr>
              <a:t>:</a:t>
            </a:r>
            <a:endParaRPr lang="tr-TR" sz="1900" dirty="0">
              <a:solidFill>
                <a:srgbClr val="FFFF00"/>
              </a:solidFill>
            </a:endParaRPr>
          </a:p>
        </p:txBody>
      </p:sp>
    </p:spTree>
    <p:extLst>
      <p:ext uri="{BB962C8B-B14F-4D97-AF65-F5344CB8AC3E}">
        <p14:creationId xmlns:p14="http://schemas.microsoft.com/office/powerpoint/2010/main" val="148916640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600" b="1" dirty="0" err="1"/>
              <a:t>Motun'un</a:t>
            </a:r>
            <a:r>
              <a:rPr lang="tr-TR" sz="1600" b="1" dirty="0"/>
              <a:t> şahsî serveti yüzünden ülkesini savaşa sokmayan, fakat </a:t>
            </a:r>
            <a:r>
              <a:rPr lang="tr-TR" sz="1600" b="1" dirty="0" smtClean="0"/>
              <a:t>devlete ait </a:t>
            </a:r>
            <a:r>
              <a:rPr lang="tr-TR" sz="1600" b="1" dirty="0"/>
              <a:t>bir toprak parçası söz konusu olduğu zaman asla müsamaha </a:t>
            </a:r>
            <a:r>
              <a:rPr lang="tr-TR" sz="1600" b="1" dirty="0" smtClean="0"/>
              <a:t>göstermeyen tutumu </a:t>
            </a:r>
            <a:r>
              <a:rPr lang="tr-TR" sz="1600" b="1" dirty="0"/>
              <a:t>Çin tarihlerinde ayrıntılı olarak kaydedilmiştir</a:t>
            </a:r>
            <a:r>
              <a:rPr lang="tr-TR" sz="1600" dirty="0" smtClean="0">
                <a:solidFill>
                  <a:srgbClr val="FFFF00"/>
                </a:solidFill>
              </a:rPr>
              <a:t>: "</a:t>
            </a:r>
            <a:r>
              <a:rPr lang="tr-TR" sz="1600" dirty="0" err="1">
                <a:solidFill>
                  <a:srgbClr val="FFFF00"/>
                </a:solidFill>
              </a:rPr>
              <a:t>Mo</a:t>
            </a:r>
            <a:r>
              <a:rPr lang="tr-TR" sz="1600" dirty="0">
                <a:solidFill>
                  <a:srgbClr val="FFFF00"/>
                </a:solidFill>
              </a:rPr>
              <a:t>-tu (Motun) başa geçtiği sırada </a:t>
            </a:r>
            <a:r>
              <a:rPr lang="tr-TR" sz="1600" dirty="0" err="1">
                <a:solidFill>
                  <a:srgbClr val="FFFF00"/>
                </a:solidFill>
              </a:rPr>
              <a:t>Tung</a:t>
            </a:r>
            <a:r>
              <a:rPr lang="tr-TR" sz="1600" dirty="0">
                <a:solidFill>
                  <a:srgbClr val="FFFF00"/>
                </a:solidFill>
              </a:rPr>
              <a:t> (Doğu) </a:t>
            </a:r>
            <a:r>
              <a:rPr lang="tr-TR" sz="1600" dirty="0" smtClean="0">
                <a:solidFill>
                  <a:srgbClr val="FFFF00"/>
                </a:solidFill>
              </a:rPr>
              <a:t>Hunlar </a:t>
            </a:r>
            <a:r>
              <a:rPr lang="tr-TR" sz="1600" dirty="0">
                <a:solidFill>
                  <a:srgbClr val="FFFF00"/>
                </a:solidFill>
              </a:rPr>
              <a:t>güçlüydü. </a:t>
            </a:r>
            <a:r>
              <a:rPr lang="tr-TR" sz="1600" dirty="0" err="1" smtClean="0">
                <a:solidFill>
                  <a:srgbClr val="FFFF00"/>
                </a:solidFill>
              </a:rPr>
              <a:t>Motu'nun</a:t>
            </a:r>
            <a:r>
              <a:rPr lang="tr-TR" sz="1600" dirty="0" smtClean="0">
                <a:solidFill>
                  <a:srgbClr val="FFFF00"/>
                </a:solidFill>
              </a:rPr>
              <a:t> babasını </a:t>
            </a:r>
            <a:r>
              <a:rPr lang="tr-TR" sz="1600" dirty="0">
                <a:solidFill>
                  <a:srgbClr val="FFFF00"/>
                </a:solidFill>
              </a:rPr>
              <a:t>öldürerek hükümdar olduğunu duyunca elçi gönderip </a:t>
            </a:r>
            <a:r>
              <a:rPr lang="tr-TR" sz="1600" dirty="0" err="1" smtClean="0">
                <a:solidFill>
                  <a:srgbClr val="FFFF00"/>
                </a:solidFill>
              </a:rPr>
              <a:t>Mo-tu'ya</a:t>
            </a:r>
            <a:r>
              <a:rPr lang="tr-TR" sz="1600" dirty="0" smtClean="0">
                <a:solidFill>
                  <a:srgbClr val="FFFF00"/>
                </a:solidFill>
              </a:rPr>
              <a:t> şöyle </a:t>
            </a:r>
            <a:r>
              <a:rPr lang="tr-TR" sz="1600" dirty="0">
                <a:solidFill>
                  <a:srgbClr val="FFFF00"/>
                </a:solidFill>
              </a:rPr>
              <a:t>demişlerdi: '</a:t>
            </a:r>
            <a:r>
              <a:rPr lang="tr-TR" sz="1600" dirty="0" err="1">
                <a:solidFill>
                  <a:srgbClr val="FFFF00"/>
                </a:solidFill>
              </a:rPr>
              <a:t>Tou-man'ın</a:t>
            </a:r>
            <a:r>
              <a:rPr lang="tr-TR" sz="1600" dirty="0">
                <a:solidFill>
                  <a:srgbClr val="FFFF00"/>
                </a:solidFill>
              </a:rPr>
              <a:t> </a:t>
            </a:r>
            <a:r>
              <a:rPr lang="tr-TR" sz="1600" dirty="0" err="1">
                <a:solidFill>
                  <a:srgbClr val="FFFF00"/>
                </a:solidFill>
              </a:rPr>
              <a:t>Çien</a:t>
            </a:r>
            <a:r>
              <a:rPr lang="tr-TR" sz="1600" dirty="0">
                <a:solidFill>
                  <a:srgbClr val="FFFF00"/>
                </a:solidFill>
              </a:rPr>
              <a:t> </a:t>
            </a:r>
            <a:r>
              <a:rPr lang="tr-TR" sz="1600" dirty="0" err="1">
                <a:solidFill>
                  <a:srgbClr val="FFFF00"/>
                </a:solidFill>
              </a:rPr>
              <a:t>Li</a:t>
            </a:r>
            <a:r>
              <a:rPr lang="tr-TR" sz="1600" dirty="0">
                <a:solidFill>
                  <a:srgbClr val="FFFF00"/>
                </a:solidFill>
              </a:rPr>
              <a:t> </a:t>
            </a:r>
            <a:r>
              <a:rPr lang="tr-TR" sz="1600" dirty="0" err="1">
                <a:solidFill>
                  <a:srgbClr val="FFFF00"/>
                </a:solidFill>
              </a:rPr>
              <a:t>Ma</a:t>
            </a:r>
            <a:r>
              <a:rPr lang="tr-TR" sz="1600" dirty="0">
                <a:solidFill>
                  <a:srgbClr val="FFFF00"/>
                </a:solidFill>
              </a:rPr>
              <a:t> olarak bilinen </a:t>
            </a:r>
            <a:r>
              <a:rPr lang="tr-TR" sz="1600" dirty="0" smtClean="0">
                <a:solidFill>
                  <a:srgbClr val="FFFF00"/>
                </a:solidFill>
              </a:rPr>
              <a:t>atını istiyoruz</a:t>
            </a:r>
            <a:r>
              <a:rPr lang="tr-TR" sz="1600" dirty="0">
                <a:solidFill>
                  <a:srgbClr val="FFFF00"/>
                </a:solidFill>
              </a:rPr>
              <a:t>.' </a:t>
            </a:r>
            <a:r>
              <a:rPr lang="tr-TR" sz="1600" dirty="0" err="1">
                <a:solidFill>
                  <a:srgbClr val="FFFF00"/>
                </a:solidFill>
              </a:rPr>
              <a:t>Mo</a:t>
            </a:r>
            <a:r>
              <a:rPr lang="tr-TR" sz="1600" dirty="0">
                <a:solidFill>
                  <a:srgbClr val="FFFF00"/>
                </a:solidFill>
              </a:rPr>
              <a:t>-tu devletin ileri gelenlerine sorunca, hepsi 'bu, </a:t>
            </a:r>
            <a:r>
              <a:rPr lang="tr-TR" sz="1600" dirty="0" err="1" smtClean="0">
                <a:solidFill>
                  <a:srgbClr val="FFFF00"/>
                </a:solidFill>
              </a:rPr>
              <a:t>Hiung-nuların</a:t>
            </a:r>
            <a:r>
              <a:rPr lang="tr-TR" sz="1600" dirty="0" smtClean="0">
                <a:solidFill>
                  <a:srgbClr val="FFFF00"/>
                </a:solidFill>
              </a:rPr>
              <a:t> değerli atıdır</a:t>
            </a:r>
            <a:r>
              <a:rPr lang="tr-TR" sz="1600" dirty="0">
                <a:solidFill>
                  <a:srgbClr val="FFFF00"/>
                </a:solidFill>
              </a:rPr>
              <a:t>, verilemez' diye cevaplamışlardı. </a:t>
            </a:r>
            <a:r>
              <a:rPr lang="tr-TR" sz="1600" dirty="0" err="1">
                <a:solidFill>
                  <a:srgbClr val="FFFF00"/>
                </a:solidFill>
              </a:rPr>
              <a:t>Mo</a:t>
            </a:r>
            <a:r>
              <a:rPr lang="tr-TR" sz="1600" dirty="0">
                <a:solidFill>
                  <a:srgbClr val="FFFF00"/>
                </a:solidFill>
              </a:rPr>
              <a:t>-tu; 'nasıl </a:t>
            </a:r>
            <a:r>
              <a:rPr lang="tr-TR" sz="1600" dirty="0" smtClean="0">
                <a:solidFill>
                  <a:srgbClr val="FFFF00"/>
                </a:solidFill>
              </a:rPr>
              <a:t>olur da </a:t>
            </a:r>
            <a:r>
              <a:rPr lang="tr-TR" sz="1600" dirty="0">
                <a:solidFill>
                  <a:srgbClr val="FFFF00"/>
                </a:solidFill>
              </a:rPr>
              <a:t>(bir) kişi (bir) </a:t>
            </a:r>
            <a:r>
              <a:rPr lang="tr-TR" sz="1600" dirty="0" smtClean="0">
                <a:solidFill>
                  <a:srgbClr val="FFFF00"/>
                </a:solidFill>
              </a:rPr>
              <a:t>atı komşusundan </a:t>
            </a:r>
            <a:r>
              <a:rPr lang="tr-TR" sz="1600" dirty="0">
                <a:solidFill>
                  <a:srgbClr val="FFFF00"/>
                </a:solidFill>
              </a:rPr>
              <a:t>daha çok sevebilir?' diyerek (atı) </a:t>
            </a:r>
            <a:r>
              <a:rPr lang="tr-TR" sz="1600" dirty="0" smtClean="0">
                <a:solidFill>
                  <a:srgbClr val="FFFF00"/>
                </a:solidFill>
              </a:rPr>
              <a:t>vermişti. Kısa </a:t>
            </a:r>
            <a:r>
              <a:rPr lang="tr-TR" sz="1600" dirty="0">
                <a:solidFill>
                  <a:srgbClr val="FFFF00"/>
                </a:solidFill>
              </a:rPr>
              <a:t>bir süre sonra, </a:t>
            </a:r>
            <a:r>
              <a:rPr lang="tr-TR" sz="1600" dirty="0" err="1">
                <a:solidFill>
                  <a:srgbClr val="FFFF00"/>
                </a:solidFill>
              </a:rPr>
              <a:t>Tung</a:t>
            </a:r>
            <a:r>
              <a:rPr lang="tr-TR" sz="1600" dirty="0">
                <a:solidFill>
                  <a:srgbClr val="FFFF00"/>
                </a:solidFill>
              </a:rPr>
              <a:t> </a:t>
            </a:r>
            <a:r>
              <a:rPr lang="tr-TR" sz="1600" dirty="0" err="1">
                <a:solidFill>
                  <a:srgbClr val="FFFF00"/>
                </a:solidFill>
              </a:rPr>
              <a:t>Hu'lar</a:t>
            </a:r>
            <a:r>
              <a:rPr lang="tr-TR" sz="1600" dirty="0">
                <a:solidFill>
                  <a:srgbClr val="FFFF00"/>
                </a:solidFill>
              </a:rPr>
              <a:t> </a:t>
            </a:r>
            <a:r>
              <a:rPr lang="tr-TR" sz="1600" dirty="0" err="1">
                <a:solidFill>
                  <a:srgbClr val="FFFF00"/>
                </a:solidFill>
              </a:rPr>
              <a:t>Mo-tu'nun</a:t>
            </a:r>
            <a:r>
              <a:rPr lang="tr-TR" sz="1600" dirty="0">
                <a:solidFill>
                  <a:srgbClr val="FFFF00"/>
                </a:solidFill>
              </a:rPr>
              <a:t> kendilerinden korktuğunu </a:t>
            </a:r>
            <a:r>
              <a:rPr lang="tr-TR" sz="1600" dirty="0" smtClean="0">
                <a:solidFill>
                  <a:srgbClr val="FFFF00"/>
                </a:solidFill>
              </a:rPr>
              <a:t>düşünerek (ona</a:t>
            </a:r>
            <a:r>
              <a:rPr lang="tr-TR" sz="1600" dirty="0">
                <a:solidFill>
                  <a:srgbClr val="FFFF00"/>
                </a:solidFill>
              </a:rPr>
              <a:t>) elçi gönderip; 'Çan-</a:t>
            </a:r>
            <a:r>
              <a:rPr lang="tr-TR" sz="1600" dirty="0" err="1">
                <a:solidFill>
                  <a:srgbClr val="FFFF00"/>
                </a:solidFill>
              </a:rPr>
              <a:t>yü'nün</a:t>
            </a:r>
            <a:r>
              <a:rPr lang="tr-TR" sz="1600" dirty="0">
                <a:solidFill>
                  <a:srgbClr val="FFFF00"/>
                </a:solidFill>
              </a:rPr>
              <a:t> Yen-</a:t>
            </a:r>
            <a:r>
              <a:rPr lang="tr-TR" sz="1600" dirty="0" err="1">
                <a:solidFill>
                  <a:srgbClr val="FFFF00"/>
                </a:solidFill>
              </a:rPr>
              <a:t>cıh'larından</a:t>
            </a:r>
            <a:r>
              <a:rPr lang="tr-TR" sz="1600" dirty="0">
                <a:solidFill>
                  <a:srgbClr val="FFFF00"/>
                </a:solidFill>
              </a:rPr>
              <a:t> birini istiyoruz' </a:t>
            </a:r>
            <a:r>
              <a:rPr lang="tr-TR" sz="1600" dirty="0" smtClean="0">
                <a:solidFill>
                  <a:srgbClr val="FFFF00"/>
                </a:solidFill>
              </a:rPr>
              <a:t>demişlerdi. </a:t>
            </a:r>
            <a:r>
              <a:rPr lang="tr-TR" sz="1600" dirty="0" err="1" smtClean="0">
                <a:solidFill>
                  <a:srgbClr val="FFFF00"/>
                </a:solidFill>
              </a:rPr>
              <a:t>Mo</a:t>
            </a:r>
            <a:r>
              <a:rPr lang="tr-TR" sz="1600" dirty="0" smtClean="0">
                <a:solidFill>
                  <a:srgbClr val="FFFF00"/>
                </a:solidFill>
              </a:rPr>
              <a:t>-tu </a:t>
            </a:r>
            <a:r>
              <a:rPr lang="tr-TR" sz="1600" dirty="0">
                <a:solidFill>
                  <a:srgbClr val="FFFF00"/>
                </a:solidFill>
              </a:rPr>
              <a:t>yine çevresindekilere sorunca hepsi öfkeyle; "</a:t>
            </a:r>
            <a:r>
              <a:rPr lang="tr-TR" sz="1600" dirty="0" err="1">
                <a:solidFill>
                  <a:srgbClr val="FFFF00"/>
                </a:solidFill>
              </a:rPr>
              <a:t>Tung</a:t>
            </a:r>
            <a:r>
              <a:rPr lang="tr-TR" sz="1600" dirty="0">
                <a:solidFill>
                  <a:srgbClr val="FFFF00"/>
                </a:solidFill>
              </a:rPr>
              <a:t> </a:t>
            </a:r>
            <a:r>
              <a:rPr lang="tr-TR" sz="1600" dirty="0" err="1">
                <a:solidFill>
                  <a:srgbClr val="FFFF00"/>
                </a:solidFill>
              </a:rPr>
              <a:t>Hu'lar</a:t>
            </a:r>
            <a:r>
              <a:rPr lang="tr-TR" sz="1600" dirty="0">
                <a:solidFill>
                  <a:srgbClr val="FFFF00"/>
                </a:solidFill>
              </a:rPr>
              <a:t> </a:t>
            </a:r>
            <a:r>
              <a:rPr lang="tr-TR" sz="1600" dirty="0" smtClean="0">
                <a:solidFill>
                  <a:srgbClr val="FFFF00"/>
                </a:solidFill>
              </a:rPr>
              <a:t>terbiyesizce davranarak </a:t>
            </a:r>
            <a:r>
              <a:rPr lang="tr-TR" sz="1600" dirty="0">
                <a:solidFill>
                  <a:srgbClr val="FFFF00"/>
                </a:solidFill>
              </a:rPr>
              <a:t>hâlâ Yen-</a:t>
            </a:r>
            <a:r>
              <a:rPr lang="tr-TR" sz="1600" dirty="0" err="1">
                <a:solidFill>
                  <a:srgbClr val="FFFF00"/>
                </a:solidFill>
              </a:rPr>
              <a:t>cıh</a:t>
            </a:r>
            <a:r>
              <a:rPr lang="tr-TR" sz="1600" dirty="0">
                <a:solidFill>
                  <a:srgbClr val="FFFF00"/>
                </a:solidFill>
              </a:rPr>
              <a:t> istiyorlar! İzninizle onlara saldıralım' diye </a:t>
            </a:r>
            <a:r>
              <a:rPr lang="tr-TR" sz="1600" dirty="0" smtClean="0">
                <a:solidFill>
                  <a:srgbClr val="FFFF00"/>
                </a:solidFill>
              </a:rPr>
              <a:t>cevap vermişlerdi</a:t>
            </a:r>
            <a:r>
              <a:rPr lang="tr-TR" sz="1600" dirty="0">
                <a:solidFill>
                  <a:srgbClr val="FFFF00"/>
                </a:solidFill>
              </a:rPr>
              <a:t>. </a:t>
            </a:r>
            <a:r>
              <a:rPr lang="tr-TR" sz="1600" dirty="0" err="1">
                <a:solidFill>
                  <a:srgbClr val="FFFF00"/>
                </a:solidFill>
              </a:rPr>
              <a:t>Mo</a:t>
            </a:r>
            <a:r>
              <a:rPr lang="tr-TR" sz="1600" dirty="0">
                <a:solidFill>
                  <a:srgbClr val="FFFF00"/>
                </a:solidFill>
              </a:rPr>
              <a:t>-tu; 'nasıl olur da (bir) kimse (bir) kadını komşusundan daha </a:t>
            </a:r>
            <a:r>
              <a:rPr lang="tr-TR" sz="1600" dirty="0" smtClean="0">
                <a:solidFill>
                  <a:srgbClr val="FFFF00"/>
                </a:solidFill>
              </a:rPr>
              <a:t>çok sevebilir</a:t>
            </a:r>
            <a:r>
              <a:rPr lang="tr-TR" sz="1600" dirty="0">
                <a:solidFill>
                  <a:srgbClr val="FFFF00"/>
                </a:solidFill>
              </a:rPr>
              <a:t>?' diyerek sevdiği Yen-</a:t>
            </a:r>
            <a:r>
              <a:rPr lang="tr-TR" sz="1600" dirty="0" err="1">
                <a:solidFill>
                  <a:srgbClr val="FFFF00"/>
                </a:solidFill>
              </a:rPr>
              <a:t>cıh'yı</a:t>
            </a:r>
            <a:r>
              <a:rPr lang="tr-TR" sz="1600" dirty="0">
                <a:solidFill>
                  <a:srgbClr val="FFFF00"/>
                </a:solidFill>
              </a:rPr>
              <a:t> </a:t>
            </a:r>
            <a:r>
              <a:rPr lang="tr-TR" sz="1600" dirty="0" err="1">
                <a:solidFill>
                  <a:srgbClr val="FFFF00"/>
                </a:solidFill>
              </a:rPr>
              <a:t>Tung</a:t>
            </a:r>
            <a:r>
              <a:rPr lang="tr-TR" sz="1600" dirty="0">
                <a:solidFill>
                  <a:srgbClr val="FFFF00"/>
                </a:solidFill>
              </a:rPr>
              <a:t> </a:t>
            </a:r>
            <a:r>
              <a:rPr lang="tr-TR" sz="1600" dirty="0" err="1">
                <a:solidFill>
                  <a:srgbClr val="FFFF00"/>
                </a:solidFill>
              </a:rPr>
              <a:t>Hu'lara</a:t>
            </a:r>
            <a:r>
              <a:rPr lang="tr-TR" sz="1600" dirty="0">
                <a:solidFill>
                  <a:srgbClr val="FFFF00"/>
                </a:solidFill>
              </a:rPr>
              <a:t> vermişti. (Bunun </a:t>
            </a:r>
            <a:r>
              <a:rPr lang="tr-TR" sz="1600" dirty="0" smtClean="0">
                <a:solidFill>
                  <a:srgbClr val="FFFF00"/>
                </a:solidFill>
              </a:rPr>
              <a:t>üzerine) </a:t>
            </a:r>
            <a:r>
              <a:rPr lang="tr-TR" sz="1600" dirty="0" err="1" smtClean="0">
                <a:solidFill>
                  <a:srgbClr val="FFFF00"/>
                </a:solidFill>
              </a:rPr>
              <a:t>Tung</a:t>
            </a:r>
            <a:r>
              <a:rPr lang="tr-TR" sz="1600" dirty="0" smtClean="0">
                <a:solidFill>
                  <a:srgbClr val="FFFF00"/>
                </a:solidFill>
              </a:rPr>
              <a:t> </a:t>
            </a:r>
            <a:r>
              <a:rPr lang="tr-TR" sz="1600" dirty="0" err="1">
                <a:solidFill>
                  <a:srgbClr val="FFFF00"/>
                </a:solidFill>
              </a:rPr>
              <a:t>Hu'ların</a:t>
            </a:r>
            <a:r>
              <a:rPr lang="tr-TR" sz="1600" dirty="0">
                <a:solidFill>
                  <a:srgbClr val="FFFF00"/>
                </a:solidFill>
              </a:rPr>
              <a:t> hükümdarı gittikçe kibirlenerek batısındaki (topraklan) </a:t>
            </a:r>
            <a:r>
              <a:rPr lang="tr-TR" sz="1600" dirty="0" smtClean="0">
                <a:solidFill>
                  <a:srgbClr val="FFFF00"/>
                </a:solidFill>
              </a:rPr>
              <a:t>istilâ etmişti</a:t>
            </a:r>
            <a:r>
              <a:rPr lang="tr-TR" sz="1600" dirty="0">
                <a:solidFill>
                  <a:srgbClr val="FFFF00"/>
                </a:solidFill>
              </a:rPr>
              <a:t>. </a:t>
            </a:r>
            <a:r>
              <a:rPr lang="tr-TR" sz="1600" dirty="0" err="1">
                <a:solidFill>
                  <a:srgbClr val="FFFF00"/>
                </a:solidFill>
              </a:rPr>
              <a:t>Hiung-nu'larla</a:t>
            </a:r>
            <a:r>
              <a:rPr lang="tr-TR" sz="1600" dirty="0">
                <a:solidFill>
                  <a:srgbClr val="FFFF00"/>
                </a:solidFill>
              </a:rPr>
              <a:t> aralarında kimsenin oturmadığı boş bırakılmış bin </a:t>
            </a:r>
            <a:r>
              <a:rPr lang="tr-TR" sz="1600" dirty="0" err="1" smtClean="0">
                <a:solidFill>
                  <a:srgbClr val="FFFF00"/>
                </a:solidFill>
              </a:rPr>
              <a:t>li'den</a:t>
            </a:r>
            <a:r>
              <a:rPr lang="tr-TR" sz="1600" dirty="0" smtClean="0">
                <a:solidFill>
                  <a:srgbClr val="FFFF00"/>
                </a:solidFill>
              </a:rPr>
              <a:t> (415 </a:t>
            </a:r>
            <a:r>
              <a:rPr lang="tr-TR" sz="1600" dirty="0">
                <a:solidFill>
                  <a:srgbClr val="FFFF00"/>
                </a:solidFill>
              </a:rPr>
              <a:t>km) daha </a:t>
            </a:r>
            <a:r>
              <a:rPr lang="tr-TR" sz="1600" dirty="0" smtClean="0">
                <a:solidFill>
                  <a:srgbClr val="FFFF00"/>
                </a:solidFill>
              </a:rPr>
              <a:t>fazla (büyüklükte </a:t>
            </a:r>
            <a:r>
              <a:rPr lang="tr-TR" sz="1600" dirty="0">
                <a:solidFill>
                  <a:srgbClr val="FFFF00"/>
                </a:solidFill>
              </a:rPr>
              <a:t>bir) toprak (parçası) vardı. Her iki (kavim) </a:t>
            </a:r>
            <a:r>
              <a:rPr lang="tr-TR" sz="1600" dirty="0" smtClean="0">
                <a:solidFill>
                  <a:srgbClr val="FFFF00"/>
                </a:solidFill>
              </a:rPr>
              <a:t>bu (toprak </a:t>
            </a:r>
            <a:r>
              <a:rPr lang="tr-TR" sz="1600" dirty="0">
                <a:solidFill>
                  <a:srgbClr val="FFFF00"/>
                </a:solidFill>
              </a:rPr>
              <a:t>parçasının) sınırında </a:t>
            </a:r>
            <a:r>
              <a:rPr lang="tr-TR" sz="1600" dirty="0" err="1">
                <a:solidFill>
                  <a:srgbClr val="FFFF00"/>
                </a:solidFill>
              </a:rPr>
              <a:t>ou-tou</a:t>
            </a:r>
            <a:r>
              <a:rPr lang="tr-TR" sz="1600" dirty="0">
                <a:solidFill>
                  <a:srgbClr val="FFFF00"/>
                </a:solidFill>
              </a:rPr>
              <a:t> (gözetleme yeri) oluşturarak </a:t>
            </a:r>
            <a:r>
              <a:rPr lang="tr-TR" sz="1600" dirty="0" smtClean="0">
                <a:solidFill>
                  <a:srgbClr val="FFFF00"/>
                </a:solidFill>
              </a:rPr>
              <a:t>oturmaktaydı. </a:t>
            </a:r>
            <a:r>
              <a:rPr lang="tr-TR" sz="1600" dirty="0" err="1" smtClean="0">
                <a:solidFill>
                  <a:srgbClr val="FFFF00"/>
                </a:solidFill>
              </a:rPr>
              <a:t>Tung</a:t>
            </a:r>
            <a:r>
              <a:rPr lang="tr-TR" sz="1600" dirty="0" smtClean="0">
                <a:solidFill>
                  <a:srgbClr val="FFFF00"/>
                </a:solidFill>
              </a:rPr>
              <a:t> </a:t>
            </a:r>
            <a:r>
              <a:rPr lang="tr-TR" sz="1600" dirty="0" err="1">
                <a:solidFill>
                  <a:srgbClr val="FFFF00"/>
                </a:solidFill>
              </a:rPr>
              <a:t>Hu'lar</a:t>
            </a:r>
            <a:r>
              <a:rPr lang="tr-TR" sz="1600" dirty="0">
                <a:solidFill>
                  <a:srgbClr val="FFFF00"/>
                </a:solidFill>
              </a:rPr>
              <a:t> elçi göndererek </a:t>
            </a:r>
            <a:r>
              <a:rPr lang="tr-TR" sz="1600" dirty="0" err="1">
                <a:solidFill>
                  <a:srgbClr val="FFFF00"/>
                </a:solidFill>
              </a:rPr>
              <a:t>Mo-tu'ya</a:t>
            </a:r>
            <a:r>
              <a:rPr lang="tr-TR" sz="1600" dirty="0">
                <a:solidFill>
                  <a:srgbClr val="FFFF00"/>
                </a:solidFill>
              </a:rPr>
              <a:t>; '</a:t>
            </a:r>
            <a:r>
              <a:rPr lang="tr-TR" sz="1600" dirty="0" err="1">
                <a:solidFill>
                  <a:srgbClr val="FFFF00"/>
                </a:solidFill>
              </a:rPr>
              <a:t>Hiung-nu'lar</a:t>
            </a:r>
            <a:r>
              <a:rPr lang="tr-TR" sz="1600" dirty="0">
                <a:solidFill>
                  <a:srgbClr val="FFFF00"/>
                </a:solidFill>
              </a:rPr>
              <a:t> bizimle sınır olan </a:t>
            </a:r>
            <a:r>
              <a:rPr lang="tr-TR" sz="1600" dirty="0" err="1" smtClean="0">
                <a:solidFill>
                  <a:srgbClr val="FFFF00"/>
                </a:solidFill>
              </a:rPr>
              <a:t>outou'larının</a:t>
            </a:r>
            <a:r>
              <a:rPr lang="tr-TR" sz="1600" dirty="0" smtClean="0">
                <a:solidFill>
                  <a:srgbClr val="FFFF00"/>
                </a:solidFill>
              </a:rPr>
              <a:t> ötesindeki </a:t>
            </a:r>
            <a:r>
              <a:rPr lang="tr-TR" sz="1600" dirty="0">
                <a:solidFill>
                  <a:srgbClr val="FFFF00"/>
                </a:solidFill>
              </a:rPr>
              <a:t>terk edilmiş topraklara gelemezler. Biz buraya sahip </a:t>
            </a:r>
            <a:r>
              <a:rPr lang="tr-TR" sz="1600" dirty="0" smtClean="0">
                <a:solidFill>
                  <a:srgbClr val="FFFF00"/>
                </a:solidFill>
              </a:rPr>
              <a:t>olmak istiyoruz</a:t>
            </a:r>
            <a:r>
              <a:rPr lang="tr-TR" sz="1600" dirty="0">
                <a:solidFill>
                  <a:srgbClr val="FFFF00"/>
                </a:solidFill>
              </a:rPr>
              <a:t>' demişti. </a:t>
            </a:r>
            <a:r>
              <a:rPr lang="tr-TR" sz="1600" dirty="0" err="1">
                <a:solidFill>
                  <a:srgbClr val="FFFF00"/>
                </a:solidFill>
              </a:rPr>
              <a:t>Mo</a:t>
            </a:r>
            <a:r>
              <a:rPr lang="tr-TR" sz="1600" dirty="0">
                <a:solidFill>
                  <a:srgbClr val="FFFF00"/>
                </a:solidFill>
              </a:rPr>
              <a:t>-tu devlet büyüklerine sorunca bazıları, 'burası terk </a:t>
            </a:r>
            <a:r>
              <a:rPr lang="tr-TR" sz="1600" dirty="0" smtClean="0">
                <a:solidFill>
                  <a:srgbClr val="FFFF00"/>
                </a:solidFill>
              </a:rPr>
              <a:t>edilmiş (bir</a:t>
            </a:r>
            <a:r>
              <a:rPr lang="tr-TR" sz="1600" dirty="0">
                <a:solidFill>
                  <a:srgbClr val="FFFF00"/>
                </a:solidFill>
              </a:rPr>
              <a:t>) topraktır, verelim' diye cevap vermişlerdi. Bunun üzerine </a:t>
            </a:r>
            <a:r>
              <a:rPr lang="tr-TR" sz="1600" dirty="0" err="1">
                <a:solidFill>
                  <a:srgbClr val="FFFF00"/>
                </a:solidFill>
              </a:rPr>
              <a:t>Mo</a:t>
            </a:r>
            <a:r>
              <a:rPr lang="tr-TR" sz="1600" dirty="0">
                <a:solidFill>
                  <a:srgbClr val="FFFF00"/>
                </a:solidFill>
              </a:rPr>
              <a:t>-tu öfkelenip</a:t>
            </a:r>
            <a:r>
              <a:rPr lang="tr-TR" sz="1600" dirty="0" smtClean="0">
                <a:solidFill>
                  <a:srgbClr val="FFFF00"/>
                </a:solidFill>
              </a:rPr>
              <a:t>, 'toprak </a:t>
            </a:r>
            <a:r>
              <a:rPr lang="tr-TR" sz="1600" dirty="0">
                <a:solidFill>
                  <a:srgbClr val="FFFF00"/>
                </a:solidFill>
              </a:rPr>
              <a:t>devletin temelidir, nasıl olur da verilebilir?' diyerek </a:t>
            </a:r>
            <a:r>
              <a:rPr lang="tr-TR" sz="1600" dirty="0" smtClean="0">
                <a:solidFill>
                  <a:srgbClr val="FFFF00"/>
                </a:solidFill>
              </a:rPr>
              <a:t>verilmesini söyleyenlerin </a:t>
            </a:r>
            <a:r>
              <a:rPr lang="tr-TR" sz="1600" dirty="0">
                <a:solidFill>
                  <a:srgbClr val="FFFF00"/>
                </a:solidFill>
              </a:rPr>
              <a:t>hepsinin başını vurdurmuştu. </a:t>
            </a:r>
            <a:r>
              <a:rPr lang="tr-TR" sz="1600" dirty="0" err="1">
                <a:solidFill>
                  <a:srgbClr val="FFFF00"/>
                </a:solidFill>
              </a:rPr>
              <a:t>Mo</a:t>
            </a:r>
            <a:r>
              <a:rPr lang="tr-TR" sz="1600" dirty="0">
                <a:solidFill>
                  <a:srgbClr val="FFFF00"/>
                </a:solidFill>
              </a:rPr>
              <a:t>-tu atına atlayıp </a:t>
            </a:r>
            <a:r>
              <a:rPr lang="tr-TR" sz="1600" dirty="0" smtClean="0">
                <a:solidFill>
                  <a:srgbClr val="FFFF00"/>
                </a:solidFill>
              </a:rPr>
              <a:t>ülkesinde (kendisine </a:t>
            </a:r>
            <a:r>
              <a:rPr lang="tr-TR" sz="1600" dirty="0">
                <a:solidFill>
                  <a:srgbClr val="FFFF00"/>
                </a:solidFill>
              </a:rPr>
              <a:t>katılmakta) gecikenlerin başının vurulmasını emretmiş ve </a:t>
            </a:r>
            <a:r>
              <a:rPr lang="tr-TR" sz="1600" dirty="0" smtClean="0">
                <a:solidFill>
                  <a:srgbClr val="FFFF00"/>
                </a:solidFill>
              </a:rPr>
              <a:t>doğuya yönelerek </a:t>
            </a:r>
            <a:r>
              <a:rPr lang="tr-TR" sz="1600" dirty="0">
                <a:solidFill>
                  <a:srgbClr val="FFFF00"/>
                </a:solidFill>
              </a:rPr>
              <a:t>aniden </a:t>
            </a:r>
            <a:r>
              <a:rPr lang="tr-TR" sz="1600" dirty="0" err="1">
                <a:solidFill>
                  <a:srgbClr val="FFFF00"/>
                </a:solidFill>
              </a:rPr>
              <a:t>Tung</a:t>
            </a:r>
            <a:r>
              <a:rPr lang="tr-TR" sz="1600" dirty="0">
                <a:solidFill>
                  <a:srgbClr val="FFFF00"/>
                </a:solidFill>
              </a:rPr>
              <a:t> </a:t>
            </a:r>
            <a:r>
              <a:rPr lang="tr-TR" sz="1600" dirty="0" err="1">
                <a:solidFill>
                  <a:srgbClr val="FFFF00"/>
                </a:solidFill>
              </a:rPr>
              <a:t>Hu'lara</a:t>
            </a:r>
            <a:r>
              <a:rPr lang="tr-TR" sz="1600" dirty="0">
                <a:solidFill>
                  <a:srgbClr val="FFFF00"/>
                </a:solidFill>
              </a:rPr>
              <a:t> saldırmıştı. </a:t>
            </a:r>
            <a:r>
              <a:rPr lang="tr-TR" sz="1600" dirty="0" err="1">
                <a:solidFill>
                  <a:srgbClr val="FFFF00"/>
                </a:solidFill>
              </a:rPr>
              <a:t>Tung</a:t>
            </a:r>
            <a:r>
              <a:rPr lang="tr-TR" sz="1600" dirty="0">
                <a:solidFill>
                  <a:srgbClr val="FFFF00"/>
                </a:solidFill>
              </a:rPr>
              <a:t> </a:t>
            </a:r>
            <a:r>
              <a:rPr lang="tr-TR" sz="1600" dirty="0" err="1">
                <a:solidFill>
                  <a:srgbClr val="FFFF00"/>
                </a:solidFill>
              </a:rPr>
              <a:t>Hu'lar</a:t>
            </a:r>
            <a:r>
              <a:rPr lang="tr-TR" sz="1600" dirty="0">
                <a:solidFill>
                  <a:srgbClr val="FFFF00"/>
                </a:solidFill>
              </a:rPr>
              <a:t> baştan beri </a:t>
            </a:r>
            <a:r>
              <a:rPr lang="tr-TR" sz="1600" dirty="0" err="1" smtClean="0">
                <a:solidFill>
                  <a:srgbClr val="FFFF00"/>
                </a:solidFill>
              </a:rPr>
              <a:t>Mo-tu'yu</a:t>
            </a:r>
            <a:r>
              <a:rPr lang="tr-TR" sz="1600" dirty="0" smtClean="0">
                <a:solidFill>
                  <a:srgbClr val="FFFF00"/>
                </a:solidFill>
              </a:rPr>
              <a:t> </a:t>
            </a:r>
            <a:r>
              <a:rPr lang="tr-TR" sz="1600" dirty="0" err="1" smtClean="0">
                <a:solidFill>
                  <a:srgbClr val="FFFF00"/>
                </a:solidFill>
              </a:rPr>
              <a:t>küçüm-semiş</a:t>
            </a:r>
            <a:r>
              <a:rPr lang="tr-TR" sz="1600" dirty="0" smtClean="0">
                <a:solidFill>
                  <a:srgbClr val="FFFF00"/>
                </a:solidFill>
              </a:rPr>
              <a:t> </a:t>
            </a:r>
            <a:r>
              <a:rPr lang="tr-TR" sz="1600" dirty="0">
                <a:solidFill>
                  <a:srgbClr val="FFFF00"/>
                </a:solidFill>
              </a:rPr>
              <a:t>ve (savunmak için bir) tedbir almamıştı. </a:t>
            </a:r>
            <a:r>
              <a:rPr lang="tr-TR" sz="1600" dirty="0" err="1">
                <a:solidFill>
                  <a:srgbClr val="FFFF00"/>
                </a:solidFill>
              </a:rPr>
              <a:t>Mo</a:t>
            </a:r>
            <a:r>
              <a:rPr lang="tr-TR" sz="1600" dirty="0">
                <a:solidFill>
                  <a:srgbClr val="FFFF00"/>
                </a:solidFill>
              </a:rPr>
              <a:t>-tu ordusuyla </a:t>
            </a:r>
            <a:r>
              <a:rPr lang="tr-TR" sz="1600" dirty="0" smtClean="0">
                <a:solidFill>
                  <a:srgbClr val="FFFF00"/>
                </a:solidFill>
              </a:rPr>
              <a:t>gelerek </a:t>
            </a:r>
            <a:r>
              <a:rPr lang="tr-TR" sz="1600" dirty="0" err="1" smtClean="0">
                <a:solidFill>
                  <a:srgbClr val="FFFF00"/>
                </a:solidFill>
              </a:rPr>
              <a:t>Tung</a:t>
            </a:r>
            <a:r>
              <a:rPr lang="tr-TR" sz="1600" dirty="0" smtClean="0">
                <a:solidFill>
                  <a:srgbClr val="FFFF00"/>
                </a:solidFill>
              </a:rPr>
              <a:t> </a:t>
            </a:r>
            <a:r>
              <a:rPr lang="tr-TR" sz="1600" dirty="0">
                <a:solidFill>
                  <a:srgbClr val="FFFF00"/>
                </a:solidFill>
              </a:rPr>
              <a:t>Hu hükümdarını büyük (bir) yenilgiye uğratmış, halkım, malını ve </a:t>
            </a:r>
            <a:r>
              <a:rPr lang="tr-TR" sz="1600" dirty="0" smtClean="0">
                <a:solidFill>
                  <a:srgbClr val="FFFF00"/>
                </a:solidFill>
              </a:rPr>
              <a:t>mülkünü ele </a:t>
            </a:r>
            <a:r>
              <a:rPr lang="tr-TR" sz="1600" dirty="0">
                <a:solidFill>
                  <a:srgbClr val="FFFF00"/>
                </a:solidFill>
              </a:rPr>
              <a:t>geçirmişti</a:t>
            </a:r>
            <a:r>
              <a:rPr lang="tr-TR" sz="1600" dirty="0" smtClean="0">
                <a:solidFill>
                  <a:srgbClr val="FFFF00"/>
                </a:solidFill>
              </a:rPr>
              <a:t>."</a:t>
            </a:r>
            <a:endParaRPr lang="tr-TR" sz="1600" dirty="0">
              <a:solidFill>
                <a:srgbClr val="FFFF00"/>
              </a:solidFill>
            </a:endParaRPr>
          </a:p>
        </p:txBody>
      </p:sp>
    </p:spTree>
    <p:extLst>
      <p:ext uri="{BB962C8B-B14F-4D97-AF65-F5344CB8AC3E}">
        <p14:creationId xmlns:p14="http://schemas.microsoft.com/office/powerpoint/2010/main" val="225442727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700" dirty="0" err="1">
                <a:solidFill>
                  <a:srgbClr val="FFFF00"/>
                </a:solidFill>
              </a:rPr>
              <a:t>Motun'un</a:t>
            </a:r>
            <a:r>
              <a:rPr lang="tr-TR" sz="1700" dirty="0">
                <a:solidFill>
                  <a:srgbClr val="FFFF00"/>
                </a:solidFill>
              </a:rPr>
              <a:t> sağlam temeller ve millî ülkü üzerine oturttuğu Hun </a:t>
            </a:r>
            <a:r>
              <a:rPr lang="tr-TR" sz="1700" dirty="0" smtClean="0">
                <a:solidFill>
                  <a:srgbClr val="FFFF00"/>
                </a:solidFill>
              </a:rPr>
              <a:t>birliği, 100 </a:t>
            </a:r>
            <a:r>
              <a:rPr lang="tr-TR" sz="1700" dirty="0">
                <a:solidFill>
                  <a:srgbClr val="FFFF00"/>
                </a:solidFill>
              </a:rPr>
              <a:t>yıldan fazla bir süre kudretli bir dönem yaşamış; bozkırların bu mutlu </a:t>
            </a:r>
            <a:r>
              <a:rPr lang="tr-TR" sz="1700" dirty="0" smtClean="0">
                <a:solidFill>
                  <a:srgbClr val="FFFF00"/>
                </a:solidFill>
              </a:rPr>
              <a:t>ve şaşaalı </a:t>
            </a:r>
            <a:r>
              <a:rPr lang="tr-TR" sz="1700" dirty="0">
                <a:solidFill>
                  <a:srgbClr val="FFFF00"/>
                </a:solidFill>
              </a:rPr>
              <a:t>döneminde, daha sonra Türk adını alacak olan gururlu millet </a:t>
            </a:r>
            <a:r>
              <a:rPr lang="tr-TR" sz="1700" dirty="0" smtClean="0">
                <a:solidFill>
                  <a:srgbClr val="FFFF00"/>
                </a:solidFill>
              </a:rPr>
              <a:t>doğmuştur. Hiç </a:t>
            </a:r>
            <a:r>
              <a:rPr lang="tr-TR" sz="1700" dirty="0">
                <a:solidFill>
                  <a:srgbClr val="FFFF00"/>
                </a:solidFill>
              </a:rPr>
              <a:t>şüphesiz </a:t>
            </a:r>
            <a:r>
              <a:rPr lang="tr-TR" sz="1700" dirty="0" err="1">
                <a:solidFill>
                  <a:srgbClr val="FFFF00"/>
                </a:solidFill>
              </a:rPr>
              <a:t>Çi-çi'nin</a:t>
            </a:r>
            <a:r>
              <a:rPr lang="tr-TR" sz="1700" dirty="0">
                <a:solidFill>
                  <a:srgbClr val="FFFF00"/>
                </a:solidFill>
              </a:rPr>
              <a:t>, ağabeyi </a:t>
            </a:r>
            <a:r>
              <a:rPr lang="tr-TR" sz="1700" dirty="0" err="1">
                <a:solidFill>
                  <a:srgbClr val="FFFF00"/>
                </a:solidFill>
              </a:rPr>
              <a:t>Ho</a:t>
            </a:r>
            <a:r>
              <a:rPr lang="tr-TR" sz="1700" dirty="0">
                <a:solidFill>
                  <a:srgbClr val="FFFF00"/>
                </a:solidFill>
              </a:rPr>
              <a:t> han-ye'nin Çin himayesine </a:t>
            </a:r>
            <a:r>
              <a:rPr lang="tr-TR" sz="1700" dirty="0" err="1" smtClean="0">
                <a:solidFill>
                  <a:srgbClr val="FFFF00"/>
                </a:solidFill>
              </a:rPr>
              <a:t>girneyi</a:t>
            </a:r>
            <a:r>
              <a:rPr lang="tr-TR" sz="1700" dirty="0" smtClean="0">
                <a:solidFill>
                  <a:srgbClr val="FFFF00"/>
                </a:solidFill>
              </a:rPr>
              <a:t> teklif eden </a:t>
            </a:r>
            <a:r>
              <a:rPr lang="tr-TR" sz="1700" dirty="0">
                <a:solidFill>
                  <a:srgbClr val="FFFF00"/>
                </a:solidFill>
              </a:rPr>
              <a:t>sözlerine karşı verdiği "devlet at sırtında savaşmak ve mücadele </a:t>
            </a:r>
            <a:r>
              <a:rPr lang="tr-TR" sz="1700" dirty="0" smtClean="0">
                <a:solidFill>
                  <a:srgbClr val="FFFF00"/>
                </a:solidFill>
              </a:rPr>
              <a:t>etmek suretiyle </a:t>
            </a:r>
            <a:r>
              <a:rPr lang="tr-TR" sz="1700" dirty="0">
                <a:solidFill>
                  <a:srgbClr val="FFFF00"/>
                </a:solidFill>
              </a:rPr>
              <a:t>kuruldu. </a:t>
            </a:r>
            <a:r>
              <a:rPr lang="tr-TR" sz="1700" dirty="0" smtClean="0">
                <a:solidFill>
                  <a:srgbClr val="FFFF00"/>
                </a:solidFill>
              </a:rPr>
              <a:t> Bağımlı </a:t>
            </a:r>
            <a:r>
              <a:rPr lang="tr-TR" sz="1700" dirty="0">
                <a:solidFill>
                  <a:srgbClr val="FFFF00"/>
                </a:solidFill>
              </a:rPr>
              <a:t>olmak ve kölelik Hunlar için en </a:t>
            </a:r>
            <a:r>
              <a:rPr lang="tr-TR" sz="1700" dirty="0" err="1">
                <a:solidFill>
                  <a:srgbClr val="FFFF00"/>
                </a:solidFill>
              </a:rPr>
              <a:t>âdi</a:t>
            </a:r>
            <a:r>
              <a:rPr lang="tr-TR" sz="1700" dirty="0">
                <a:solidFill>
                  <a:srgbClr val="FFFF00"/>
                </a:solidFill>
              </a:rPr>
              <a:t> bir </a:t>
            </a:r>
            <a:r>
              <a:rPr lang="tr-TR" sz="1700" dirty="0" smtClean="0">
                <a:solidFill>
                  <a:srgbClr val="FFFF00"/>
                </a:solidFill>
              </a:rPr>
              <a:t>durumdur cevabı</a:t>
            </a:r>
            <a:r>
              <a:rPr lang="tr-TR" sz="1700" dirty="0">
                <a:solidFill>
                  <a:srgbClr val="FFFF00"/>
                </a:solidFill>
              </a:rPr>
              <a:t>, </a:t>
            </a:r>
            <a:r>
              <a:rPr lang="tr-TR" sz="1700" dirty="0" err="1">
                <a:solidFill>
                  <a:srgbClr val="FFFF00"/>
                </a:solidFill>
              </a:rPr>
              <a:t>Motun'un</a:t>
            </a:r>
            <a:r>
              <a:rPr lang="tr-TR" sz="1700" dirty="0">
                <a:solidFill>
                  <a:srgbClr val="FFFF00"/>
                </a:solidFill>
              </a:rPr>
              <a:t> devletin temeline koyduğu millî ülkü ve bağımsızlık </a:t>
            </a:r>
            <a:r>
              <a:rPr lang="tr-TR" sz="1700" dirty="0" smtClean="0">
                <a:solidFill>
                  <a:srgbClr val="FFFF00"/>
                </a:solidFill>
              </a:rPr>
              <a:t>ruhunun tezahürüdür. Hunlardan </a:t>
            </a:r>
            <a:r>
              <a:rPr lang="tr-TR" sz="1700" dirty="0">
                <a:solidFill>
                  <a:srgbClr val="FFFF00"/>
                </a:solidFill>
              </a:rPr>
              <a:t>kalan sağlam devlet geleneği ve milliyetçilik şuuru </a:t>
            </a:r>
            <a:r>
              <a:rPr lang="tr-TR" sz="1700" dirty="0" smtClean="0">
                <a:solidFill>
                  <a:srgbClr val="FFFF00"/>
                </a:solidFill>
              </a:rPr>
              <a:t>destanlarla da </a:t>
            </a:r>
            <a:r>
              <a:rPr lang="tr-TR" sz="1700" dirty="0">
                <a:solidFill>
                  <a:srgbClr val="FFFF00"/>
                </a:solidFill>
              </a:rPr>
              <a:t>beslenerek yüzyıllarca Türk </a:t>
            </a:r>
            <a:r>
              <a:rPr lang="tr-TR" sz="1700" dirty="0"/>
              <a:t>maşerî</a:t>
            </a:r>
            <a:r>
              <a:rPr lang="tr-TR" sz="1700" dirty="0">
                <a:solidFill>
                  <a:srgbClr val="FFFF00"/>
                </a:solidFill>
              </a:rPr>
              <a:t> vicdanını idare etti. Artık bütün </a:t>
            </a:r>
            <a:r>
              <a:rPr lang="tr-TR" sz="1700" dirty="0" smtClean="0">
                <a:solidFill>
                  <a:srgbClr val="FFFF00"/>
                </a:solidFill>
              </a:rPr>
              <a:t>devlet başkanları</a:t>
            </a:r>
            <a:r>
              <a:rPr lang="tr-TR" sz="1700" dirty="0">
                <a:solidFill>
                  <a:srgbClr val="FFFF00"/>
                </a:solidFill>
              </a:rPr>
              <a:t>, yabgular, kağanlar, hakanlar, sultanlar ve padişahlar Oğuz </a:t>
            </a:r>
            <a:r>
              <a:rPr lang="tr-TR" sz="1700" dirty="0" smtClean="0">
                <a:solidFill>
                  <a:srgbClr val="FFFF00"/>
                </a:solidFill>
              </a:rPr>
              <a:t>Han'ın (</a:t>
            </a:r>
            <a:r>
              <a:rPr lang="tr-TR" sz="1700" dirty="0" err="1" smtClean="0">
                <a:solidFill>
                  <a:srgbClr val="FFFF00"/>
                </a:solidFill>
              </a:rPr>
              <a:t>Motun'un</a:t>
            </a:r>
            <a:r>
              <a:rPr lang="tr-TR" sz="1700" dirty="0">
                <a:solidFill>
                  <a:srgbClr val="FFFF00"/>
                </a:solidFill>
              </a:rPr>
              <a:t>) çocukları </a:t>
            </a:r>
            <a:r>
              <a:rPr lang="tr-TR" sz="1700" dirty="0" smtClean="0">
                <a:solidFill>
                  <a:srgbClr val="FFFF00"/>
                </a:solidFill>
              </a:rPr>
              <a:t>oldular. Adı </a:t>
            </a:r>
            <a:r>
              <a:rPr lang="tr-TR" sz="1700" dirty="0">
                <a:solidFill>
                  <a:srgbClr val="FFFF00"/>
                </a:solidFill>
              </a:rPr>
              <a:t>ister yabgu, ister kağan olsun </a:t>
            </a:r>
            <a:r>
              <a:rPr lang="tr-TR" sz="1700" dirty="0"/>
              <a:t>Türk hükümdarı, hükmetme, </a:t>
            </a:r>
            <a:r>
              <a:rPr lang="tr-TR" sz="1700" dirty="0" smtClean="0"/>
              <a:t>dünyayı yönetme </a:t>
            </a:r>
            <a:r>
              <a:rPr lang="tr-TR" sz="1700" dirty="0"/>
              <a:t>yetkisini Gök Tanrı'dan almakta idi</a:t>
            </a:r>
            <a:r>
              <a:rPr lang="tr-TR" sz="1700" dirty="0">
                <a:solidFill>
                  <a:srgbClr val="FFFF00"/>
                </a:solidFill>
              </a:rPr>
              <a:t>. Hun hükümdarı "göğün (</a:t>
            </a:r>
            <a:r>
              <a:rPr lang="tr-TR" sz="1700" dirty="0" smtClean="0">
                <a:solidFill>
                  <a:srgbClr val="FFFF00"/>
                </a:solidFill>
              </a:rPr>
              <a:t>Tanrı'nın</a:t>
            </a:r>
            <a:r>
              <a:rPr lang="tr-TR" sz="1700" dirty="0">
                <a:solidFill>
                  <a:srgbClr val="FFFF00"/>
                </a:solidFill>
              </a:rPr>
              <a:t>) yükselttiği </a:t>
            </a:r>
            <a:r>
              <a:rPr lang="tr-TR" sz="1700" dirty="0" err="1">
                <a:solidFill>
                  <a:srgbClr val="FFFF00"/>
                </a:solidFill>
              </a:rPr>
              <a:t>şanyü</a:t>
            </a:r>
            <a:r>
              <a:rPr lang="tr-TR" sz="1700" dirty="0">
                <a:solidFill>
                  <a:srgbClr val="FFFF00"/>
                </a:solidFill>
              </a:rPr>
              <a:t>" idi </a:t>
            </a:r>
            <a:r>
              <a:rPr lang="tr-TR" sz="1700" dirty="0" smtClean="0">
                <a:solidFill>
                  <a:srgbClr val="FFFF00"/>
                </a:solidFill>
              </a:rPr>
              <a:t>.Tıpkı</a:t>
            </a:r>
            <a:r>
              <a:rPr lang="tr-TR" sz="1700" dirty="0">
                <a:solidFill>
                  <a:srgbClr val="FFFF00"/>
                </a:solidFill>
              </a:rPr>
              <a:t> </a:t>
            </a:r>
            <a:r>
              <a:rPr lang="tr-TR" sz="1700" dirty="0" err="1" smtClean="0">
                <a:solidFill>
                  <a:srgbClr val="FFFF00"/>
                </a:solidFill>
              </a:rPr>
              <a:t>Tanrı'nm</a:t>
            </a:r>
            <a:r>
              <a:rPr lang="tr-TR" sz="1700" dirty="0" smtClean="0">
                <a:solidFill>
                  <a:srgbClr val="FFFF00"/>
                </a:solidFill>
              </a:rPr>
              <a:t> </a:t>
            </a:r>
            <a:r>
              <a:rPr lang="tr-TR" sz="1700" dirty="0" err="1">
                <a:solidFill>
                  <a:srgbClr val="FFFF00"/>
                </a:solidFill>
              </a:rPr>
              <a:t>İlteriş</a:t>
            </a:r>
            <a:r>
              <a:rPr lang="tr-TR" sz="1700" dirty="0">
                <a:solidFill>
                  <a:srgbClr val="FFFF00"/>
                </a:solidFill>
              </a:rPr>
              <a:t> Kağan'ı tepesinden tutup yükselttiği gibi. Unvanın daha </a:t>
            </a:r>
            <a:r>
              <a:rPr lang="tr-TR" sz="1700" dirty="0" smtClean="0">
                <a:solidFill>
                  <a:srgbClr val="FFFF00"/>
                </a:solidFill>
              </a:rPr>
              <a:t>geniş biçimi </a:t>
            </a:r>
            <a:r>
              <a:rPr lang="tr-TR" sz="1700" dirty="0">
                <a:solidFill>
                  <a:srgbClr val="FFFF00"/>
                </a:solidFill>
              </a:rPr>
              <a:t>de Çin kaynaklarında kayıtlıdır: </a:t>
            </a:r>
            <a:r>
              <a:rPr lang="tr-TR" sz="1700" dirty="0"/>
              <a:t>"Yer ve gökten doğmuş; güneş ve </a:t>
            </a:r>
            <a:r>
              <a:rPr lang="tr-TR" sz="1700" dirty="0" smtClean="0"/>
              <a:t>ayın takdir </a:t>
            </a:r>
            <a:r>
              <a:rPr lang="tr-TR" sz="1700" dirty="0"/>
              <a:t>ettiği büyük </a:t>
            </a:r>
            <a:r>
              <a:rPr lang="tr-TR" sz="1700" dirty="0" err="1"/>
              <a:t>şanyü</a:t>
            </a:r>
            <a:r>
              <a:rPr lang="tr-TR" sz="1700" dirty="0"/>
              <a:t>" </a:t>
            </a:r>
            <a:r>
              <a:rPr lang="tr-TR" sz="1700" dirty="0" smtClean="0">
                <a:solidFill>
                  <a:srgbClr val="FFFF00"/>
                </a:solidFill>
              </a:rPr>
              <a:t>Hükümdarın </a:t>
            </a:r>
            <a:r>
              <a:rPr lang="tr-TR" sz="1700" dirty="0" err="1">
                <a:solidFill>
                  <a:srgbClr val="FFFF00"/>
                </a:solidFill>
              </a:rPr>
              <a:t>kut'unu</a:t>
            </a:r>
            <a:r>
              <a:rPr lang="tr-TR" sz="1700" dirty="0">
                <a:solidFill>
                  <a:srgbClr val="FFFF00"/>
                </a:solidFill>
              </a:rPr>
              <a:t> (güç ve karizmasını) Tanrı'dan alması, Türk kültürünün, </a:t>
            </a:r>
            <a:r>
              <a:rPr lang="tr-TR" sz="1700" dirty="0" smtClean="0">
                <a:solidFill>
                  <a:srgbClr val="FFFF00"/>
                </a:solidFill>
              </a:rPr>
              <a:t>ilk defa </a:t>
            </a:r>
            <a:r>
              <a:rPr lang="tr-TR" sz="1700" dirty="0">
                <a:solidFill>
                  <a:srgbClr val="FFFF00"/>
                </a:solidFill>
              </a:rPr>
              <a:t>Hunlarda görülen çok önemli bir </a:t>
            </a:r>
            <a:r>
              <a:rPr lang="tr-TR" sz="1700" dirty="0" smtClean="0">
                <a:solidFill>
                  <a:srgbClr val="FFFF00"/>
                </a:solidFill>
              </a:rPr>
              <a:t>unsurudur. Ülkenin </a:t>
            </a:r>
            <a:r>
              <a:rPr lang="tr-TR" sz="1700" dirty="0">
                <a:solidFill>
                  <a:srgbClr val="FFFF00"/>
                </a:solidFill>
              </a:rPr>
              <a:t>sol (doğu) ve sağ (batı) bilge </a:t>
            </a:r>
            <a:r>
              <a:rPr lang="tr-TR" sz="1700" dirty="0" err="1">
                <a:solidFill>
                  <a:srgbClr val="FFFF00"/>
                </a:solidFill>
              </a:rPr>
              <a:t>tiginler</a:t>
            </a:r>
            <a:r>
              <a:rPr lang="tr-TR" sz="1700" dirty="0">
                <a:solidFill>
                  <a:srgbClr val="FFFF00"/>
                </a:solidFill>
              </a:rPr>
              <a:t> ve onların altındaki </a:t>
            </a:r>
            <a:r>
              <a:rPr lang="tr-TR" sz="1700" dirty="0" smtClean="0">
                <a:solidFill>
                  <a:srgbClr val="FFFF00"/>
                </a:solidFill>
              </a:rPr>
              <a:t>yöneticilerce idare </a:t>
            </a:r>
            <a:r>
              <a:rPr lang="tr-TR" sz="1700" dirty="0">
                <a:solidFill>
                  <a:srgbClr val="FFFF00"/>
                </a:solidFill>
              </a:rPr>
              <a:t>edilmesi şeklindeki iki </a:t>
            </a:r>
            <a:r>
              <a:rPr lang="tr-TR" sz="1700" dirty="0" smtClean="0">
                <a:solidFill>
                  <a:srgbClr val="FFFF00"/>
                </a:solidFill>
              </a:rPr>
              <a:t>kanatlı teşkilât . </a:t>
            </a:r>
            <a:r>
              <a:rPr lang="tr-TR" sz="1700" dirty="0">
                <a:solidFill>
                  <a:srgbClr val="FFFF00"/>
                </a:solidFill>
              </a:rPr>
              <a:t>24 tümenden (boydan ?) oluşan ordu </a:t>
            </a:r>
            <a:r>
              <a:rPr lang="tr-TR" sz="1700" dirty="0" smtClean="0">
                <a:solidFill>
                  <a:srgbClr val="FFFF00"/>
                </a:solidFill>
              </a:rPr>
              <a:t>ve bu orduların </a:t>
            </a:r>
            <a:r>
              <a:rPr lang="tr-TR" sz="1700" dirty="0">
                <a:solidFill>
                  <a:srgbClr val="FFFF00"/>
                </a:solidFill>
              </a:rPr>
              <a:t>10 000 (tümen), 1000, 100 ve 10'lu birliklere ayrılması </a:t>
            </a:r>
            <a:r>
              <a:rPr lang="tr-TR" sz="1700" dirty="0" smtClean="0">
                <a:solidFill>
                  <a:srgbClr val="FFFF00"/>
                </a:solidFill>
              </a:rPr>
              <a:t>, </a:t>
            </a:r>
            <a:r>
              <a:rPr lang="tr-TR" sz="1700" dirty="0" err="1">
                <a:solidFill>
                  <a:srgbClr val="FFFF00"/>
                </a:solidFill>
              </a:rPr>
              <a:t>Hunlarm</a:t>
            </a:r>
            <a:r>
              <a:rPr lang="tr-TR" sz="1700" dirty="0">
                <a:solidFill>
                  <a:srgbClr val="FFFF00"/>
                </a:solidFill>
              </a:rPr>
              <a:t> Türk kültür ve yönetim miraslarının </a:t>
            </a:r>
            <a:r>
              <a:rPr lang="tr-TR" sz="1700" dirty="0" smtClean="0">
                <a:solidFill>
                  <a:srgbClr val="FFFF00"/>
                </a:solidFill>
              </a:rPr>
              <a:t>en önemlileridir</a:t>
            </a:r>
            <a:r>
              <a:rPr lang="tr-TR" sz="1700" dirty="0">
                <a:solidFill>
                  <a:srgbClr val="FFFF00"/>
                </a:solidFill>
              </a:rPr>
              <a:t>. </a:t>
            </a:r>
            <a:r>
              <a:rPr lang="tr-TR" sz="1700" dirty="0" err="1">
                <a:solidFill>
                  <a:srgbClr val="FFFF00"/>
                </a:solidFill>
              </a:rPr>
              <a:t>Tunghu'ların</a:t>
            </a:r>
            <a:r>
              <a:rPr lang="tr-TR" sz="1700" dirty="0">
                <a:solidFill>
                  <a:srgbClr val="FFFF00"/>
                </a:solidFill>
              </a:rPr>
              <a:t> toprak istemesi ve </a:t>
            </a:r>
            <a:r>
              <a:rPr lang="tr-TR" sz="1700" dirty="0" err="1">
                <a:solidFill>
                  <a:srgbClr val="FFFF00"/>
                </a:solidFill>
              </a:rPr>
              <a:t>Ho</a:t>
            </a:r>
            <a:r>
              <a:rPr lang="tr-TR" sz="1700" dirty="0">
                <a:solidFill>
                  <a:srgbClr val="FFFF00"/>
                </a:solidFill>
              </a:rPr>
              <a:t> han-ye ile kardeşi </a:t>
            </a:r>
            <a:r>
              <a:rPr lang="tr-TR" sz="1700" dirty="0" err="1" smtClean="0">
                <a:solidFill>
                  <a:srgbClr val="FFFF00"/>
                </a:solidFill>
              </a:rPr>
              <a:t>Çi-çi</a:t>
            </a:r>
            <a:r>
              <a:rPr lang="tr-TR" sz="1700" dirty="0" smtClean="0">
                <a:solidFill>
                  <a:srgbClr val="FFFF00"/>
                </a:solidFill>
              </a:rPr>
              <a:t> arasındaki </a:t>
            </a:r>
            <a:r>
              <a:rPr lang="tr-TR" sz="1700" dirty="0">
                <a:solidFill>
                  <a:srgbClr val="FFFF00"/>
                </a:solidFill>
              </a:rPr>
              <a:t>tartışma örneklerinde görüldüğü gibi, </a:t>
            </a:r>
            <a:r>
              <a:rPr lang="tr-TR" sz="1700" dirty="0"/>
              <a:t>önemli işlerin devlet </a:t>
            </a:r>
            <a:r>
              <a:rPr lang="tr-TR" sz="1700" dirty="0" smtClean="0"/>
              <a:t>meclisinde (toy=kurultay</a:t>
            </a:r>
            <a:r>
              <a:rPr lang="tr-TR" sz="1700" dirty="0"/>
              <a:t>) görüşülmesi</a:t>
            </a:r>
            <a:r>
              <a:rPr lang="tr-TR" sz="1700" dirty="0">
                <a:solidFill>
                  <a:srgbClr val="FFFF00"/>
                </a:solidFill>
              </a:rPr>
              <a:t> de </a:t>
            </a:r>
            <a:r>
              <a:rPr lang="tr-TR" sz="1700" dirty="0" smtClean="0">
                <a:solidFill>
                  <a:srgbClr val="FFFF00"/>
                </a:solidFill>
              </a:rPr>
              <a:t>Türk </a:t>
            </a:r>
            <a:r>
              <a:rPr lang="tr-TR" sz="1700" dirty="0">
                <a:solidFill>
                  <a:srgbClr val="FFFF00"/>
                </a:solidFill>
              </a:rPr>
              <a:t>devlet </a:t>
            </a:r>
            <a:r>
              <a:rPr lang="tr-TR" sz="1700" dirty="0" smtClean="0">
                <a:solidFill>
                  <a:srgbClr val="FFFF00"/>
                </a:solidFill>
              </a:rPr>
              <a:t>geleneğinde bir </a:t>
            </a:r>
            <a:r>
              <a:rPr lang="tr-TR" sz="1700" dirty="0">
                <a:solidFill>
                  <a:srgbClr val="FFFF00"/>
                </a:solidFill>
              </a:rPr>
              <a:t>Hun </a:t>
            </a:r>
            <a:r>
              <a:rPr lang="tr-TR" sz="1700" dirty="0" smtClean="0">
                <a:solidFill>
                  <a:srgbClr val="FFFF00"/>
                </a:solidFill>
              </a:rPr>
              <a:t>mirasıdır. Hunlarda </a:t>
            </a:r>
            <a:r>
              <a:rPr lang="tr-TR" sz="1700" dirty="0">
                <a:solidFill>
                  <a:srgbClr val="FFFF00"/>
                </a:solidFill>
              </a:rPr>
              <a:t>görülen Gök Tanrı ve yer-su inancı; atalar kültü; dağ, kaya, </a:t>
            </a:r>
            <a:r>
              <a:rPr lang="tr-TR" sz="1700" dirty="0" smtClean="0">
                <a:solidFill>
                  <a:srgbClr val="FFFF00"/>
                </a:solidFill>
              </a:rPr>
              <a:t>su, ağaç </a:t>
            </a:r>
            <a:r>
              <a:rPr lang="tr-TR" sz="1700" dirty="0">
                <a:solidFill>
                  <a:srgbClr val="FFFF00"/>
                </a:solidFill>
              </a:rPr>
              <a:t>gibi tabiat unsurlarının ruh taşıdığına inanılması </a:t>
            </a:r>
            <a:r>
              <a:rPr lang="tr-TR" sz="1700" dirty="0" err="1">
                <a:solidFill>
                  <a:srgbClr val="FFFF00"/>
                </a:solidFill>
              </a:rPr>
              <a:t>vb</a:t>
            </a:r>
            <a:r>
              <a:rPr lang="tr-TR" sz="1700" dirty="0">
                <a:solidFill>
                  <a:srgbClr val="FFFF00"/>
                </a:solidFill>
              </a:rPr>
              <a:t> hususlar; </a:t>
            </a:r>
            <a:r>
              <a:rPr lang="tr-TR" sz="1700" dirty="0" smtClean="0">
                <a:solidFill>
                  <a:srgbClr val="FFFF00"/>
                </a:solidFill>
              </a:rPr>
              <a:t>Maniheizm, Budizm ve </a:t>
            </a:r>
            <a:r>
              <a:rPr lang="tr-TR" sz="1700" dirty="0" err="1" smtClean="0">
                <a:solidFill>
                  <a:srgbClr val="FFFF00"/>
                </a:solidFill>
              </a:rPr>
              <a:t>Müslümanlık'tan</a:t>
            </a:r>
            <a:r>
              <a:rPr lang="tr-TR" sz="1700" dirty="0" smtClean="0">
                <a:solidFill>
                  <a:srgbClr val="FFFF00"/>
                </a:solidFill>
              </a:rPr>
              <a:t> </a:t>
            </a:r>
            <a:r>
              <a:rPr lang="tr-TR" sz="1700" dirty="0">
                <a:solidFill>
                  <a:srgbClr val="FFFF00"/>
                </a:solidFill>
              </a:rPr>
              <a:t>önceki Türk din kültürünün önemli öğeleri </a:t>
            </a:r>
            <a:r>
              <a:rPr lang="tr-TR" sz="1700" dirty="0" smtClean="0">
                <a:solidFill>
                  <a:srgbClr val="FFFF00"/>
                </a:solidFill>
              </a:rPr>
              <a:t>idiler.</a:t>
            </a:r>
            <a:endParaRPr lang="tr-TR" sz="1700" dirty="0">
              <a:solidFill>
                <a:srgbClr val="FFFF00"/>
              </a:solidFill>
            </a:endParaRPr>
          </a:p>
        </p:txBody>
      </p:sp>
    </p:spTree>
    <p:extLst>
      <p:ext uri="{BB962C8B-B14F-4D97-AF65-F5344CB8AC3E}">
        <p14:creationId xmlns:p14="http://schemas.microsoft.com/office/powerpoint/2010/main" val="225442727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260648"/>
            <a:ext cx="8352928" cy="6048672"/>
          </a:xfrm>
        </p:spPr>
        <p:txBody>
          <a:bodyPr/>
          <a:lstStyle/>
          <a:p>
            <a:pPr algn="l"/>
            <a:r>
              <a:rPr lang="tr-TR" sz="1700" dirty="0" smtClean="0">
                <a:solidFill>
                  <a:srgbClr val="FFFF00"/>
                </a:solidFill>
              </a:rPr>
              <a:t>                                       </a:t>
            </a:r>
            <a:r>
              <a:rPr lang="tr-TR" sz="2400" b="1" dirty="0" smtClean="0"/>
              <a:t>AVRUPA </a:t>
            </a:r>
            <a:r>
              <a:rPr lang="tr-TR" sz="2400" b="1" dirty="0"/>
              <a:t>HUNLARI</a:t>
            </a:r>
          </a:p>
          <a:p>
            <a:pPr algn="l"/>
            <a:r>
              <a:rPr lang="tr-TR" sz="1800" b="1" dirty="0"/>
              <a:t>Balamir</a:t>
            </a:r>
            <a:r>
              <a:rPr lang="tr-TR" sz="1800" dirty="0">
                <a:solidFill>
                  <a:srgbClr val="FFFF00"/>
                </a:solidFill>
              </a:rPr>
              <a:t> önderliğindeki Hunların 374'te İdil'i geçmesi, </a:t>
            </a:r>
            <a:r>
              <a:rPr lang="tr-TR" sz="1800" dirty="0" smtClean="0">
                <a:solidFill>
                  <a:srgbClr val="FFFF00"/>
                </a:solidFill>
              </a:rPr>
              <a:t>Karadeniz'in kuzeyindeki </a:t>
            </a:r>
            <a:r>
              <a:rPr lang="tr-TR" sz="1800" dirty="0">
                <a:solidFill>
                  <a:srgbClr val="FFFF00"/>
                </a:solidFill>
              </a:rPr>
              <a:t>Germen kavimlerini yerinden oynatması ve birkaç yıl içinde </a:t>
            </a:r>
            <a:r>
              <a:rPr lang="tr-TR" sz="1800" dirty="0" smtClean="0">
                <a:solidFill>
                  <a:srgbClr val="FFFF00"/>
                </a:solidFill>
              </a:rPr>
              <a:t>Doğu ve </a:t>
            </a:r>
            <a:r>
              <a:rPr lang="tr-TR" sz="1800" dirty="0">
                <a:solidFill>
                  <a:srgbClr val="FFFF00"/>
                </a:solidFill>
              </a:rPr>
              <a:t>Batı Roma sınırlarına dayanması Avrupa tarihinin dönüm noktalarından </a:t>
            </a:r>
            <a:r>
              <a:rPr lang="tr-TR" sz="1800" dirty="0" smtClean="0">
                <a:solidFill>
                  <a:srgbClr val="FFFF00"/>
                </a:solidFill>
              </a:rPr>
              <a:t>biridir. 1000 </a:t>
            </a:r>
            <a:r>
              <a:rPr lang="tr-TR" sz="1800" dirty="0">
                <a:solidFill>
                  <a:srgbClr val="FFFF00"/>
                </a:solidFill>
              </a:rPr>
              <a:t>yıl kadar sürecek olan kavimler göçünü başlatan bu hareket, Batı </a:t>
            </a:r>
            <a:r>
              <a:rPr lang="tr-TR" sz="1800" dirty="0" smtClean="0">
                <a:solidFill>
                  <a:srgbClr val="FFFF00"/>
                </a:solidFill>
              </a:rPr>
              <a:t>Roma'nın yıkılmasında </a:t>
            </a:r>
            <a:r>
              <a:rPr lang="tr-TR" sz="1800" dirty="0">
                <a:solidFill>
                  <a:srgbClr val="FFFF00"/>
                </a:solidFill>
              </a:rPr>
              <a:t>ve Avrupa'nın etnik şekillenmesinde birinci derecede </a:t>
            </a:r>
            <a:r>
              <a:rPr lang="tr-TR" sz="1800" dirty="0" smtClean="0">
                <a:solidFill>
                  <a:srgbClr val="FFFF00"/>
                </a:solidFill>
              </a:rPr>
              <a:t>rol oynayacaktır</a:t>
            </a:r>
            <a:r>
              <a:rPr lang="tr-TR" sz="1800" dirty="0">
                <a:solidFill>
                  <a:srgbClr val="FFFF00"/>
                </a:solidFill>
              </a:rPr>
              <a:t>. </a:t>
            </a:r>
            <a:r>
              <a:rPr lang="tr-TR" sz="1800" dirty="0"/>
              <a:t>Roma İmparatorluğunun 395'te ikiye bölünüşü,</a:t>
            </a:r>
            <a:r>
              <a:rPr lang="tr-TR" sz="1800" dirty="0">
                <a:solidFill>
                  <a:srgbClr val="FFFF00"/>
                </a:solidFill>
              </a:rPr>
              <a:t> 100 yıl </a:t>
            </a:r>
            <a:r>
              <a:rPr lang="tr-TR" sz="1800" dirty="0" smtClean="0">
                <a:solidFill>
                  <a:srgbClr val="FFFF00"/>
                </a:solidFill>
              </a:rPr>
              <a:t>geçmeden, </a:t>
            </a:r>
            <a:r>
              <a:rPr lang="tr-TR" sz="1800" dirty="0" smtClean="0"/>
              <a:t>476'da </a:t>
            </a:r>
            <a:r>
              <a:rPr lang="tr-TR" sz="1800" dirty="0"/>
              <a:t>Batı Roma'nın yıkılışı </a:t>
            </a:r>
            <a:r>
              <a:rPr lang="tr-TR" sz="1800" dirty="0">
                <a:solidFill>
                  <a:srgbClr val="FFFF00"/>
                </a:solidFill>
              </a:rPr>
              <a:t>ve böylece </a:t>
            </a:r>
            <a:r>
              <a:rPr lang="tr-TR" sz="1800" dirty="0"/>
              <a:t>Orta Çağ'ın başlaması</a:t>
            </a:r>
            <a:r>
              <a:rPr lang="tr-TR" sz="1800" dirty="0">
                <a:solidFill>
                  <a:srgbClr val="FFFF00"/>
                </a:solidFill>
              </a:rPr>
              <a:t>, </a:t>
            </a:r>
            <a:r>
              <a:rPr lang="tr-TR" sz="1800" dirty="0"/>
              <a:t>Hunların </a:t>
            </a:r>
            <a:r>
              <a:rPr lang="tr-TR" sz="1800" dirty="0" smtClean="0"/>
              <a:t>ve onların </a:t>
            </a:r>
            <a:r>
              <a:rPr lang="tr-TR" sz="1800" dirty="0"/>
              <a:t>yerinden oynattığı Germen kavimlerinin hareketlerinin </a:t>
            </a:r>
            <a:r>
              <a:rPr lang="tr-TR" sz="1800" dirty="0" smtClean="0"/>
              <a:t>sonucudur.</a:t>
            </a:r>
            <a:r>
              <a:rPr lang="tr-TR" sz="1800" dirty="0" smtClean="0">
                <a:solidFill>
                  <a:srgbClr val="FFFF00"/>
                </a:solidFill>
              </a:rPr>
              <a:t> Balamir </a:t>
            </a:r>
            <a:r>
              <a:rPr lang="tr-TR" sz="1800" dirty="0">
                <a:solidFill>
                  <a:srgbClr val="FFFF00"/>
                </a:solidFill>
              </a:rPr>
              <a:t>374'te İdil'i geçti ve onun önderliğindeki Hunlar, </a:t>
            </a:r>
            <a:r>
              <a:rPr lang="tr-TR" sz="1800" dirty="0" err="1" smtClean="0"/>
              <a:t>Ostrogotları</a:t>
            </a:r>
            <a:r>
              <a:rPr lang="tr-TR" sz="1800" dirty="0" smtClean="0"/>
              <a:t> </a:t>
            </a:r>
            <a:r>
              <a:rPr lang="tr-TR" sz="1800" dirty="0" smtClean="0">
                <a:solidFill>
                  <a:srgbClr val="FFFF00"/>
                </a:solidFill>
              </a:rPr>
              <a:t>ağır </a:t>
            </a:r>
            <a:r>
              <a:rPr lang="tr-TR" sz="1800" dirty="0">
                <a:solidFill>
                  <a:srgbClr val="FFFF00"/>
                </a:solidFill>
              </a:rPr>
              <a:t>bir yenilgiye uğrattı. Yenilen boyların bir kısmı batıya gitti, bir </a:t>
            </a:r>
            <a:r>
              <a:rPr lang="tr-TR" sz="1800" dirty="0" smtClean="0">
                <a:solidFill>
                  <a:srgbClr val="FFFF00"/>
                </a:solidFill>
              </a:rPr>
              <a:t>kısmı Balamir'e </a:t>
            </a:r>
            <a:r>
              <a:rPr lang="tr-TR" sz="1800" dirty="0">
                <a:solidFill>
                  <a:srgbClr val="FFFF00"/>
                </a:solidFill>
              </a:rPr>
              <a:t>katıldı. 375'te </a:t>
            </a:r>
            <a:r>
              <a:rPr lang="tr-TR" sz="1800" b="1" dirty="0" err="1" smtClean="0"/>
              <a:t>Dinyeper</a:t>
            </a:r>
            <a:r>
              <a:rPr lang="tr-TR" sz="1800" dirty="0" smtClean="0">
                <a:solidFill>
                  <a:srgbClr val="FFFF00"/>
                </a:solidFill>
              </a:rPr>
              <a:t> </a:t>
            </a:r>
            <a:r>
              <a:rPr lang="tr-TR" sz="1800" dirty="0">
                <a:solidFill>
                  <a:srgbClr val="FFFF00"/>
                </a:solidFill>
              </a:rPr>
              <a:t>kıyısında </a:t>
            </a:r>
            <a:r>
              <a:rPr lang="tr-TR" sz="1800" b="1" dirty="0" err="1"/>
              <a:t>Vizigotlar</a:t>
            </a:r>
            <a:r>
              <a:rPr lang="tr-TR" sz="1800" dirty="0">
                <a:solidFill>
                  <a:srgbClr val="FFFF00"/>
                </a:solidFill>
              </a:rPr>
              <a:t> da hezimete uğradılar </a:t>
            </a:r>
            <a:r>
              <a:rPr lang="tr-TR" sz="1800" dirty="0" smtClean="0">
                <a:solidFill>
                  <a:srgbClr val="FFFF00"/>
                </a:solidFill>
              </a:rPr>
              <a:t>ve batıya </a:t>
            </a:r>
            <a:r>
              <a:rPr lang="tr-TR" sz="1800" dirty="0">
                <a:solidFill>
                  <a:srgbClr val="FFFF00"/>
                </a:solidFill>
              </a:rPr>
              <a:t>kaçtılar. 378'de Hun öncü kuvvetleri Tuna'yı </a:t>
            </a:r>
            <a:r>
              <a:rPr lang="tr-TR" sz="1800" dirty="0" smtClean="0">
                <a:solidFill>
                  <a:srgbClr val="FFFF00"/>
                </a:solidFill>
              </a:rPr>
              <a:t>geçti. 380 </a:t>
            </a:r>
            <a:r>
              <a:rPr lang="tr-TR" sz="1800" dirty="0">
                <a:solidFill>
                  <a:srgbClr val="FFFF00"/>
                </a:solidFill>
              </a:rPr>
              <a:t>sıralarında Hunlar Macaristan'a ulaştılar </a:t>
            </a:r>
            <a:r>
              <a:rPr lang="tr-TR" sz="1800" dirty="0" smtClean="0">
                <a:solidFill>
                  <a:srgbClr val="FFFF00"/>
                </a:solidFill>
              </a:rPr>
              <a:t>.381'de </a:t>
            </a:r>
            <a:r>
              <a:rPr lang="tr-TR" sz="1800" dirty="0" err="1" smtClean="0"/>
              <a:t>Vizigotlar</a:t>
            </a:r>
            <a:r>
              <a:rPr lang="tr-TR" sz="1800" dirty="0"/>
              <a:t>, </a:t>
            </a:r>
            <a:r>
              <a:rPr lang="tr-TR" sz="1800" dirty="0">
                <a:solidFill>
                  <a:srgbClr val="FFFF00"/>
                </a:solidFill>
              </a:rPr>
              <a:t>386'da </a:t>
            </a:r>
            <a:r>
              <a:rPr lang="tr-TR" sz="1800" b="1" dirty="0" err="1"/>
              <a:t>Ostrogotlar</a:t>
            </a:r>
            <a:r>
              <a:rPr lang="tr-TR" sz="1800" dirty="0">
                <a:solidFill>
                  <a:srgbClr val="FFFF00"/>
                </a:solidFill>
              </a:rPr>
              <a:t> Roma topraklarına </a:t>
            </a:r>
            <a:r>
              <a:rPr lang="tr-TR" sz="1800" dirty="0" smtClean="0">
                <a:solidFill>
                  <a:srgbClr val="FFFF00"/>
                </a:solidFill>
              </a:rPr>
              <a:t>girdiler. Hunların </a:t>
            </a:r>
            <a:r>
              <a:rPr lang="tr-TR" sz="1800" dirty="0">
                <a:solidFill>
                  <a:srgbClr val="FFFF00"/>
                </a:solidFill>
              </a:rPr>
              <a:t>batı bölgesi hükümdarı </a:t>
            </a:r>
            <a:r>
              <a:rPr lang="tr-TR" sz="1800" b="1" dirty="0" err="1"/>
              <a:t>Uldız'ı</a:t>
            </a:r>
            <a:r>
              <a:rPr lang="tr-TR" sz="1800" dirty="0" err="1">
                <a:solidFill>
                  <a:srgbClr val="FFFF00"/>
                </a:solidFill>
              </a:rPr>
              <a:t>n</a:t>
            </a:r>
            <a:r>
              <a:rPr lang="tr-TR" sz="1800" dirty="0">
                <a:solidFill>
                  <a:srgbClr val="FFFF00"/>
                </a:solidFill>
              </a:rPr>
              <a:t> 400 yılına doğru Tuna </a:t>
            </a:r>
            <a:r>
              <a:rPr lang="tr-TR" sz="1800" dirty="0" smtClean="0">
                <a:solidFill>
                  <a:srgbClr val="FFFF00"/>
                </a:solidFill>
              </a:rPr>
              <a:t>kıyılarında görünmesi </a:t>
            </a:r>
            <a:r>
              <a:rPr lang="tr-TR" sz="1800" dirty="0">
                <a:solidFill>
                  <a:srgbClr val="FFFF00"/>
                </a:solidFill>
              </a:rPr>
              <a:t>Germen kavimlerini tekrar hareketlendirdi. </a:t>
            </a:r>
            <a:r>
              <a:rPr lang="tr-TR" sz="1800" dirty="0" err="1" smtClean="0">
                <a:solidFill>
                  <a:srgbClr val="FFFF00"/>
                </a:solidFill>
              </a:rPr>
              <a:t>Vizigotlarla</a:t>
            </a:r>
            <a:r>
              <a:rPr lang="tr-TR" sz="1800" dirty="0" smtClean="0">
                <a:solidFill>
                  <a:srgbClr val="FFFF00"/>
                </a:solidFill>
              </a:rPr>
              <a:t> </a:t>
            </a:r>
            <a:r>
              <a:rPr lang="tr-TR" sz="1800" b="1" dirty="0" smtClean="0"/>
              <a:t>Vandallar</a:t>
            </a:r>
            <a:r>
              <a:rPr lang="tr-TR" sz="1800" dirty="0" smtClean="0">
                <a:solidFill>
                  <a:srgbClr val="FFFF00"/>
                </a:solidFill>
              </a:rPr>
              <a:t> </a:t>
            </a:r>
            <a:r>
              <a:rPr lang="tr-TR" sz="1800" dirty="0">
                <a:solidFill>
                  <a:srgbClr val="FFFF00"/>
                </a:solidFill>
              </a:rPr>
              <a:t>İtalya topraklarına girdiler. Hunların önünden kaçan Germen </a:t>
            </a:r>
            <a:r>
              <a:rPr lang="tr-TR" sz="1800" dirty="0" smtClean="0">
                <a:solidFill>
                  <a:srgbClr val="FFFF00"/>
                </a:solidFill>
              </a:rPr>
              <a:t>kavimleri, </a:t>
            </a:r>
            <a:r>
              <a:rPr lang="tr-TR" sz="1800" dirty="0" err="1" smtClean="0"/>
              <a:t>Radagais'in</a:t>
            </a:r>
            <a:r>
              <a:rPr lang="tr-TR" sz="1800" dirty="0" smtClean="0">
                <a:solidFill>
                  <a:srgbClr val="FFFF00"/>
                </a:solidFill>
              </a:rPr>
              <a:t> </a:t>
            </a:r>
            <a:r>
              <a:rPr lang="tr-TR" sz="1800" dirty="0">
                <a:solidFill>
                  <a:srgbClr val="FFFF00"/>
                </a:solidFill>
              </a:rPr>
              <a:t>önderliğinde birleşerek Roma için büyük bir tehlike </a:t>
            </a:r>
            <a:r>
              <a:rPr lang="tr-TR" sz="1800" dirty="0" smtClean="0">
                <a:solidFill>
                  <a:srgbClr val="FFFF00"/>
                </a:solidFill>
              </a:rPr>
              <a:t>oluşturdular. Roma'ya </a:t>
            </a:r>
            <a:r>
              <a:rPr lang="tr-TR" sz="1800" dirty="0">
                <a:solidFill>
                  <a:srgbClr val="FFFF00"/>
                </a:solidFill>
              </a:rPr>
              <a:t>yardıma giden </a:t>
            </a:r>
            <a:r>
              <a:rPr lang="tr-TR" sz="1800" dirty="0" err="1"/>
              <a:t>Uldız</a:t>
            </a:r>
            <a:r>
              <a:rPr lang="tr-TR" sz="1800" dirty="0">
                <a:solidFill>
                  <a:srgbClr val="FFFF00"/>
                </a:solidFill>
              </a:rPr>
              <a:t>, Floransa'nın güneyinde </a:t>
            </a:r>
            <a:r>
              <a:rPr lang="tr-TR" sz="1800" dirty="0"/>
              <a:t>Germen</a:t>
            </a:r>
            <a:r>
              <a:rPr lang="tr-TR" sz="1800" dirty="0">
                <a:solidFill>
                  <a:srgbClr val="FFFF00"/>
                </a:solidFill>
              </a:rPr>
              <a:t> </a:t>
            </a:r>
            <a:r>
              <a:rPr lang="tr-TR" sz="1800" dirty="0" smtClean="0">
                <a:solidFill>
                  <a:srgbClr val="FFFF00"/>
                </a:solidFill>
              </a:rPr>
              <a:t>kavimlerini yenerek </a:t>
            </a:r>
            <a:r>
              <a:rPr lang="tr-TR" sz="1800" dirty="0">
                <a:solidFill>
                  <a:srgbClr val="FFFF00"/>
                </a:solidFill>
              </a:rPr>
              <a:t>Roma'yı kurtardı; Germen kavimleri </a:t>
            </a:r>
            <a:r>
              <a:rPr lang="tr-TR" sz="1800" dirty="0" err="1">
                <a:solidFill>
                  <a:srgbClr val="FFFF00"/>
                </a:solidFill>
              </a:rPr>
              <a:t>Galya'ya</a:t>
            </a:r>
            <a:r>
              <a:rPr lang="tr-TR" sz="1800" dirty="0">
                <a:solidFill>
                  <a:srgbClr val="FFFF00"/>
                </a:solidFill>
              </a:rPr>
              <a:t> (Fransa'ya) </a:t>
            </a:r>
            <a:r>
              <a:rPr lang="tr-TR" sz="1800" dirty="0" smtClean="0">
                <a:solidFill>
                  <a:srgbClr val="FFFF00"/>
                </a:solidFill>
              </a:rPr>
              <a:t>sürüldü . </a:t>
            </a:r>
            <a:r>
              <a:rPr lang="tr-TR" sz="1800" dirty="0" err="1" smtClean="0">
                <a:solidFill>
                  <a:srgbClr val="FFFF00"/>
                </a:solidFill>
              </a:rPr>
              <a:t>Galya'daki</a:t>
            </a:r>
            <a:r>
              <a:rPr lang="tr-TR" sz="1800" dirty="0" smtClean="0">
                <a:solidFill>
                  <a:srgbClr val="FFFF00"/>
                </a:solidFill>
              </a:rPr>
              <a:t> çekişmelerde </a:t>
            </a:r>
            <a:r>
              <a:rPr lang="tr-TR" sz="1800" dirty="0"/>
              <a:t>417'de </a:t>
            </a:r>
            <a:r>
              <a:rPr lang="tr-TR" sz="1800" dirty="0" err="1"/>
              <a:t>Vizigotlar</a:t>
            </a:r>
            <a:r>
              <a:rPr lang="tr-TR" sz="1800" dirty="0"/>
              <a:t> Alanları </a:t>
            </a:r>
            <a:r>
              <a:rPr lang="tr-TR" sz="1800" dirty="0" err="1">
                <a:solidFill>
                  <a:srgbClr val="FFFF00"/>
                </a:solidFill>
              </a:rPr>
              <a:t>İber</a:t>
            </a:r>
            <a:r>
              <a:rPr lang="tr-TR" sz="1800" dirty="0">
                <a:solidFill>
                  <a:srgbClr val="FFFF00"/>
                </a:solidFill>
              </a:rPr>
              <a:t> yarımadasına ittiler. </a:t>
            </a:r>
            <a:r>
              <a:rPr lang="tr-TR" sz="1800" dirty="0"/>
              <a:t>429'da Alan </a:t>
            </a:r>
            <a:r>
              <a:rPr lang="tr-TR" sz="1800" dirty="0" smtClean="0"/>
              <a:t>ve Vandallar </a:t>
            </a:r>
            <a:r>
              <a:rPr lang="tr-TR" sz="1800" dirty="0"/>
              <a:t>Kuzey Afrika'ya geçtiler; Kuzey Afrika'da Vandal Devleti kuruldu</a:t>
            </a:r>
          </a:p>
        </p:txBody>
      </p:sp>
    </p:spTree>
    <p:extLst>
      <p:ext uri="{BB962C8B-B14F-4D97-AF65-F5344CB8AC3E}">
        <p14:creationId xmlns:p14="http://schemas.microsoft.com/office/powerpoint/2010/main" val="22544272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548680"/>
            <a:ext cx="8568952" cy="5832648"/>
          </a:xfrm>
        </p:spPr>
        <p:txBody>
          <a:bodyPr/>
          <a:lstStyle/>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lnSpc>
                <a:spcPct val="115000"/>
              </a:lnSpc>
              <a:spcAft>
                <a:spcPts val="1000"/>
              </a:spcAft>
            </a:pPr>
            <a:r>
              <a:rPr lang="tr-TR" sz="1600" dirty="0" smtClean="0">
                <a:solidFill>
                  <a:srgbClr val="0080FF"/>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HİNT – İRAN DİLLERİ:  </a:t>
            </a:r>
            <a:r>
              <a:rPr lang="tr-TR" sz="1600" dirty="0" smtClean="0">
                <a:ea typeface="Calibri"/>
                <a:cs typeface="Times New Roman"/>
              </a:rPr>
              <a:t>SANSKRİTÇE, BENGALCE , PEŞTUNCA, ÇİNGENECE</a:t>
            </a:r>
            <a:r>
              <a:rPr lang="tr-TR" sz="1600" dirty="0">
                <a:ea typeface="Calibri"/>
                <a:cs typeface="Times New Roman"/>
              </a:rPr>
              <a:t>,</a:t>
            </a:r>
            <a:r>
              <a:rPr lang="tr-TR" sz="1600" dirty="0" smtClean="0">
                <a:ea typeface="Calibri"/>
                <a:cs typeface="Times New Roman"/>
              </a:rPr>
              <a:t> HİNTÇE, URDUCA ,  NEPALCE, GUCARATÇA, RACASTANCA, BİHARCA, SİNHALA, ASSAMCA, KEŞMİRCE, SİNDCE, PENCAPÇA</a:t>
            </a:r>
            <a:endParaRPr lang="tr-TR" sz="1600" dirty="0" smtClean="0">
              <a:latin typeface="Calibri"/>
              <a:ea typeface="Calibri"/>
              <a:cs typeface="Times New Roman"/>
            </a:endParaRPr>
          </a:p>
          <a:p>
            <a:pPr algn="l">
              <a:lnSpc>
                <a:spcPct val="115000"/>
              </a:lnSpc>
              <a:spcAft>
                <a:spcPts val="1000"/>
              </a:spcAft>
            </a:pPr>
            <a:r>
              <a:rPr lang="tr-TR" sz="1600" dirty="0" smtClean="0">
                <a:ea typeface="Calibri"/>
                <a:cs typeface="Times New Roman"/>
              </a:rPr>
              <a:t> </a:t>
            </a:r>
            <a:r>
              <a:rPr lang="tr-TR" sz="1600" dirty="0" smtClean="0">
                <a:solidFill>
                  <a:srgbClr val="8000FF"/>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İRAN GRUBU</a:t>
            </a:r>
            <a:r>
              <a:rPr lang="tr-TR" sz="1600" dirty="0" smtClean="0">
                <a:ea typeface="Calibri"/>
                <a:cs typeface="Times New Roman"/>
              </a:rPr>
              <a:t>:  FARSÇA ,OSETÇE</a:t>
            </a:r>
            <a:r>
              <a:rPr lang="tr-TR" sz="1600" dirty="0">
                <a:ea typeface="Calibri"/>
                <a:cs typeface="Times New Roman"/>
              </a:rPr>
              <a:t>,</a:t>
            </a:r>
            <a:r>
              <a:rPr lang="tr-TR" sz="1600" dirty="0" smtClean="0">
                <a:ea typeface="Calibri"/>
                <a:cs typeface="Times New Roman"/>
              </a:rPr>
              <a:t> ZAZACA, BELUCİ, MAZANDERANİ,GİLAKİ,TATÇA,TALIŞÇA</a:t>
            </a:r>
            <a:endParaRPr lang="tr-TR" sz="1600" dirty="0" smtClean="0">
              <a:latin typeface="Calibri"/>
              <a:ea typeface="Calibri"/>
              <a:cs typeface="Times New Roman"/>
            </a:endParaRPr>
          </a:p>
          <a:p>
            <a:pPr algn="l"/>
            <a:endParaRPr lang="tr-TR" sz="15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61950"/>
            <a:ext cx="8278813" cy="429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40206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352928" cy="6048672"/>
          </a:xfrm>
        </p:spPr>
        <p:txBody>
          <a:bodyPr/>
          <a:lstStyle/>
          <a:p>
            <a:pPr algn="l"/>
            <a:r>
              <a:rPr lang="tr-TR" sz="2000" dirty="0" err="1">
                <a:solidFill>
                  <a:srgbClr val="FFFF00"/>
                </a:solidFill>
              </a:rPr>
              <a:t>Uldız</a:t>
            </a:r>
            <a:r>
              <a:rPr lang="tr-TR" sz="2000" dirty="0">
                <a:solidFill>
                  <a:srgbClr val="FFFF00"/>
                </a:solidFill>
              </a:rPr>
              <a:t>, 404-405 ve 409 yıllarında Tuna'yı geçerek Bizans </a:t>
            </a:r>
            <a:r>
              <a:rPr lang="tr-TR" sz="2000" dirty="0" smtClean="0">
                <a:solidFill>
                  <a:srgbClr val="FFFF00"/>
                </a:solidFill>
              </a:rPr>
              <a:t>topraklarına girdi</a:t>
            </a:r>
            <a:r>
              <a:rPr lang="tr-TR" sz="2000" dirty="0">
                <a:solidFill>
                  <a:srgbClr val="FFFF00"/>
                </a:solidFill>
              </a:rPr>
              <a:t>; Bizans'ı tehdit etti; 410 sıralarında öldü </a:t>
            </a:r>
            <a:r>
              <a:rPr lang="tr-TR" sz="2000" dirty="0" smtClean="0">
                <a:solidFill>
                  <a:srgbClr val="FFFF00"/>
                </a:solidFill>
              </a:rPr>
              <a:t>. </a:t>
            </a:r>
            <a:r>
              <a:rPr lang="tr-TR" sz="2000" dirty="0" err="1" smtClean="0">
                <a:solidFill>
                  <a:srgbClr val="FFFF00"/>
                </a:solidFill>
              </a:rPr>
              <a:t>Uldız'ın</a:t>
            </a:r>
            <a:r>
              <a:rPr lang="tr-TR" sz="2000" dirty="0" smtClean="0">
                <a:solidFill>
                  <a:srgbClr val="FFFF00"/>
                </a:solidFill>
              </a:rPr>
              <a:t> batıdaki </a:t>
            </a:r>
            <a:r>
              <a:rPr lang="tr-TR" sz="2000" dirty="0">
                <a:solidFill>
                  <a:srgbClr val="FFFF00"/>
                </a:solidFill>
              </a:rPr>
              <a:t>faaliyetleri sırasında Avrupa Hunlarının büyük hükümdarı </a:t>
            </a:r>
            <a:r>
              <a:rPr lang="tr-TR" sz="2000" dirty="0" err="1">
                <a:solidFill>
                  <a:srgbClr val="FFFF00"/>
                </a:solidFill>
              </a:rPr>
              <a:t>Karaton</a:t>
            </a:r>
            <a:r>
              <a:rPr lang="tr-TR" sz="2000" dirty="0">
                <a:solidFill>
                  <a:srgbClr val="FFFF00"/>
                </a:solidFill>
              </a:rPr>
              <a:t> </a:t>
            </a:r>
            <a:r>
              <a:rPr lang="tr-TR" sz="2000" dirty="0" smtClean="0">
                <a:solidFill>
                  <a:srgbClr val="FFFF00"/>
                </a:solidFill>
              </a:rPr>
              <a:t>İdil civarındaki </a:t>
            </a:r>
            <a:r>
              <a:rPr lang="tr-TR" sz="2000" dirty="0">
                <a:solidFill>
                  <a:srgbClr val="FFFF00"/>
                </a:solidFill>
              </a:rPr>
              <a:t>başkentinden ülkeyi yönetmekteydi. Bizans kaynakları 412'de </a:t>
            </a:r>
            <a:r>
              <a:rPr lang="tr-TR" sz="2000" dirty="0" smtClean="0">
                <a:solidFill>
                  <a:srgbClr val="FFFF00"/>
                </a:solidFill>
              </a:rPr>
              <a:t>bir elçilik </a:t>
            </a:r>
            <a:r>
              <a:rPr lang="tr-TR" sz="2000" dirty="0">
                <a:solidFill>
                  <a:srgbClr val="FFFF00"/>
                </a:solidFill>
              </a:rPr>
              <a:t>heyetinin </a:t>
            </a:r>
            <a:r>
              <a:rPr lang="tr-TR" sz="2000" b="1" dirty="0" err="1" smtClean="0"/>
              <a:t>Karaton'</a:t>
            </a:r>
            <a:r>
              <a:rPr lang="tr-TR" sz="2000" dirty="0" err="1" smtClean="0">
                <a:solidFill>
                  <a:srgbClr val="FFFF00"/>
                </a:solidFill>
              </a:rPr>
              <a:t>a</a:t>
            </a:r>
            <a:r>
              <a:rPr lang="tr-TR" sz="2000" dirty="0" smtClean="0">
                <a:solidFill>
                  <a:srgbClr val="FFFF00"/>
                </a:solidFill>
              </a:rPr>
              <a:t> </a:t>
            </a:r>
            <a:r>
              <a:rPr lang="tr-TR" sz="2000" dirty="0">
                <a:solidFill>
                  <a:srgbClr val="FFFF00"/>
                </a:solidFill>
              </a:rPr>
              <a:t>gittiğini </a:t>
            </a:r>
            <a:r>
              <a:rPr lang="tr-TR" sz="2000" dirty="0" smtClean="0">
                <a:solidFill>
                  <a:srgbClr val="FFFF00"/>
                </a:solidFill>
              </a:rPr>
              <a:t>kaydeder. 422'de </a:t>
            </a:r>
            <a:r>
              <a:rPr lang="tr-TR" sz="2000" dirty="0">
                <a:solidFill>
                  <a:srgbClr val="FFFF00"/>
                </a:solidFill>
              </a:rPr>
              <a:t>Hunların hükümdarı </a:t>
            </a:r>
            <a:r>
              <a:rPr lang="tr-TR" sz="2000" b="1" dirty="0" err="1"/>
              <a:t>Rua</a:t>
            </a:r>
            <a:r>
              <a:rPr lang="tr-TR" sz="2000" dirty="0" err="1">
                <a:solidFill>
                  <a:srgbClr val="FFFF00"/>
                </a:solidFill>
              </a:rPr>
              <a:t>'dır</a:t>
            </a:r>
            <a:r>
              <a:rPr lang="tr-TR" sz="2000" dirty="0">
                <a:solidFill>
                  <a:srgbClr val="FFFF00"/>
                </a:solidFill>
              </a:rPr>
              <a:t>. Kardeşleri Aybars ve Oktar'la </a:t>
            </a:r>
            <a:r>
              <a:rPr lang="tr-TR" sz="2000" dirty="0" smtClean="0">
                <a:solidFill>
                  <a:srgbClr val="FFFF00"/>
                </a:solidFill>
              </a:rPr>
              <a:t>birlikte devleti </a:t>
            </a:r>
            <a:r>
              <a:rPr lang="tr-TR" sz="2000" dirty="0">
                <a:solidFill>
                  <a:srgbClr val="FFFF00"/>
                </a:solidFill>
              </a:rPr>
              <a:t>yönetmektedir. Dördüncü kardeş </a:t>
            </a:r>
            <a:r>
              <a:rPr lang="tr-TR" sz="2000" dirty="0" err="1">
                <a:solidFill>
                  <a:srgbClr val="FFFF00"/>
                </a:solidFill>
              </a:rPr>
              <a:t>Muncuk</a:t>
            </a:r>
            <a:r>
              <a:rPr lang="tr-TR" sz="2000" dirty="0">
                <a:solidFill>
                  <a:srgbClr val="FFFF00"/>
                </a:solidFill>
              </a:rPr>
              <a:t> (Attila'nın </a:t>
            </a:r>
            <a:r>
              <a:rPr lang="tr-TR" sz="2000" dirty="0" smtClean="0">
                <a:solidFill>
                  <a:srgbClr val="FFFF00"/>
                </a:solidFill>
              </a:rPr>
              <a:t>babası) ölmüştür</a:t>
            </a:r>
            <a:r>
              <a:rPr lang="tr-TR" sz="2000" dirty="0">
                <a:solidFill>
                  <a:srgbClr val="FFFF00"/>
                </a:solidFill>
              </a:rPr>
              <a:t>. </a:t>
            </a:r>
            <a:r>
              <a:rPr lang="tr-TR" sz="2000" dirty="0" err="1">
                <a:solidFill>
                  <a:srgbClr val="FFFF00"/>
                </a:solidFill>
              </a:rPr>
              <a:t>Rua</a:t>
            </a:r>
            <a:r>
              <a:rPr lang="tr-TR" sz="2000" dirty="0">
                <a:solidFill>
                  <a:srgbClr val="FFFF00"/>
                </a:solidFill>
              </a:rPr>
              <a:t> 422'de Bizans üzerine yürüdü ve onları yıllık vergiye </a:t>
            </a:r>
            <a:r>
              <a:rPr lang="tr-TR" sz="2000" dirty="0" smtClean="0">
                <a:solidFill>
                  <a:srgbClr val="FFFF00"/>
                </a:solidFill>
              </a:rPr>
              <a:t>bağladı. 423'te </a:t>
            </a:r>
            <a:r>
              <a:rPr lang="tr-TR" sz="2000" dirty="0">
                <a:solidFill>
                  <a:srgbClr val="FFFF00"/>
                </a:solidFill>
              </a:rPr>
              <a:t>Roma işlerine karışan </a:t>
            </a:r>
            <a:r>
              <a:rPr lang="tr-TR" sz="2000" dirty="0" err="1">
                <a:solidFill>
                  <a:srgbClr val="FFFF00"/>
                </a:solidFill>
              </a:rPr>
              <a:t>Rua</a:t>
            </a:r>
            <a:r>
              <a:rPr lang="tr-TR" sz="2000" dirty="0">
                <a:solidFill>
                  <a:srgbClr val="FFFF00"/>
                </a:solidFill>
              </a:rPr>
              <a:t> 60 000 kişilik atlı birliğiyle </a:t>
            </a:r>
            <a:r>
              <a:rPr lang="tr-TR" sz="2000" dirty="0" smtClean="0">
                <a:solidFill>
                  <a:srgbClr val="FFFF00"/>
                </a:solidFill>
              </a:rPr>
              <a:t>İtalya'ya girdi </a:t>
            </a:r>
            <a:r>
              <a:rPr lang="tr-TR" sz="2000" dirty="0">
                <a:solidFill>
                  <a:srgbClr val="FFFF00"/>
                </a:solidFill>
              </a:rPr>
              <a:t>ve Batı Roma'yı Bizans saldırısından </a:t>
            </a:r>
            <a:r>
              <a:rPr lang="tr-TR" sz="2000" dirty="0" smtClean="0">
                <a:solidFill>
                  <a:srgbClr val="FFFF00"/>
                </a:solidFill>
              </a:rPr>
              <a:t>kurtardı. </a:t>
            </a:r>
            <a:r>
              <a:rPr lang="tr-TR" sz="2000" dirty="0">
                <a:solidFill>
                  <a:srgbClr val="FFFF00"/>
                </a:solidFill>
              </a:rPr>
              <a:t>429-430'da</a:t>
            </a:r>
            <a:r>
              <a:rPr lang="tr-TR" sz="2000" dirty="0"/>
              <a:t> Oktar</a:t>
            </a:r>
            <a:r>
              <a:rPr lang="tr-TR" sz="2000" dirty="0">
                <a:solidFill>
                  <a:srgbClr val="FFFF00"/>
                </a:solidFill>
              </a:rPr>
              <a:t>, Ren nehrinin sağ sahilinde bulunan </a:t>
            </a:r>
            <a:r>
              <a:rPr lang="tr-TR" sz="2000" dirty="0" err="1"/>
              <a:t>Burgundlar</a:t>
            </a:r>
            <a:r>
              <a:rPr lang="tr-TR" sz="2000" dirty="0"/>
              <a:t> </a:t>
            </a:r>
            <a:r>
              <a:rPr lang="tr-TR" sz="2000" dirty="0" smtClean="0">
                <a:solidFill>
                  <a:srgbClr val="FFFF00"/>
                </a:solidFill>
              </a:rPr>
              <a:t>üzerine yürüdü</a:t>
            </a:r>
            <a:r>
              <a:rPr lang="tr-TR" sz="2000" dirty="0">
                <a:solidFill>
                  <a:srgbClr val="FFFF00"/>
                </a:solidFill>
              </a:rPr>
              <a:t>; ancak bu sefer sırasında öldü </a:t>
            </a:r>
            <a:r>
              <a:rPr lang="tr-TR" sz="2000" dirty="0" smtClean="0">
                <a:solidFill>
                  <a:srgbClr val="FFFF00"/>
                </a:solidFill>
              </a:rPr>
              <a:t>. 434'te </a:t>
            </a:r>
            <a:r>
              <a:rPr lang="tr-TR" sz="2000" dirty="0" err="1">
                <a:solidFill>
                  <a:srgbClr val="FFFF00"/>
                </a:solidFill>
              </a:rPr>
              <a:t>Rua</a:t>
            </a:r>
            <a:r>
              <a:rPr lang="tr-TR" sz="2000" dirty="0">
                <a:solidFill>
                  <a:srgbClr val="FFFF00"/>
                </a:solidFill>
              </a:rPr>
              <a:t> da </a:t>
            </a:r>
            <a:r>
              <a:rPr lang="tr-TR" sz="2000" dirty="0" smtClean="0">
                <a:solidFill>
                  <a:srgbClr val="FFFF00"/>
                </a:solidFill>
              </a:rPr>
              <a:t>öldü. Devlet</a:t>
            </a:r>
            <a:r>
              <a:rPr lang="tr-TR" sz="2000" dirty="0">
                <a:solidFill>
                  <a:srgbClr val="FFFF00"/>
                </a:solidFill>
              </a:rPr>
              <a:t>, </a:t>
            </a:r>
            <a:r>
              <a:rPr lang="tr-TR" sz="2000" dirty="0" err="1"/>
              <a:t>Muncuk</a:t>
            </a:r>
            <a:r>
              <a:rPr lang="tr-TR" sz="2000" dirty="0" err="1">
                <a:solidFill>
                  <a:srgbClr val="FFFF00"/>
                </a:solidFill>
              </a:rPr>
              <a:t>'un</a:t>
            </a:r>
            <a:r>
              <a:rPr lang="tr-TR" sz="2000" dirty="0">
                <a:solidFill>
                  <a:srgbClr val="FFFF00"/>
                </a:solidFill>
              </a:rPr>
              <a:t> oğulları </a:t>
            </a:r>
            <a:r>
              <a:rPr lang="tr-TR" sz="2000" dirty="0" err="1"/>
              <a:t>Bleda</a:t>
            </a:r>
            <a:r>
              <a:rPr lang="tr-TR" sz="2000" dirty="0">
                <a:solidFill>
                  <a:srgbClr val="FFFF00"/>
                </a:solidFill>
              </a:rPr>
              <a:t> ve Attila'ya kaldı. Aynı yıl Attila </a:t>
            </a:r>
            <a:r>
              <a:rPr lang="tr-TR" sz="2000" dirty="0" smtClean="0">
                <a:solidFill>
                  <a:srgbClr val="FFFF00"/>
                </a:solidFill>
              </a:rPr>
              <a:t>Bizans'ı tekrar </a:t>
            </a:r>
            <a:r>
              <a:rPr lang="tr-TR" sz="2000" dirty="0">
                <a:solidFill>
                  <a:srgbClr val="FFFF00"/>
                </a:solidFill>
              </a:rPr>
              <a:t>yıllık vergiye bağladı. 435'te Attila ülkenin doğu bölgesini teftişe </a:t>
            </a:r>
            <a:r>
              <a:rPr lang="tr-TR" sz="2000" dirty="0" err="1" smtClean="0">
                <a:solidFill>
                  <a:srgbClr val="FFFF00"/>
                </a:solidFill>
              </a:rPr>
              <a:t>çıktı.Bleda</a:t>
            </a:r>
            <a:r>
              <a:rPr lang="tr-TR" sz="2000" dirty="0" smtClean="0">
                <a:solidFill>
                  <a:srgbClr val="FFFF00"/>
                </a:solidFill>
              </a:rPr>
              <a:t> </a:t>
            </a:r>
            <a:r>
              <a:rPr lang="tr-TR" sz="2000" dirty="0">
                <a:solidFill>
                  <a:srgbClr val="FFFF00"/>
                </a:solidFill>
              </a:rPr>
              <a:t>öldü; Attila ülkenin </a:t>
            </a:r>
            <a:r>
              <a:rPr lang="tr-TR" sz="2000" dirty="0" smtClean="0">
                <a:solidFill>
                  <a:srgbClr val="FFFF00"/>
                </a:solidFill>
              </a:rPr>
              <a:t>tek hâkimi </a:t>
            </a:r>
            <a:r>
              <a:rPr lang="tr-TR" sz="2000" dirty="0">
                <a:solidFill>
                  <a:srgbClr val="FFFF00"/>
                </a:solidFill>
              </a:rPr>
              <a:t>oldu ve 447'de İkinci Balkan Seferine çıktı. Balkan şehirlerini </a:t>
            </a:r>
            <a:r>
              <a:rPr lang="tr-TR" sz="2000" dirty="0" smtClean="0">
                <a:solidFill>
                  <a:srgbClr val="FFFF00"/>
                </a:solidFill>
              </a:rPr>
              <a:t>alarak </a:t>
            </a:r>
            <a:r>
              <a:rPr lang="tr-TR" sz="2000" dirty="0" smtClean="0"/>
              <a:t>Büyükçekmece</a:t>
            </a:r>
            <a:r>
              <a:rPr lang="tr-TR" sz="2000" dirty="0" smtClean="0">
                <a:solidFill>
                  <a:srgbClr val="FFFF00"/>
                </a:solidFill>
              </a:rPr>
              <a:t>'ye </a:t>
            </a:r>
            <a:r>
              <a:rPr lang="tr-TR" sz="2000" dirty="0">
                <a:solidFill>
                  <a:srgbClr val="FFFF00"/>
                </a:solidFill>
              </a:rPr>
              <a:t>kadar ilerledi. İstanbul'u kuşatmaktan vazgeçerek </a:t>
            </a:r>
            <a:r>
              <a:rPr lang="tr-TR" sz="2000" dirty="0" smtClean="0">
                <a:solidFill>
                  <a:srgbClr val="FFFF00"/>
                </a:solidFill>
              </a:rPr>
              <a:t>Bizans'la anlaşma yaptı. </a:t>
            </a:r>
            <a:r>
              <a:rPr lang="tr-TR" sz="2000" dirty="0">
                <a:solidFill>
                  <a:srgbClr val="FFFF00"/>
                </a:solidFill>
              </a:rPr>
              <a:t>448'de Bizans, Attila'nın </a:t>
            </a:r>
            <a:r>
              <a:rPr lang="tr-TR" sz="2000" dirty="0" smtClean="0">
                <a:solidFill>
                  <a:srgbClr val="FFFF00"/>
                </a:solidFill>
              </a:rPr>
              <a:t>bugünkü Macaristan'da </a:t>
            </a:r>
            <a:r>
              <a:rPr lang="tr-TR" sz="2000" dirty="0">
                <a:solidFill>
                  <a:srgbClr val="FFFF00"/>
                </a:solidFill>
              </a:rPr>
              <a:t>bulunan başkentine bir elçilik heyeti gönderdi. Heyette, Hun </a:t>
            </a:r>
            <a:r>
              <a:rPr lang="tr-TR" sz="2000" dirty="0" smtClean="0">
                <a:solidFill>
                  <a:srgbClr val="FFFF00"/>
                </a:solidFill>
              </a:rPr>
              <a:t>tarihi hakkında </a:t>
            </a:r>
            <a:r>
              <a:rPr lang="tr-TR" sz="2000" dirty="0">
                <a:solidFill>
                  <a:srgbClr val="FFFF00"/>
                </a:solidFill>
              </a:rPr>
              <a:t>en önemli bilgileri bırakan </a:t>
            </a:r>
            <a:r>
              <a:rPr lang="tr-TR" sz="2000" b="1" dirty="0"/>
              <a:t>kâtip </a:t>
            </a:r>
            <a:r>
              <a:rPr lang="tr-TR" sz="2000" b="1" dirty="0" err="1"/>
              <a:t>Priskos</a:t>
            </a:r>
            <a:r>
              <a:rPr lang="tr-TR" sz="2000" b="1" dirty="0"/>
              <a:t> </a:t>
            </a:r>
            <a:r>
              <a:rPr lang="tr-TR" sz="2000" dirty="0">
                <a:solidFill>
                  <a:srgbClr val="FFFF00"/>
                </a:solidFill>
              </a:rPr>
              <a:t>da vardı. Heyetin asıl </a:t>
            </a:r>
            <a:r>
              <a:rPr lang="tr-TR" sz="2000" dirty="0" smtClean="0">
                <a:solidFill>
                  <a:srgbClr val="FFFF00"/>
                </a:solidFill>
              </a:rPr>
              <a:t>maksadı ise </a:t>
            </a:r>
            <a:r>
              <a:rPr lang="tr-TR" sz="2000" dirty="0">
                <a:solidFill>
                  <a:srgbClr val="FFFF00"/>
                </a:solidFill>
              </a:rPr>
              <a:t>bir suikast ile Attila'yı ortadan kaldırmaktı. Ancak Attila bunu </a:t>
            </a:r>
            <a:r>
              <a:rPr lang="tr-TR" sz="2000" dirty="0" smtClean="0">
                <a:solidFill>
                  <a:srgbClr val="FFFF00"/>
                </a:solidFill>
              </a:rPr>
              <a:t>tespit etti.</a:t>
            </a:r>
            <a:endParaRPr lang="tr-TR" sz="2000" dirty="0">
              <a:solidFill>
                <a:srgbClr val="FFFF00"/>
              </a:solidFill>
            </a:endParaRPr>
          </a:p>
        </p:txBody>
      </p:sp>
    </p:spTree>
    <p:extLst>
      <p:ext uri="{BB962C8B-B14F-4D97-AF65-F5344CB8AC3E}">
        <p14:creationId xmlns:p14="http://schemas.microsoft.com/office/powerpoint/2010/main" val="225442727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064896" cy="6048672"/>
          </a:xfrm>
        </p:spPr>
        <p:txBody>
          <a:bodyPr/>
          <a:lstStyle/>
          <a:p>
            <a:pPr algn="l"/>
            <a:r>
              <a:rPr lang="tr-TR" sz="1800" dirty="0">
                <a:solidFill>
                  <a:srgbClr val="FFFF00"/>
                </a:solidFill>
              </a:rPr>
              <a:t>Bizans'ı yenerek ağır vergilere bağlayan ve doğu sınırlarının </a:t>
            </a:r>
            <a:r>
              <a:rPr lang="tr-TR" sz="1800" dirty="0" smtClean="0">
                <a:solidFill>
                  <a:srgbClr val="FFFF00"/>
                </a:solidFill>
              </a:rPr>
              <a:t>güvenliğini sağlayan </a:t>
            </a:r>
            <a:r>
              <a:rPr lang="tr-TR" sz="1800" dirty="0">
                <a:solidFill>
                  <a:srgbClr val="FFFF00"/>
                </a:solidFill>
              </a:rPr>
              <a:t>Attila nihayet Batı Roma'ya yöneldi. 449 sonlarında, Batı </a:t>
            </a:r>
            <a:r>
              <a:rPr lang="tr-TR" sz="1800" dirty="0" smtClean="0">
                <a:solidFill>
                  <a:srgbClr val="FFFF00"/>
                </a:solidFill>
              </a:rPr>
              <a:t>Roma imparatorunun </a:t>
            </a:r>
            <a:r>
              <a:rPr lang="tr-TR" sz="1800" dirty="0" err="1">
                <a:solidFill>
                  <a:srgbClr val="FFFF00"/>
                </a:solidFill>
              </a:rPr>
              <a:t>kızkardeşi</a:t>
            </a:r>
            <a:r>
              <a:rPr lang="tr-TR" sz="1800" dirty="0">
                <a:solidFill>
                  <a:srgbClr val="FFFF00"/>
                </a:solidFill>
              </a:rPr>
              <a:t> </a:t>
            </a:r>
            <a:r>
              <a:rPr lang="tr-TR" sz="1800" dirty="0" err="1"/>
              <a:t>Honoria'yı</a:t>
            </a:r>
            <a:r>
              <a:rPr lang="tr-TR" sz="1800" dirty="0">
                <a:solidFill>
                  <a:srgbClr val="FFFF00"/>
                </a:solidFill>
              </a:rPr>
              <a:t> istedi. </a:t>
            </a:r>
            <a:r>
              <a:rPr lang="tr-TR" sz="1800" dirty="0" err="1">
                <a:solidFill>
                  <a:srgbClr val="FFFF00"/>
                </a:solidFill>
              </a:rPr>
              <a:t>Honoria'nın</a:t>
            </a:r>
            <a:r>
              <a:rPr lang="tr-TR" sz="1800" dirty="0">
                <a:solidFill>
                  <a:srgbClr val="FFFF00"/>
                </a:solidFill>
              </a:rPr>
              <a:t> çeyizi olarak </a:t>
            </a:r>
            <a:r>
              <a:rPr lang="tr-TR" sz="1800" dirty="0" smtClean="0">
                <a:solidFill>
                  <a:srgbClr val="FFFF00"/>
                </a:solidFill>
              </a:rPr>
              <a:t>imparatorluğun yarısını </a:t>
            </a:r>
            <a:r>
              <a:rPr lang="tr-TR" sz="1800" dirty="0">
                <a:solidFill>
                  <a:srgbClr val="FFFF00"/>
                </a:solidFill>
              </a:rPr>
              <a:t>veya Roma yönetimine ortak olmayı talep </a:t>
            </a:r>
            <a:r>
              <a:rPr lang="tr-TR" sz="1800" dirty="0" smtClean="0">
                <a:solidFill>
                  <a:srgbClr val="FFFF00"/>
                </a:solidFill>
              </a:rPr>
              <a:t>etti. </a:t>
            </a:r>
            <a:r>
              <a:rPr lang="tr-TR" sz="1800" dirty="0">
                <a:solidFill>
                  <a:srgbClr val="FFFF00"/>
                </a:solidFill>
              </a:rPr>
              <a:t>Tabiî ki bu teklif reddedildi ve Attila 451 </a:t>
            </a:r>
            <a:r>
              <a:rPr lang="tr-TR" sz="1800" dirty="0" smtClean="0">
                <a:solidFill>
                  <a:srgbClr val="FFFF00"/>
                </a:solidFill>
              </a:rPr>
              <a:t>başlarında </a:t>
            </a:r>
            <a:r>
              <a:rPr lang="tr-TR" sz="1800" dirty="0" err="1" smtClean="0">
                <a:solidFill>
                  <a:srgbClr val="FFFF00"/>
                </a:solidFill>
              </a:rPr>
              <a:t>Galya'ya</a:t>
            </a:r>
            <a:r>
              <a:rPr lang="tr-TR" sz="1800" dirty="0" smtClean="0">
                <a:solidFill>
                  <a:srgbClr val="FFFF00"/>
                </a:solidFill>
              </a:rPr>
              <a:t> </a:t>
            </a:r>
            <a:r>
              <a:rPr lang="tr-TR" sz="1800" dirty="0">
                <a:solidFill>
                  <a:srgbClr val="FFFF00"/>
                </a:solidFill>
              </a:rPr>
              <a:t>girdi; Nisan ayında </a:t>
            </a:r>
            <a:r>
              <a:rPr lang="tr-TR" sz="1800" dirty="0"/>
              <a:t>Paris </a:t>
            </a:r>
            <a:r>
              <a:rPr lang="tr-TR" sz="1800" dirty="0">
                <a:solidFill>
                  <a:srgbClr val="FFFF00"/>
                </a:solidFill>
              </a:rPr>
              <a:t>yakınlarındaki </a:t>
            </a:r>
            <a:r>
              <a:rPr lang="tr-TR" sz="1800" dirty="0"/>
              <a:t>Orleans</a:t>
            </a:r>
            <a:r>
              <a:rPr lang="tr-TR" sz="1800" dirty="0">
                <a:solidFill>
                  <a:srgbClr val="FFFF00"/>
                </a:solidFill>
              </a:rPr>
              <a:t>'a ulaştı. Roma </a:t>
            </a:r>
            <a:r>
              <a:rPr lang="tr-TR" sz="1800" dirty="0" smtClean="0">
                <a:solidFill>
                  <a:srgbClr val="FFFF00"/>
                </a:solidFill>
              </a:rPr>
              <a:t>ordusu da </a:t>
            </a:r>
            <a:r>
              <a:rPr lang="tr-TR" sz="1800" dirty="0" err="1">
                <a:solidFill>
                  <a:srgbClr val="FFFF00"/>
                </a:solidFill>
              </a:rPr>
              <a:t>Aetius'un</a:t>
            </a:r>
            <a:r>
              <a:rPr lang="tr-TR" sz="1800" dirty="0">
                <a:solidFill>
                  <a:srgbClr val="FFFF00"/>
                </a:solidFill>
              </a:rPr>
              <a:t> komutasında </a:t>
            </a:r>
            <a:r>
              <a:rPr lang="tr-TR" sz="1800" dirty="0" err="1">
                <a:solidFill>
                  <a:srgbClr val="FFFF00"/>
                </a:solidFill>
              </a:rPr>
              <a:t>Galya'ya</a:t>
            </a:r>
            <a:r>
              <a:rPr lang="tr-TR" sz="1800" dirty="0">
                <a:solidFill>
                  <a:srgbClr val="FFFF00"/>
                </a:solidFill>
              </a:rPr>
              <a:t> geldi. </a:t>
            </a:r>
            <a:r>
              <a:rPr lang="tr-TR" sz="1800" dirty="0" err="1">
                <a:solidFill>
                  <a:srgbClr val="FFFF00"/>
                </a:solidFill>
              </a:rPr>
              <a:t>Aetius</a:t>
            </a:r>
            <a:r>
              <a:rPr lang="tr-TR" sz="1800" dirty="0">
                <a:solidFill>
                  <a:srgbClr val="FFFF00"/>
                </a:solidFill>
              </a:rPr>
              <a:t>, Hun yardımıyla </a:t>
            </a:r>
            <a:r>
              <a:rPr lang="tr-TR" sz="1800" dirty="0" smtClean="0">
                <a:solidFill>
                  <a:srgbClr val="FFFF00"/>
                </a:solidFill>
              </a:rPr>
              <a:t>Roma'da yükselmiş </a:t>
            </a:r>
            <a:r>
              <a:rPr lang="tr-TR" sz="1800" dirty="0">
                <a:solidFill>
                  <a:srgbClr val="FFFF00"/>
                </a:solidFill>
              </a:rPr>
              <a:t>bir kumandan ve devlet adamıydı. Her biri 200 000 civarında </a:t>
            </a:r>
            <a:r>
              <a:rPr lang="tr-TR" sz="1800" dirty="0" smtClean="0">
                <a:solidFill>
                  <a:srgbClr val="FFFF00"/>
                </a:solidFill>
              </a:rPr>
              <a:t>askerden oluşan </a:t>
            </a:r>
            <a:r>
              <a:rPr lang="tr-TR" sz="1800" dirty="0">
                <a:solidFill>
                  <a:srgbClr val="FFFF00"/>
                </a:solidFill>
              </a:rPr>
              <a:t>iki ordu 20 Haziran 451'de</a:t>
            </a:r>
            <a:r>
              <a:rPr lang="tr-TR" sz="1800" dirty="0"/>
              <a:t> </a:t>
            </a:r>
            <a:r>
              <a:rPr lang="tr-TR" sz="1800" dirty="0" err="1"/>
              <a:t>Champagne</a:t>
            </a:r>
            <a:r>
              <a:rPr lang="tr-TR" sz="1800" dirty="0"/>
              <a:t> </a:t>
            </a:r>
            <a:r>
              <a:rPr lang="tr-TR" sz="1800" dirty="0">
                <a:solidFill>
                  <a:srgbClr val="FFFF00"/>
                </a:solidFill>
              </a:rPr>
              <a:t>ovası yakınlarındaki </a:t>
            </a:r>
            <a:r>
              <a:rPr lang="tr-TR" sz="1800" dirty="0" err="1" smtClean="0"/>
              <a:t>Katalaun</a:t>
            </a:r>
            <a:r>
              <a:rPr lang="tr-TR" sz="1800" dirty="0" err="1" smtClean="0">
                <a:solidFill>
                  <a:srgbClr val="FFFF00"/>
                </a:solidFill>
              </a:rPr>
              <a:t>'da</a:t>
            </a:r>
            <a:r>
              <a:rPr lang="tr-TR" sz="1800" dirty="0" smtClean="0">
                <a:solidFill>
                  <a:srgbClr val="FFFF00"/>
                </a:solidFill>
              </a:rPr>
              <a:t> karşılaştı</a:t>
            </a:r>
            <a:r>
              <a:rPr lang="tr-TR" sz="1800" dirty="0">
                <a:solidFill>
                  <a:srgbClr val="FFFF00"/>
                </a:solidFill>
              </a:rPr>
              <a:t>. 24 saatlik savaşta on binlerce ölü verildi. Yenişemediler ve </a:t>
            </a:r>
            <a:r>
              <a:rPr lang="tr-TR" sz="1800" dirty="0" smtClean="0">
                <a:solidFill>
                  <a:srgbClr val="FFFF00"/>
                </a:solidFill>
              </a:rPr>
              <a:t>Attila çekildi .452 </a:t>
            </a:r>
            <a:r>
              <a:rPr lang="tr-TR" sz="1800" dirty="0">
                <a:solidFill>
                  <a:srgbClr val="FFFF00"/>
                </a:solidFill>
              </a:rPr>
              <a:t>baharında Attila Alpleri geçti ve doğrudan doğruya İtalya </a:t>
            </a:r>
            <a:r>
              <a:rPr lang="tr-TR" sz="1800" dirty="0" smtClean="0">
                <a:solidFill>
                  <a:srgbClr val="FFFF00"/>
                </a:solidFill>
              </a:rPr>
              <a:t>üzerine yürüdü</a:t>
            </a:r>
            <a:r>
              <a:rPr lang="tr-TR" sz="1800" dirty="0">
                <a:solidFill>
                  <a:srgbClr val="FFFF00"/>
                </a:solidFill>
              </a:rPr>
              <a:t>. </a:t>
            </a:r>
            <a:r>
              <a:rPr lang="tr-TR" sz="1800" dirty="0" err="1"/>
              <a:t>Akileya</a:t>
            </a:r>
            <a:r>
              <a:rPr lang="tr-TR" sz="1800" dirty="0">
                <a:solidFill>
                  <a:srgbClr val="FFFF00"/>
                </a:solidFill>
              </a:rPr>
              <a:t> kalesini aldı. Buradan kaçanlar daha sonra Venedik </a:t>
            </a:r>
            <a:r>
              <a:rPr lang="tr-TR" sz="1800" dirty="0" smtClean="0">
                <a:solidFill>
                  <a:srgbClr val="FFFF00"/>
                </a:solidFill>
              </a:rPr>
              <a:t>şehrini kuracaklardır. </a:t>
            </a:r>
            <a:r>
              <a:rPr lang="tr-TR" sz="1800" dirty="0">
                <a:solidFill>
                  <a:srgbClr val="FFFF00"/>
                </a:solidFill>
              </a:rPr>
              <a:t>Attila, Po ovasına girdi ve başkent </a:t>
            </a:r>
            <a:r>
              <a:rPr lang="tr-TR" sz="1800" dirty="0" err="1"/>
              <a:t>Ravenna</a:t>
            </a:r>
            <a:r>
              <a:rPr lang="tr-TR" sz="1800" dirty="0" err="1">
                <a:solidFill>
                  <a:srgbClr val="FFFF00"/>
                </a:solidFill>
              </a:rPr>
              <a:t>'ya</a:t>
            </a:r>
            <a:r>
              <a:rPr lang="tr-TR" sz="1800" dirty="0">
                <a:solidFill>
                  <a:srgbClr val="FFFF00"/>
                </a:solidFill>
              </a:rPr>
              <a:t> yaklaştı. </a:t>
            </a:r>
            <a:r>
              <a:rPr lang="tr-TR" sz="1800" dirty="0" smtClean="0">
                <a:solidFill>
                  <a:srgbClr val="FFFF00"/>
                </a:solidFill>
              </a:rPr>
              <a:t>Roma senatosu </a:t>
            </a:r>
            <a:r>
              <a:rPr lang="tr-TR" sz="1800" dirty="0">
                <a:solidFill>
                  <a:srgbClr val="FFFF00"/>
                </a:solidFill>
              </a:rPr>
              <a:t>Attila'ya </a:t>
            </a:r>
            <a:r>
              <a:rPr lang="tr-TR" sz="1800" dirty="0"/>
              <a:t>Papa 1. </a:t>
            </a:r>
            <a:r>
              <a:rPr lang="tr-TR" sz="1800" dirty="0" err="1"/>
              <a:t>Leo</a:t>
            </a:r>
            <a:r>
              <a:rPr lang="tr-TR" sz="1800" dirty="0"/>
              <a:t> </a:t>
            </a:r>
            <a:r>
              <a:rPr lang="tr-TR" sz="1800" dirty="0">
                <a:solidFill>
                  <a:srgbClr val="FFFF00"/>
                </a:solidFill>
              </a:rPr>
              <a:t>başkanlığında bir heyet gönderdi. </a:t>
            </a:r>
            <a:r>
              <a:rPr lang="tr-TR" sz="1800" dirty="0" smtClean="0">
                <a:solidFill>
                  <a:srgbClr val="FFFF00"/>
                </a:solidFill>
              </a:rPr>
              <a:t>Papa</a:t>
            </a:r>
            <a:r>
              <a:rPr lang="tr-TR" sz="1800" dirty="0">
                <a:solidFill>
                  <a:srgbClr val="FFFF00"/>
                </a:solidFill>
              </a:rPr>
              <a:t>, Attila'dan Roma İmparatorluğunu esirgemesini rica etti. Attila </a:t>
            </a:r>
            <a:r>
              <a:rPr lang="tr-TR" sz="1800" dirty="0" smtClean="0">
                <a:solidFill>
                  <a:srgbClr val="FFFF00"/>
                </a:solidFill>
              </a:rPr>
              <a:t>ricayı kabul </a:t>
            </a:r>
            <a:r>
              <a:rPr lang="tr-TR" sz="1800" dirty="0">
                <a:solidFill>
                  <a:srgbClr val="FFFF00"/>
                </a:solidFill>
              </a:rPr>
              <a:t>ederek ülkesine döndü; 453'de </a:t>
            </a:r>
            <a:r>
              <a:rPr lang="tr-TR" sz="1800" dirty="0" smtClean="0">
                <a:solidFill>
                  <a:srgbClr val="FFFF00"/>
                </a:solidFill>
              </a:rPr>
              <a:t>ağzından burnundan kanlar </a:t>
            </a:r>
            <a:r>
              <a:rPr lang="tr-TR" sz="1800" dirty="0">
                <a:solidFill>
                  <a:srgbClr val="FFFF00"/>
                </a:solidFill>
              </a:rPr>
              <a:t>boşanarak </a:t>
            </a:r>
            <a:r>
              <a:rPr lang="tr-TR" sz="1800" dirty="0" err="1" smtClean="0">
                <a:solidFill>
                  <a:srgbClr val="FFFF00"/>
                </a:solidFill>
              </a:rPr>
              <a:t>öldü.Attila</a:t>
            </a:r>
            <a:r>
              <a:rPr lang="tr-TR" sz="1800" dirty="0" smtClean="0">
                <a:solidFill>
                  <a:srgbClr val="FFFF00"/>
                </a:solidFill>
              </a:rPr>
              <a:t> </a:t>
            </a:r>
            <a:r>
              <a:rPr lang="tr-TR" sz="1800" dirty="0">
                <a:solidFill>
                  <a:srgbClr val="FFFF00"/>
                </a:solidFill>
              </a:rPr>
              <a:t>öldüğü zaman Avrupa Hun İmparatorluğunun sınırları, </a:t>
            </a:r>
            <a:r>
              <a:rPr lang="tr-TR" sz="1800" dirty="0" smtClean="0">
                <a:solidFill>
                  <a:srgbClr val="FFFF00"/>
                </a:solidFill>
              </a:rPr>
              <a:t>Balkanların da </a:t>
            </a:r>
            <a:r>
              <a:rPr lang="tr-TR" sz="1800" dirty="0">
                <a:solidFill>
                  <a:srgbClr val="FFFF00"/>
                </a:solidFill>
              </a:rPr>
              <a:t>büyük bir bölümünü içine alarak Orta Avrupa'dan İdil'e dek </a:t>
            </a:r>
            <a:r>
              <a:rPr lang="tr-TR" sz="1800" dirty="0" smtClean="0">
                <a:solidFill>
                  <a:srgbClr val="FFFF00"/>
                </a:solidFill>
              </a:rPr>
              <a:t>uzanmaktaydı. Manş </a:t>
            </a:r>
            <a:r>
              <a:rPr lang="tr-TR" sz="1800" dirty="0">
                <a:solidFill>
                  <a:srgbClr val="FFFF00"/>
                </a:solidFill>
              </a:rPr>
              <a:t>ve Kuzey Denizine dek Batı Avrupa da Hun nüfuzu altındaydı. </a:t>
            </a:r>
            <a:r>
              <a:rPr lang="tr-TR" sz="1800" b="1" dirty="0" err="1" smtClean="0"/>
              <a:t>Rasonyi</a:t>
            </a:r>
            <a:r>
              <a:rPr lang="tr-TR" sz="1800" dirty="0" err="1" smtClean="0">
                <a:solidFill>
                  <a:srgbClr val="FFFF00"/>
                </a:solidFill>
              </a:rPr>
              <a:t>'ye</a:t>
            </a:r>
            <a:r>
              <a:rPr lang="tr-TR" sz="1800" dirty="0" smtClean="0">
                <a:solidFill>
                  <a:srgbClr val="FFFF00"/>
                </a:solidFill>
              </a:rPr>
              <a:t> göre </a:t>
            </a:r>
            <a:r>
              <a:rPr lang="tr-TR" sz="1800" dirty="0">
                <a:solidFill>
                  <a:srgbClr val="FFFF00"/>
                </a:solidFill>
              </a:rPr>
              <a:t>"Hun devleti sınırları Danimarka, Ren nehri çevresinden İran'a, belki </a:t>
            </a:r>
            <a:r>
              <a:rPr lang="tr-TR" sz="1800" dirty="0" smtClean="0">
                <a:solidFill>
                  <a:srgbClr val="FFFF00"/>
                </a:solidFill>
              </a:rPr>
              <a:t>de Altaylara </a:t>
            </a:r>
            <a:r>
              <a:rPr lang="tr-TR" sz="1800" dirty="0">
                <a:solidFill>
                  <a:srgbClr val="FFFF00"/>
                </a:solidFill>
              </a:rPr>
              <a:t>kadar uzanıyordu</a:t>
            </a:r>
            <a:r>
              <a:rPr lang="tr-TR" sz="1800" dirty="0" smtClean="0">
                <a:solidFill>
                  <a:srgbClr val="FFFF00"/>
                </a:solidFill>
              </a:rPr>
              <a:t>.". </a:t>
            </a:r>
            <a:r>
              <a:rPr lang="tr-TR" sz="1800" b="1" dirty="0"/>
              <a:t>İmparatorluk, </a:t>
            </a:r>
            <a:r>
              <a:rPr lang="tr-TR" sz="1800" b="1" dirty="0" smtClean="0"/>
              <a:t>çoğunluğu Germenlerden </a:t>
            </a:r>
            <a:r>
              <a:rPr lang="tr-TR" sz="1800" b="1" dirty="0"/>
              <a:t>oluşan 45'e yakın kavmi içinde barındıran büyük </a:t>
            </a:r>
            <a:r>
              <a:rPr lang="tr-TR" sz="1800" b="1" dirty="0" smtClean="0"/>
              <a:t>bir konfederasyondu</a:t>
            </a:r>
            <a:r>
              <a:rPr lang="tr-TR" sz="1800" b="1" dirty="0"/>
              <a:t>.</a:t>
            </a:r>
          </a:p>
        </p:txBody>
      </p:sp>
    </p:spTree>
    <p:extLst>
      <p:ext uri="{BB962C8B-B14F-4D97-AF65-F5344CB8AC3E}">
        <p14:creationId xmlns:p14="http://schemas.microsoft.com/office/powerpoint/2010/main" val="225442727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800" dirty="0">
                <a:solidFill>
                  <a:srgbClr val="FFFF00"/>
                </a:solidFill>
              </a:rPr>
              <a:t>Attila'dan sonra konfederasyon çözüldü. Germen kavimleri </a:t>
            </a:r>
            <a:r>
              <a:rPr lang="tr-TR" sz="1800" dirty="0" smtClean="0">
                <a:solidFill>
                  <a:srgbClr val="FFFF00"/>
                </a:solidFill>
              </a:rPr>
              <a:t>ayaklanarak 454'te </a:t>
            </a:r>
            <a:r>
              <a:rPr lang="tr-TR" sz="1800" dirty="0">
                <a:solidFill>
                  <a:srgbClr val="FFFF00"/>
                </a:solidFill>
              </a:rPr>
              <a:t>Attila'nın oğlu </a:t>
            </a:r>
            <a:r>
              <a:rPr lang="tr-TR" sz="1800" b="1" dirty="0" err="1"/>
              <a:t>İlek'i</a:t>
            </a:r>
            <a:r>
              <a:rPr lang="tr-TR" sz="1800" dirty="0">
                <a:solidFill>
                  <a:srgbClr val="FFFF00"/>
                </a:solidFill>
              </a:rPr>
              <a:t> öldürdüler. Mücadeleye devam eden diğer </a:t>
            </a:r>
            <a:r>
              <a:rPr lang="tr-TR" sz="1800" dirty="0" smtClean="0">
                <a:solidFill>
                  <a:srgbClr val="FFFF00"/>
                </a:solidFill>
              </a:rPr>
              <a:t>oğul </a:t>
            </a:r>
            <a:r>
              <a:rPr lang="tr-TR" sz="1800" b="1" dirty="0" err="1" smtClean="0"/>
              <a:t>Dengizik</a:t>
            </a:r>
            <a:r>
              <a:rPr lang="tr-TR" sz="1800" dirty="0" smtClean="0">
                <a:solidFill>
                  <a:srgbClr val="FFFF00"/>
                </a:solidFill>
              </a:rPr>
              <a:t> </a:t>
            </a:r>
            <a:r>
              <a:rPr lang="tr-TR" sz="1800" dirty="0">
                <a:solidFill>
                  <a:srgbClr val="FFFF00"/>
                </a:solidFill>
              </a:rPr>
              <a:t>469'da Bizanslılar tarafından öldürüldü; kesik başı </a:t>
            </a:r>
            <a:r>
              <a:rPr lang="tr-TR" sz="1800" b="1" dirty="0"/>
              <a:t>Sultan </a:t>
            </a:r>
            <a:r>
              <a:rPr lang="tr-TR" sz="1800" b="1" dirty="0" smtClean="0"/>
              <a:t>Ahmet Meydanında </a:t>
            </a:r>
            <a:r>
              <a:rPr lang="tr-TR" sz="1800" dirty="0">
                <a:solidFill>
                  <a:srgbClr val="FFFF00"/>
                </a:solidFill>
              </a:rPr>
              <a:t>teşhir edildi </a:t>
            </a:r>
            <a:r>
              <a:rPr lang="tr-TR" sz="1800" dirty="0" smtClean="0">
                <a:solidFill>
                  <a:srgbClr val="FFFF00"/>
                </a:solidFill>
              </a:rPr>
              <a:t>. </a:t>
            </a:r>
            <a:r>
              <a:rPr lang="tr-TR" sz="1800" dirty="0">
                <a:solidFill>
                  <a:srgbClr val="FFFF00"/>
                </a:solidFill>
              </a:rPr>
              <a:t>Üçüncü oğul </a:t>
            </a:r>
            <a:r>
              <a:rPr lang="tr-TR" sz="1800" dirty="0" err="1">
                <a:solidFill>
                  <a:srgbClr val="FFFF00"/>
                </a:solidFill>
              </a:rPr>
              <a:t>İrnek</a:t>
            </a:r>
            <a:r>
              <a:rPr lang="tr-TR" sz="1800" dirty="0">
                <a:solidFill>
                  <a:srgbClr val="FFFF00"/>
                </a:solidFill>
              </a:rPr>
              <a:t> ve ona </a:t>
            </a:r>
            <a:r>
              <a:rPr lang="tr-TR" sz="1800" dirty="0" smtClean="0">
                <a:solidFill>
                  <a:srgbClr val="FFFF00"/>
                </a:solidFill>
              </a:rPr>
              <a:t>bağlı Hunlar </a:t>
            </a:r>
            <a:r>
              <a:rPr lang="tr-TR" sz="1800" dirty="0">
                <a:solidFill>
                  <a:srgbClr val="FFFF00"/>
                </a:solidFill>
              </a:rPr>
              <a:t>doğuya çekildi; Karadeniz'in kuzeyine gelen yeni Türk dalgası</a:t>
            </a:r>
            <a:r>
              <a:rPr lang="tr-TR" sz="1800" b="1" dirty="0"/>
              <a:t> </a:t>
            </a:r>
            <a:r>
              <a:rPr lang="tr-TR" sz="1800" b="1" dirty="0" smtClean="0"/>
              <a:t>Bulgarlarla </a:t>
            </a:r>
            <a:r>
              <a:rPr lang="tr-TR" sz="1800" dirty="0" smtClean="0">
                <a:solidFill>
                  <a:srgbClr val="FFFF00"/>
                </a:solidFill>
              </a:rPr>
              <a:t>karıştı .Kısa </a:t>
            </a:r>
            <a:r>
              <a:rPr lang="tr-TR" sz="1800" dirty="0">
                <a:solidFill>
                  <a:srgbClr val="FFFF00"/>
                </a:solidFill>
              </a:rPr>
              <a:t>süren hâkimiyetlerine rağmen Avrupa Hunlarının önemi, </a:t>
            </a:r>
            <a:r>
              <a:rPr lang="tr-TR" sz="1800" dirty="0" smtClean="0">
                <a:solidFill>
                  <a:srgbClr val="FFFF00"/>
                </a:solidFill>
              </a:rPr>
              <a:t>bugünkü Avrupa'nın </a:t>
            </a:r>
            <a:r>
              <a:rPr lang="tr-TR" sz="1800" dirty="0">
                <a:solidFill>
                  <a:srgbClr val="FFFF00"/>
                </a:solidFill>
              </a:rPr>
              <a:t>etnik haritasında oynadıkları rolden ileri gelir. Türk kültür, dil ve </a:t>
            </a:r>
            <a:r>
              <a:rPr lang="tr-TR" sz="1800" dirty="0" smtClean="0">
                <a:solidFill>
                  <a:srgbClr val="FFFF00"/>
                </a:solidFill>
              </a:rPr>
              <a:t>tarihi için </a:t>
            </a:r>
            <a:r>
              <a:rPr lang="tr-TR" sz="1800" dirty="0">
                <a:solidFill>
                  <a:srgbClr val="FFFF00"/>
                </a:solidFill>
              </a:rPr>
              <a:t>de Avrupa Hunları çok önemlidir. Karadeniz ve Kafkasların kuzeyi ile </a:t>
            </a:r>
            <a:r>
              <a:rPr lang="tr-TR" sz="1800" b="1" dirty="0" smtClean="0"/>
              <a:t>İdil- Ural </a:t>
            </a:r>
            <a:r>
              <a:rPr lang="tr-TR" sz="1800" b="1" dirty="0"/>
              <a:t>bölgesi Türklüğünün </a:t>
            </a:r>
            <a:r>
              <a:rPr lang="tr-TR" sz="1800" dirty="0">
                <a:solidFill>
                  <a:srgbClr val="FFFF00"/>
                </a:solidFill>
              </a:rPr>
              <a:t>temeli Avrupa Hunları tarafından atılmıştır. Doğu </a:t>
            </a:r>
            <a:r>
              <a:rPr lang="tr-TR" sz="1800" dirty="0" smtClean="0">
                <a:solidFill>
                  <a:srgbClr val="FFFF00"/>
                </a:solidFill>
              </a:rPr>
              <a:t>ve Batı </a:t>
            </a:r>
            <a:r>
              <a:rPr lang="tr-TR" sz="1800" dirty="0">
                <a:solidFill>
                  <a:srgbClr val="FFFF00"/>
                </a:solidFill>
              </a:rPr>
              <a:t>Roma ile ilişkileri dolayısıyla daha </a:t>
            </a:r>
            <a:r>
              <a:rPr lang="tr-TR" sz="1800" dirty="0" smtClean="0">
                <a:solidFill>
                  <a:srgbClr val="FFFF00"/>
                </a:solidFill>
              </a:rPr>
              <a:t>çok Avrupa'daki faaliyetlerinden haberdar </a:t>
            </a:r>
            <a:r>
              <a:rPr lang="tr-TR" sz="1800" dirty="0">
                <a:solidFill>
                  <a:srgbClr val="FFFF00"/>
                </a:solidFill>
              </a:rPr>
              <a:t>olduğumuz Hunların asıl </a:t>
            </a:r>
            <a:r>
              <a:rPr lang="tr-TR" sz="1800" dirty="0" smtClean="0">
                <a:solidFill>
                  <a:srgbClr val="FFFF00"/>
                </a:solidFill>
              </a:rPr>
              <a:t>kitlesinin Karadeniz'in </a:t>
            </a:r>
            <a:r>
              <a:rPr lang="tr-TR" sz="1800" dirty="0">
                <a:solidFill>
                  <a:srgbClr val="FFFF00"/>
                </a:solidFill>
              </a:rPr>
              <a:t>kuzeyinde ve </a:t>
            </a:r>
            <a:r>
              <a:rPr lang="tr-TR" sz="1800" dirty="0" smtClean="0">
                <a:solidFill>
                  <a:srgbClr val="FFFF00"/>
                </a:solidFill>
              </a:rPr>
              <a:t>İdil'de olduğu </a:t>
            </a:r>
            <a:r>
              <a:rPr lang="tr-TR" sz="1800" dirty="0">
                <a:solidFill>
                  <a:srgbClr val="FFFF00"/>
                </a:solidFill>
              </a:rPr>
              <a:t>anlaşılıyor. Hiç olmazsa </a:t>
            </a:r>
            <a:r>
              <a:rPr lang="tr-TR" sz="1800" b="1" dirty="0" err="1"/>
              <a:t>Rua'ya</a:t>
            </a:r>
            <a:r>
              <a:rPr lang="tr-TR" sz="1800" b="1" dirty="0"/>
              <a:t> </a:t>
            </a:r>
            <a:r>
              <a:rPr lang="tr-TR" sz="1800" dirty="0">
                <a:solidFill>
                  <a:srgbClr val="FFFF00"/>
                </a:solidFill>
              </a:rPr>
              <a:t>kadar (422) devletin merkezi </a:t>
            </a:r>
            <a:r>
              <a:rPr lang="tr-TR" sz="1800" b="1" dirty="0" smtClean="0"/>
              <a:t>İtil</a:t>
            </a:r>
            <a:r>
              <a:rPr lang="tr-TR" sz="1800" dirty="0" smtClean="0">
                <a:solidFill>
                  <a:srgbClr val="FFFF00"/>
                </a:solidFill>
              </a:rPr>
              <a:t> bölgesindeydi</a:t>
            </a:r>
            <a:r>
              <a:rPr lang="tr-TR" sz="1800" dirty="0">
                <a:solidFill>
                  <a:srgbClr val="FFFF00"/>
                </a:solidFill>
              </a:rPr>
              <a:t>. Nitekim 412'de Bizans, İdil'deki büyük hükümdar </a:t>
            </a:r>
            <a:r>
              <a:rPr lang="tr-TR" sz="1800" b="1" dirty="0" err="1"/>
              <a:t>Karaton</a:t>
            </a:r>
            <a:r>
              <a:rPr lang="tr-TR" sz="1800" dirty="0" err="1">
                <a:solidFill>
                  <a:srgbClr val="FFFF00"/>
                </a:solidFill>
              </a:rPr>
              <a:t>'a</a:t>
            </a:r>
            <a:r>
              <a:rPr lang="tr-TR" sz="1800" dirty="0">
                <a:solidFill>
                  <a:srgbClr val="FFFF00"/>
                </a:solidFill>
              </a:rPr>
              <a:t> </a:t>
            </a:r>
            <a:r>
              <a:rPr lang="tr-TR" sz="1800" dirty="0" smtClean="0">
                <a:solidFill>
                  <a:srgbClr val="FFFF00"/>
                </a:solidFill>
              </a:rPr>
              <a:t>bir elçilik </a:t>
            </a:r>
            <a:r>
              <a:rPr lang="tr-TR" sz="1800" dirty="0">
                <a:solidFill>
                  <a:srgbClr val="FFFF00"/>
                </a:solidFill>
              </a:rPr>
              <a:t>heyeti göndermişti. Attila'nın oğlu</a:t>
            </a:r>
            <a:r>
              <a:rPr lang="tr-TR" sz="1800" b="1" dirty="0"/>
              <a:t> </a:t>
            </a:r>
            <a:r>
              <a:rPr lang="tr-TR" sz="1800" b="1" dirty="0" err="1"/>
              <a:t>İrnek</a:t>
            </a:r>
            <a:r>
              <a:rPr lang="tr-TR" sz="1800" b="1" dirty="0"/>
              <a:t> </a:t>
            </a:r>
            <a:r>
              <a:rPr lang="tr-TR" sz="1800" dirty="0">
                <a:solidFill>
                  <a:srgbClr val="FFFF00"/>
                </a:solidFill>
              </a:rPr>
              <a:t>ve ona bağlı Hunlar </a:t>
            </a:r>
            <a:r>
              <a:rPr lang="tr-TR" sz="1800" dirty="0" smtClean="0">
                <a:solidFill>
                  <a:srgbClr val="FFFF00"/>
                </a:solidFill>
              </a:rPr>
              <a:t>ise Karadeniz'in </a:t>
            </a:r>
            <a:r>
              <a:rPr lang="tr-TR" sz="1800" dirty="0">
                <a:solidFill>
                  <a:srgbClr val="FFFF00"/>
                </a:solidFill>
              </a:rPr>
              <a:t>kuzeyine çekilmişlerdi. 460'larda Karadeniz'in kuzeyine </a:t>
            </a:r>
            <a:r>
              <a:rPr lang="tr-TR" sz="1800" dirty="0" smtClean="0">
                <a:solidFill>
                  <a:srgbClr val="FFFF00"/>
                </a:solidFill>
              </a:rPr>
              <a:t>gelen Bulgar </a:t>
            </a:r>
            <a:r>
              <a:rPr lang="tr-TR" sz="1800" dirty="0">
                <a:solidFill>
                  <a:srgbClr val="FFFF00"/>
                </a:solidFill>
              </a:rPr>
              <a:t>hanları da bu sebeple şecerelerini</a:t>
            </a:r>
            <a:r>
              <a:rPr lang="tr-TR" sz="1800" dirty="0"/>
              <a:t> </a:t>
            </a:r>
            <a:r>
              <a:rPr lang="tr-TR" sz="1800" dirty="0" err="1"/>
              <a:t>İrnek</a:t>
            </a:r>
            <a:r>
              <a:rPr lang="tr-TR" sz="1800" dirty="0"/>
              <a:t> </a:t>
            </a:r>
            <a:r>
              <a:rPr lang="tr-TR" sz="1800" dirty="0">
                <a:solidFill>
                  <a:srgbClr val="FFFF00"/>
                </a:solidFill>
              </a:rPr>
              <a:t>üzerinden Attila'ya </a:t>
            </a:r>
            <a:r>
              <a:rPr lang="tr-TR" sz="1800" dirty="0" err="1" smtClean="0">
                <a:solidFill>
                  <a:srgbClr val="FFFF00"/>
                </a:solidFill>
              </a:rPr>
              <a:t>çıkarırlar.Avrupa</a:t>
            </a:r>
            <a:r>
              <a:rPr lang="tr-TR" sz="1800" dirty="0" smtClean="0">
                <a:solidFill>
                  <a:srgbClr val="FFFF00"/>
                </a:solidFill>
              </a:rPr>
              <a:t> </a:t>
            </a:r>
            <a:r>
              <a:rPr lang="tr-TR" sz="1800" dirty="0">
                <a:solidFill>
                  <a:srgbClr val="FFFF00"/>
                </a:solidFill>
              </a:rPr>
              <a:t>Hunlarının yaşayış tarzları ve kılık kıyafetleri </a:t>
            </a:r>
            <a:r>
              <a:rPr lang="tr-TR" sz="1800" dirty="0" smtClean="0">
                <a:solidFill>
                  <a:srgbClr val="FFFF00"/>
                </a:solidFill>
              </a:rPr>
              <a:t>Asya Hunlarından </a:t>
            </a:r>
            <a:r>
              <a:rPr lang="tr-TR" sz="1800" dirty="0">
                <a:solidFill>
                  <a:srgbClr val="FFFF00"/>
                </a:solidFill>
              </a:rPr>
              <a:t>ve diğer bozkır kavimlerinden farklı değildir. Onlar da at </a:t>
            </a:r>
            <a:r>
              <a:rPr lang="tr-TR" sz="1800" dirty="0" smtClean="0">
                <a:solidFill>
                  <a:srgbClr val="FFFF00"/>
                </a:solidFill>
              </a:rPr>
              <a:t>üzerinde uzun </a:t>
            </a:r>
            <a:r>
              <a:rPr lang="tr-TR" sz="1800" dirty="0">
                <a:solidFill>
                  <a:srgbClr val="FFFF00"/>
                </a:solidFill>
              </a:rPr>
              <a:t>mesafeleri aşmışlar ve konar göçer bir hayat tarzı içinde olmuşlardır</a:t>
            </a:r>
            <a:r>
              <a:rPr lang="tr-TR" sz="1800" dirty="0" smtClean="0">
                <a:solidFill>
                  <a:srgbClr val="FFFF00"/>
                </a:solidFill>
              </a:rPr>
              <a:t>.. En önemli </a:t>
            </a:r>
            <a:r>
              <a:rPr lang="tr-TR" sz="1800" dirty="0">
                <a:solidFill>
                  <a:srgbClr val="FFFF00"/>
                </a:solidFill>
              </a:rPr>
              <a:t>silâhları ok ve yaydı. Yardımcı kuvvet olarak Hun </a:t>
            </a:r>
            <a:r>
              <a:rPr lang="tr-TR" sz="1800" dirty="0" smtClean="0">
                <a:solidFill>
                  <a:srgbClr val="FFFF00"/>
                </a:solidFill>
              </a:rPr>
              <a:t>müfrezelerinden yararlandıkları </a:t>
            </a:r>
            <a:r>
              <a:rPr lang="tr-TR" sz="1800" dirty="0">
                <a:solidFill>
                  <a:srgbClr val="FFFF00"/>
                </a:solidFill>
              </a:rPr>
              <a:t>için Romalılar Hun teçhizat ve </a:t>
            </a:r>
            <a:r>
              <a:rPr lang="tr-TR" sz="1800" dirty="0" smtClean="0">
                <a:solidFill>
                  <a:srgbClr val="FFFF00"/>
                </a:solidFill>
              </a:rPr>
              <a:t>kıyafetini </a:t>
            </a:r>
            <a:r>
              <a:rPr lang="tr-TR" sz="1800" dirty="0">
                <a:solidFill>
                  <a:srgbClr val="FFFF00"/>
                </a:solidFill>
              </a:rPr>
              <a:t>bilmekte idiler.</a:t>
            </a:r>
          </a:p>
        </p:txBody>
      </p:sp>
    </p:spTree>
    <p:extLst>
      <p:ext uri="{BB962C8B-B14F-4D97-AF65-F5344CB8AC3E}">
        <p14:creationId xmlns:p14="http://schemas.microsoft.com/office/powerpoint/2010/main" val="225442727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700" dirty="0">
                <a:solidFill>
                  <a:srgbClr val="FFFF00"/>
                </a:solidFill>
              </a:rPr>
              <a:t>Diğer bozkır Türk kağanları gibi Attila da gücünü Tanrı'dan aldığına inanmaktaydı</a:t>
            </a:r>
            <a:r>
              <a:rPr lang="tr-TR" sz="1700" dirty="0" smtClean="0">
                <a:solidFill>
                  <a:srgbClr val="FFFF00"/>
                </a:solidFill>
              </a:rPr>
              <a:t>; "</a:t>
            </a:r>
            <a:r>
              <a:rPr lang="tr-TR" sz="1700" dirty="0">
                <a:solidFill>
                  <a:srgbClr val="FFFF00"/>
                </a:solidFill>
              </a:rPr>
              <a:t>kılıcını ilâhî bir ilhamın idare ettiğine ve kendisini </a:t>
            </a:r>
            <a:r>
              <a:rPr lang="tr-TR" sz="1700" dirty="0" smtClean="0">
                <a:solidFill>
                  <a:srgbClr val="FFFF00"/>
                </a:solidFill>
              </a:rPr>
              <a:t>kozmik kuvvetlerin </a:t>
            </a:r>
            <a:r>
              <a:rPr lang="tr-TR" sz="1700" dirty="0">
                <a:solidFill>
                  <a:srgbClr val="FFFF00"/>
                </a:solidFill>
              </a:rPr>
              <a:t>kavimlerin üzerine çıkardığına inanıyordu." </a:t>
            </a:r>
            <a:r>
              <a:rPr lang="tr-TR" sz="1700" dirty="0" smtClean="0">
                <a:solidFill>
                  <a:srgbClr val="FFFF00"/>
                </a:solidFill>
              </a:rPr>
              <a:t>Köktürk </a:t>
            </a:r>
            <a:r>
              <a:rPr lang="tr-TR" sz="1700" dirty="0">
                <a:solidFill>
                  <a:srgbClr val="FFFF00"/>
                </a:solidFill>
              </a:rPr>
              <a:t>kağanları gibi Tanrı "</a:t>
            </a:r>
            <a:r>
              <a:rPr lang="tr-TR" sz="1700" dirty="0" err="1">
                <a:solidFill>
                  <a:srgbClr val="FFFF00"/>
                </a:solidFill>
              </a:rPr>
              <a:t>yarlıkadığı</a:t>
            </a:r>
            <a:r>
              <a:rPr lang="tr-TR" sz="1700" dirty="0">
                <a:solidFill>
                  <a:srgbClr val="FFFF00"/>
                </a:solidFill>
              </a:rPr>
              <a:t>" (buyurduğu) için ve "</a:t>
            </a:r>
            <a:r>
              <a:rPr lang="tr-TR" sz="1700" dirty="0" err="1">
                <a:solidFill>
                  <a:srgbClr val="FFFF00"/>
                </a:solidFill>
              </a:rPr>
              <a:t>kut"u</a:t>
            </a:r>
            <a:r>
              <a:rPr lang="tr-TR" sz="1700" dirty="0">
                <a:solidFill>
                  <a:srgbClr val="FFFF00"/>
                </a:solidFill>
              </a:rPr>
              <a:t> </a:t>
            </a:r>
            <a:r>
              <a:rPr lang="tr-TR" sz="1700" dirty="0" smtClean="0">
                <a:solidFill>
                  <a:srgbClr val="FFFF00"/>
                </a:solidFill>
              </a:rPr>
              <a:t>olduğundan dolayı </a:t>
            </a:r>
            <a:r>
              <a:rPr lang="tr-TR" sz="1700" dirty="0">
                <a:solidFill>
                  <a:srgbClr val="FFFF00"/>
                </a:solidFill>
              </a:rPr>
              <a:t>hükümdar </a:t>
            </a:r>
            <a:r>
              <a:rPr lang="tr-TR" sz="1700" dirty="0" smtClean="0">
                <a:solidFill>
                  <a:srgbClr val="FFFF00"/>
                </a:solidFill>
              </a:rPr>
              <a:t>olmuştu. </a:t>
            </a:r>
            <a:r>
              <a:rPr lang="tr-TR" sz="1700" b="1" dirty="0" err="1" smtClean="0"/>
              <a:t>Got</a:t>
            </a:r>
            <a:r>
              <a:rPr lang="tr-TR" sz="1700" b="1" dirty="0" smtClean="0"/>
              <a:t> </a:t>
            </a:r>
            <a:r>
              <a:rPr lang="tr-TR" sz="1700" b="1" dirty="0"/>
              <a:t>tarihçisi </a:t>
            </a:r>
            <a:r>
              <a:rPr lang="tr-TR" sz="1700" b="1" dirty="0" err="1"/>
              <a:t>Jordanes</a:t>
            </a:r>
            <a:r>
              <a:rPr lang="tr-TR" sz="1700" dirty="0">
                <a:solidFill>
                  <a:srgbClr val="FFFF00"/>
                </a:solidFill>
              </a:rPr>
              <a:t>, Attila'nın cenaze törenini ve ardından </a:t>
            </a:r>
            <a:r>
              <a:rPr lang="tr-TR" sz="1700" dirty="0" smtClean="0">
                <a:solidFill>
                  <a:srgbClr val="FFFF00"/>
                </a:solidFill>
              </a:rPr>
              <a:t>söylenen ağıtı </a:t>
            </a:r>
            <a:r>
              <a:rPr lang="tr-TR" sz="1700" dirty="0">
                <a:solidFill>
                  <a:srgbClr val="FFFF00"/>
                </a:solidFill>
              </a:rPr>
              <a:t>şöyle anlatmaktadır</a:t>
            </a:r>
            <a:r>
              <a:rPr lang="tr-TR" sz="1700" dirty="0" smtClean="0">
                <a:solidFill>
                  <a:srgbClr val="FFFF00"/>
                </a:solidFill>
              </a:rPr>
              <a:t>: </a:t>
            </a:r>
            <a:r>
              <a:rPr lang="tr-TR" sz="1700" dirty="0" smtClean="0"/>
              <a:t>"</a:t>
            </a:r>
            <a:r>
              <a:rPr lang="tr-TR" sz="1700" dirty="0"/>
              <a:t>Kağanın </a:t>
            </a:r>
            <a:r>
              <a:rPr lang="tr-TR" sz="1700" dirty="0" err="1"/>
              <a:t>nâşını</a:t>
            </a:r>
            <a:r>
              <a:rPr lang="tr-TR" sz="1700" dirty="0"/>
              <a:t>, ordugâhın ortasına konan ipek bir çadırda tabuta </a:t>
            </a:r>
            <a:r>
              <a:rPr lang="tr-TR" sz="1700" dirty="0" smtClean="0"/>
              <a:t>yerleştirdiler; bunun </a:t>
            </a:r>
            <a:r>
              <a:rPr lang="tr-TR" sz="1700" dirty="0"/>
              <a:t>etrafında görülmeğe değer törenler yapıldı. Hunların en </a:t>
            </a:r>
            <a:r>
              <a:rPr lang="tr-TR" sz="1700" dirty="0" smtClean="0"/>
              <a:t>seçkin atlıları </a:t>
            </a:r>
            <a:r>
              <a:rPr lang="tr-TR" sz="1700" dirty="0"/>
              <a:t>bunun etrafında dolandılar. Bu esnada ölünün icraatı, yası </a:t>
            </a:r>
            <a:r>
              <a:rPr lang="tr-TR" sz="1700" dirty="0" smtClean="0"/>
              <a:t>yöneten yaşlılar </a:t>
            </a:r>
            <a:r>
              <a:rPr lang="tr-TR" sz="1700" dirty="0"/>
              <a:t>tarafından dile </a:t>
            </a:r>
            <a:r>
              <a:rPr lang="tr-TR" sz="1700" dirty="0" smtClean="0"/>
              <a:t>getirildi. Matem </a:t>
            </a:r>
            <a:r>
              <a:rPr lang="tr-TR" sz="1700" dirty="0"/>
              <a:t>türküleri söyledikten sonra mezarın üzerinde bir </a:t>
            </a:r>
            <a:r>
              <a:rPr lang="tr-TR" sz="1700" dirty="0" smtClean="0"/>
              <a:t>toy düzenlediler,. </a:t>
            </a:r>
            <a:r>
              <a:rPr lang="tr-TR" sz="1700" dirty="0"/>
              <a:t>Geceleyin </a:t>
            </a:r>
            <a:r>
              <a:rPr lang="tr-TR" sz="1700" dirty="0" err="1"/>
              <a:t>nâşını</a:t>
            </a:r>
            <a:r>
              <a:rPr lang="tr-TR" sz="1700" dirty="0"/>
              <a:t> gizlice toprağa verdiler. </a:t>
            </a:r>
            <a:r>
              <a:rPr lang="tr-TR" sz="1700" dirty="0" err="1"/>
              <a:t>Nâşı</a:t>
            </a:r>
            <a:r>
              <a:rPr lang="tr-TR" sz="1700" dirty="0"/>
              <a:t> </a:t>
            </a:r>
            <a:r>
              <a:rPr lang="tr-TR" sz="1700" dirty="0" smtClean="0"/>
              <a:t>önce altın</a:t>
            </a:r>
            <a:r>
              <a:rPr lang="tr-TR" sz="1700" dirty="0"/>
              <a:t>, sonra gümüş ve ardından da demir bir tabuta koydular. Bu suretle bu </a:t>
            </a:r>
            <a:r>
              <a:rPr lang="tr-TR" sz="1700" dirty="0" smtClean="0"/>
              <a:t>üç sağlam </a:t>
            </a:r>
            <a:r>
              <a:rPr lang="tr-TR" sz="1700" dirty="0"/>
              <a:t>maddenin kudretli hükümdar ile sembolleştiğini düşündüler. Demir </a:t>
            </a:r>
            <a:r>
              <a:rPr lang="tr-TR" sz="1700" dirty="0" smtClean="0"/>
              <a:t>yenik kavimlerden</a:t>
            </a:r>
            <a:r>
              <a:rPr lang="tr-TR" sz="1700" dirty="0"/>
              <a:t>, altın ve gümüş de her iki imparatorluktan </a:t>
            </a:r>
            <a:r>
              <a:rPr lang="tr-TR" sz="1700" dirty="0" smtClean="0"/>
              <a:t>kazanılmıştı. Muharebelerde </a:t>
            </a:r>
            <a:r>
              <a:rPr lang="tr-TR" sz="1700" dirty="0"/>
              <a:t>düşmandan elde edilen silâhlar, kıymetli taşlarla süslü at </a:t>
            </a:r>
            <a:r>
              <a:rPr lang="tr-TR" sz="1700" dirty="0" smtClean="0"/>
              <a:t>takımları ve </a:t>
            </a:r>
            <a:r>
              <a:rPr lang="tr-TR" sz="1700" dirty="0"/>
              <a:t>hükümdarlık alâmetleri onunla beraber gömüldü ve bunlar onun </a:t>
            </a:r>
            <a:r>
              <a:rPr lang="tr-TR" sz="1700" dirty="0" smtClean="0"/>
              <a:t>sarayının süsleri </a:t>
            </a:r>
            <a:r>
              <a:rPr lang="tr-TR" sz="1700" dirty="0"/>
              <a:t>idiler. Büyük hazineyi insanların hırsından uzak tutmak maksadıyla </a:t>
            </a:r>
            <a:r>
              <a:rPr lang="tr-TR" sz="1700" dirty="0" smtClean="0"/>
              <a:t>mezar kazıcılarını </a:t>
            </a:r>
            <a:r>
              <a:rPr lang="tr-TR" sz="1700" dirty="0"/>
              <a:t>menfur bir tarzda öldürdüler; onların hepsi acımasızca </a:t>
            </a:r>
            <a:r>
              <a:rPr lang="tr-TR" sz="1700" dirty="0" smtClean="0"/>
              <a:t>öldürüldü</a:t>
            </a:r>
            <a:r>
              <a:rPr lang="tr-TR" sz="1700" dirty="0">
                <a:solidFill>
                  <a:srgbClr val="FFFF00"/>
                </a:solidFill>
              </a:rPr>
              <a:t>.</a:t>
            </a:r>
            <a:r>
              <a:rPr lang="tr-TR" sz="1700" dirty="0" smtClean="0">
                <a:solidFill>
                  <a:srgbClr val="FFFF00"/>
                </a:solidFill>
              </a:rPr>
              <a:t> Tıpkı </a:t>
            </a:r>
            <a:r>
              <a:rPr lang="tr-TR" sz="1700" b="1" dirty="0"/>
              <a:t>Alp Er Tonga'nın </a:t>
            </a:r>
            <a:r>
              <a:rPr lang="tr-TR" sz="1700" dirty="0">
                <a:solidFill>
                  <a:srgbClr val="FFFF00"/>
                </a:solidFill>
              </a:rPr>
              <a:t>veya </a:t>
            </a:r>
            <a:r>
              <a:rPr lang="tr-TR" sz="1700" b="1" dirty="0"/>
              <a:t>Köl </a:t>
            </a:r>
            <a:r>
              <a:rPr lang="tr-TR" sz="1700" b="1" dirty="0" err="1"/>
              <a:t>Tigin'in</a:t>
            </a:r>
            <a:r>
              <a:rPr lang="tr-TR" sz="1700" b="1" dirty="0"/>
              <a:t> </a:t>
            </a:r>
            <a:r>
              <a:rPr lang="tr-TR" sz="1700" dirty="0" smtClean="0">
                <a:solidFill>
                  <a:srgbClr val="FFFF00"/>
                </a:solidFill>
              </a:rPr>
              <a:t>yuğunda </a:t>
            </a:r>
            <a:r>
              <a:rPr lang="tr-TR" sz="1700" dirty="0">
                <a:solidFill>
                  <a:srgbClr val="FFFF00"/>
                </a:solidFill>
              </a:rPr>
              <a:t>olduğu gibi </a:t>
            </a:r>
            <a:r>
              <a:rPr lang="tr-TR" sz="1700" dirty="0" smtClean="0">
                <a:solidFill>
                  <a:srgbClr val="FFFF00"/>
                </a:solidFill>
              </a:rPr>
              <a:t>yiğitler atlarıyla </a:t>
            </a:r>
            <a:r>
              <a:rPr lang="tr-TR" sz="1700" dirty="0">
                <a:solidFill>
                  <a:srgbClr val="FFFF00"/>
                </a:solidFill>
              </a:rPr>
              <a:t>ölünün </a:t>
            </a:r>
            <a:r>
              <a:rPr lang="tr-TR" sz="1700" dirty="0" smtClean="0">
                <a:solidFill>
                  <a:srgbClr val="FFFF00"/>
                </a:solidFill>
              </a:rPr>
              <a:t>etrafında </a:t>
            </a:r>
            <a:r>
              <a:rPr lang="tr-TR" sz="1700" dirty="0">
                <a:solidFill>
                  <a:srgbClr val="FFFF00"/>
                </a:solidFill>
              </a:rPr>
              <a:t>dolaşıp saçlarını kestiler, yüzlerini </a:t>
            </a:r>
            <a:r>
              <a:rPr lang="tr-TR" sz="1700" dirty="0" smtClean="0">
                <a:solidFill>
                  <a:srgbClr val="FFFF00"/>
                </a:solidFill>
              </a:rPr>
              <a:t>yırttılar. Attila</a:t>
            </a:r>
            <a:r>
              <a:rPr lang="tr-TR" sz="1700" dirty="0">
                <a:solidFill>
                  <a:srgbClr val="FFFF00"/>
                </a:solidFill>
              </a:rPr>
              <a:t>, Avrupalılarca </a:t>
            </a:r>
            <a:r>
              <a:rPr lang="tr-TR" sz="1700" b="1" dirty="0"/>
              <a:t>"Tanrı'nın kırbacı</a:t>
            </a:r>
            <a:r>
              <a:rPr lang="tr-TR" sz="1700" dirty="0">
                <a:solidFill>
                  <a:srgbClr val="FFFF00"/>
                </a:solidFill>
              </a:rPr>
              <a:t>" olarak kabul edildi; </a:t>
            </a:r>
            <a:r>
              <a:rPr lang="tr-TR" sz="1700" dirty="0" smtClean="0">
                <a:solidFill>
                  <a:srgbClr val="FFFF00"/>
                </a:solidFill>
              </a:rPr>
              <a:t>hakkında pek </a:t>
            </a:r>
            <a:r>
              <a:rPr lang="tr-TR" sz="1700" dirty="0">
                <a:solidFill>
                  <a:srgbClr val="FFFF00"/>
                </a:solidFill>
              </a:rPr>
              <a:t>çok efsane oluştu. Ressamlara, </a:t>
            </a:r>
            <a:r>
              <a:rPr lang="tr-TR" sz="1700" dirty="0" smtClean="0">
                <a:solidFill>
                  <a:srgbClr val="FFFF00"/>
                </a:solidFill>
              </a:rPr>
              <a:t>heykeltıraşlara</a:t>
            </a:r>
            <a:r>
              <a:rPr lang="tr-TR" sz="1700" dirty="0">
                <a:solidFill>
                  <a:srgbClr val="FFFF00"/>
                </a:solidFill>
              </a:rPr>
              <a:t>, romancılara ve </a:t>
            </a:r>
            <a:r>
              <a:rPr lang="tr-TR" sz="1700" dirty="0" smtClean="0">
                <a:solidFill>
                  <a:srgbClr val="FFFF00"/>
                </a:solidFill>
              </a:rPr>
              <a:t>tiyatro yazarlarına </a:t>
            </a:r>
            <a:r>
              <a:rPr lang="tr-TR" sz="1700" dirty="0">
                <a:solidFill>
                  <a:srgbClr val="FFFF00"/>
                </a:solidFill>
              </a:rPr>
              <a:t>konu oldu; "adına bir düzineye yakın opera" bestelendi; hakkında </a:t>
            </a:r>
            <a:r>
              <a:rPr lang="tr-TR" sz="1700" dirty="0" smtClean="0">
                <a:solidFill>
                  <a:srgbClr val="FFFF00"/>
                </a:solidFill>
              </a:rPr>
              <a:t>pek çok </a:t>
            </a:r>
            <a:r>
              <a:rPr lang="tr-TR" sz="1700" dirty="0">
                <a:solidFill>
                  <a:srgbClr val="FFFF00"/>
                </a:solidFill>
              </a:rPr>
              <a:t>kitap yazıldı </a:t>
            </a:r>
            <a:r>
              <a:rPr lang="tr-TR" sz="1700" dirty="0" smtClean="0">
                <a:solidFill>
                  <a:srgbClr val="FFFF00"/>
                </a:solidFill>
              </a:rPr>
              <a:t>. </a:t>
            </a:r>
            <a:r>
              <a:rPr lang="tr-TR" sz="1700" dirty="0">
                <a:solidFill>
                  <a:srgbClr val="FFFF00"/>
                </a:solidFill>
              </a:rPr>
              <a:t>Bugünkü Belçika topraklarında, </a:t>
            </a:r>
            <a:r>
              <a:rPr lang="tr-TR" sz="1700" dirty="0" smtClean="0">
                <a:solidFill>
                  <a:srgbClr val="FFFF00"/>
                </a:solidFill>
              </a:rPr>
              <a:t>Romalı komutan </a:t>
            </a:r>
            <a:r>
              <a:rPr lang="tr-TR" sz="1700" dirty="0" err="1">
                <a:solidFill>
                  <a:srgbClr val="FFFF00"/>
                </a:solidFill>
              </a:rPr>
              <a:t>Aetius'un</a:t>
            </a:r>
            <a:r>
              <a:rPr lang="tr-TR" sz="1700" dirty="0">
                <a:solidFill>
                  <a:srgbClr val="FFFF00"/>
                </a:solidFill>
              </a:rPr>
              <a:t> Hun birliklerinden yardım alarak 436 yılında </a:t>
            </a:r>
            <a:r>
              <a:rPr lang="tr-TR" sz="1700" dirty="0" err="1" smtClean="0">
                <a:solidFill>
                  <a:srgbClr val="FFFF00"/>
                </a:solidFill>
              </a:rPr>
              <a:t>Burgundları</a:t>
            </a:r>
            <a:r>
              <a:rPr lang="tr-TR" sz="1700" dirty="0" smtClean="0">
                <a:solidFill>
                  <a:srgbClr val="FFFF00"/>
                </a:solidFill>
              </a:rPr>
              <a:t> yenmesi </a:t>
            </a:r>
            <a:r>
              <a:rPr lang="tr-TR" sz="1700" dirty="0">
                <a:solidFill>
                  <a:srgbClr val="FFFF00"/>
                </a:solidFill>
              </a:rPr>
              <a:t>ve </a:t>
            </a:r>
            <a:r>
              <a:rPr lang="tr-TR" sz="1700" dirty="0" err="1">
                <a:solidFill>
                  <a:srgbClr val="FFFF00"/>
                </a:solidFill>
              </a:rPr>
              <a:t>Burgund</a:t>
            </a:r>
            <a:r>
              <a:rPr lang="tr-TR" sz="1700" dirty="0">
                <a:solidFill>
                  <a:srgbClr val="FFFF00"/>
                </a:solidFill>
              </a:rPr>
              <a:t> kralı </a:t>
            </a:r>
            <a:r>
              <a:rPr lang="tr-TR" sz="1700" dirty="0" err="1">
                <a:solidFill>
                  <a:srgbClr val="FFFF00"/>
                </a:solidFill>
              </a:rPr>
              <a:t>Gundikar'ın</a:t>
            </a:r>
            <a:r>
              <a:rPr lang="tr-TR" sz="1700" dirty="0">
                <a:solidFill>
                  <a:srgbClr val="FFFF00"/>
                </a:solidFill>
              </a:rPr>
              <a:t> öldürülmesi, Almanların ünlü </a:t>
            </a:r>
            <a:r>
              <a:rPr lang="tr-TR" sz="1700" b="1" dirty="0" err="1" smtClean="0"/>
              <a:t>Nibelungen</a:t>
            </a:r>
            <a:r>
              <a:rPr lang="tr-TR" sz="1700" dirty="0" smtClean="0">
                <a:solidFill>
                  <a:srgbClr val="FFFF00"/>
                </a:solidFill>
              </a:rPr>
              <a:t> destanına </a:t>
            </a:r>
            <a:r>
              <a:rPr lang="tr-TR" sz="1700" dirty="0">
                <a:solidFill>
                  <a:srgbClr val="FFFF00"/>
                </a:solidFill>
              </a:rPr>
              <a:t>konu olmuş ve bu destanda </a:t>
            </a:r>
            <a:r>
              <a:rPr lang="tr-TR" sz="1700" b="1" dirty="0"/>
              <a:t>Attila, </a:t>
            </a:r>
            <a:r>
              <a:rPr lang="tr-TR" sz="1700" b="1" dirty="0" err="1"/>
              <a:t>Etzel</a:t>
            </a:r>
            <a:r>
              <a:rPr lang="tr-TR" sz="1700" b="1" dirty="0"/>
              <a:t> </a:t>
            </a:r>
            <a:r>
              <a:rPr lang="tr-TR" sz="1700" dirty="0">
                <a:solidFill>
                  <a:srgbClr val="FFFF00"/>
                </a:solidFill>
              </a:rPr>
              <a:t>adıyla olumlu bir </a:t>
            </a:r>
            <a:r>
              <a:rPr lang="tr-TR" sz="1700" dirty="0" smtClean="0">
                <a:solidFill>
                  <a:srgbClr val="FFFF00"/>
                </a:solidFill>
              </a:rPr>
              <a:t>kahraman olarak </a:t>
            </a:r>
            <a:r>
              <a:rPr lang="tr-TR" sz="1700" dirty="0">
                <a:solidFill>
                  <a:srgbClr val="FFFF00"/>
                </a:solidFill>
              </a:rPr>
              <a:t>yer almıştır</a:t>
            </a:r>
          </a:p>
        </p:txBody>
      </p:sp>
    </p:spTree>
    <p:extLst>
      <p:ext uri="{BB962C8B-B14F-4D97-AF65-F5344CB8AC3E}">
        <p14:creationId xmlns:p14="http://schemas.microsoft.com/office/powerpoint/2010/main" val="225442727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352928" cy="6048672"/>
          </a:xfrm>
        </p:spPr>
        <p:txBody>
          <a:bodyPr/>
          <a:lstStyle/>
          <a:p>
            <a:pPr algn="l"/>
            <a:r>
              <a:rPr lang="tr-TR" sz="2000" b="1" dirty="0" smtClean="0"/>
              <a:t>                        AVRUPA </a:t>
            </a:r>
            <a:r>
              <a:rPr lang="tr-TR" sz="2000" b="1" dirty="0"/>
              <a:t>HUNLARI VE TÜRK DİLİ</a:t>
            </a:r>
          </a:p>
          <a:p>
            <a:pPr algn="l"/>
            <a:r>
              <a:rPr lang="tr-TR" sz="1500" b="1" dirty="0"/>
              <a:t>Avrupa Hunları hiç şüphesiz çok dilli bir konfederasyondu</a:t>
            </a:r>
            <a:r>
              <a:rPr lang="tr-TR" sz="1500" dirty="0">
                <a:solidFill>
                  <a:srgbClr val="FFFF00"/>
                </a:solidFill>
              </a:rPr>
              <a:t>. Devlete </a:t>
            </a:r>
            <a:r>
              <a:rPr lang="tr-TR" sz="1500" dirty="0" smtClean="0">
                <a:solidFill>
                  <a:srgbClr val="FFFF00"/>
                </a:solidFill>
              </a:rPr>
              <a:t>dahil olan </a:t>
            </a:r>
            <a:r>
              <a:rPr lang="tr-TR" sz="1500" b="1" dirty="0"/>
              <a:t>Alanlar, Germen, Slav ve Fin-Ugor</a:t>
            </a:r>
            <a:r>
              <a:rPr lang="tr-TR" sz="1500" dirty="0">
                <a:solidFill>
                  <a:srgbClr val="FFFF00"/>
                </a:solidFill>
              </a:rPr>
              <a:t> kavimleri kendi dillerini </a:t>
            </a:r>
            <a:r>
              <a:rPr lang="tr-TR" sz="1500" dirty="0" smtClean="0">
                <a:solidFill>
                  <a:srgbClr val="FFFF00"/>
                </a:solidFill>
              </a:rPr>
              <a:t>konuşuyorlardı</a:t>
            </a:r>
            <a:r>
              <a:rPr lang="tr-TR" sz="1500" dirty="0">
                <a:solidFill>
                  <a:srgbClr val="FFFF00"/>
                </a:solidFill>
              </a:rPr>
              <a:t>. Doğu ve Batı Roma ile ilişkiler dolayısıyla </a:t>
            </a:r>
            <a:r>
              <a:rPr lang="tr-TR" sz="1500" dirty="0" err="1">
                <a:solidFill>
                  <a:srgbClr val="FFFF00"/>
                </a:solidFill>
              </a:rPr>
              <a:t>Lâtince</a:t>
            </a:r>
            <a:r>
              <a:rPr lang="tr-TR" sz="1500" dirty="0">
                <a:solidFill>
                  <a:srgbClr val="FFFF00"/>
                </a:solidFill>
              </a:rPr>
              <a:t> de </a:t>
            </a:r>
            <a:r>
              <a:rPr lang="tr-TR" sz="1500" dirty="0" smtClean="0">
                <a:solidFill>
                  <a:srgbClr val="FFFF00"/>
                </a:solidFill>
              </a:rPr>
              <a:t>geçerli bir </a:t>
            </a:r>
            <a:r>
              <a:rPr lang="tr-TR" sz="1500" dirty="0">
                <a:solidFill>
                  <a:srgbClr val="FFFF00"/>
                </a:solidFill>
              </a:rPr>
              <a:t>dil olmalıydı. </a:t>
            </a:r>
            <a:r>
              <a:rPr lang="tr-TR" sz="1500" dirty="0"/>
              <a:t>Ancak devlette hâkim unsur olan Hunların dilinin Türkçe olduğu</a:t>
            </a:r>
          </a:p>
          <a:p>
            <a:pPr algn="l"/>
            <a:r>
              <a:rPr lang="tr-TR" sz="1500" dirty="0"/>
              <a:t>kesindir</a:t>
            </a:r>
            <a:r>
              <a:rPr lang="tr-TR" sz="1500" dirty="0">
                <a:solidFill>
                  <a:srgbClr val="FFFF00"/>
                </a:solidFill>
              </a:rPr>
              <a:t>. Hunlardan kalan pek çok ismin açık bir şekilde Türkçe olması </a:t>
            </a:r>
            <a:r>
              <a:rPr lang="tr-TR" sz="1500" dirty="0" smtClean="0">
                <a:solidFill>
                  <a:srgbClr val="FFFF00"/>
                </a:solidFill>
              </a:rPr>
              <a:t>bunu göstermektedir</a:t>
            </a:r>
            <a:r>
              <a:rPr lang="tr-TR" sz="1500" dirty="0">
                <a:solidFill>
                  <a:srgbClr val="FFFF00"/>
                </a:solidFill>
              </a:rPr>
              <a:t>. Açıkça Türkçe olduğu teşhis edilen isimler şunlardır :</a:t>
            </a:r>
            <a:r>
              <a:rPr lang="tr-TR" sz="1500" b="1" dirty="0" err="1" smtClean="0"/>
              <a:t>Muncuk</a:t>
            </a:r>
            <a:r>
              <a:rPr lang="tr-TR" sz="1500" dirty="0" smtClean="0">
                <a:solidFill>
                  <a:srgbClr val="FFFF00"/>
                </a:solidFill>
              </a:rPr>
              <a:t> </a:t>
            </a:r>
            <a:r>
              <a:rPr lang="tr-TR" sz="1500" dirty="0">
                <a:solidFill>
                  <a:srgbClr val="FFFF00"/>
                </a:solidFill>
              </a:rPr>
              <a:t>(</a:t>
            </a:r>
            <a:r>
              <a:rPr lang="tr-TR" sz="1500" dirty="0" err="1">
                <a:solidFill>
                  <a:srgbClr val="FFFF00"/>
                </a:solidFill>
              </a:rPr>
              <a:t>Priskos'ta</a:t>
            </a:r>
            <a:r>
              <a:rPr lang="tr-TR" sz="1500" dirty="0">
                <a:solidFill>
                  <a:srgbClr val="FFFF00"/>
                </a:solidFill>
              </a:rPr>
              <a:t> </a:t>
            </a:r>
            <a:r>
              <a:rPr lang="tr-TR" sz="1500" dirty="0" err="1">
                <a:solidFill>
                  <a:srgbClr val="FFFF00"/>
                </a:solidFill>
              </a:rPr>
              <a:t>Mundiukhos</a:t>
            </a:r>
            <a:r>
              <a:rPr lang="tr-TR" sz="1500" dirty="0">
                <a:solidFill>
                  <a:srgbClr val="FFFF00"/>
                </a:solidFill>
              </a:rPr>
              <a:t>, </a:t>
            </a:r>
            <a:r>
              <a:rPr lang="tr-TR" sz="1500" dirty="0" err="1">
                <a:solidFill>
                  <a:srgbClr val="FFFF00"/>
                </a:solidFill>
              </a:rPr>
              <a:t>Jordanes'te</a:t>
            </a:r>
            <a:r>
              <a:rPr lang="tr-TR" sz="1500" dirty="0">
                <a:solidFill>
                  <a:srgbClr val="FFFF00"/>
                </a:solidFill>
              </a:rPr>
              <a:t> </a:t>
            </a:r>
            <a:r>
              <a:rPr lang="tr-TR" sz="1500" dirty="0" err="1">
                <a:solidFill>
                  <a:srgbClr val="FFFF00"/>
                </a:solidFill>
              </a:rPr>
              <a:t>Mundzucus</a:t>
            </a:r>
            <a:r>
              <a:rPr lang="tr-TR" sz="1500" dirty="0">
                <a:solidFill>
                  <a:srgbClr val="FFFF00"/>
                </a:solidFill>
              </a:rPr>
              <a:t>): </a:t>
            </a:r>
            <a:r>
              <a:rPr lang="tr-TR" sz="1500" dirty="0" smtClean="0">
                <a:solidFill>
                  <a:srgbClr val="FFFF00"/>
                </a:solidFill>
              </a:rPr>
              <a:t>Attila'nın babası</a:t>
            </a:r>
            <a:r>
              <a:rPr lang="tr-TR" sz="1500" dirty="0">
                <a:solidFill>
                  <a:srgbClr val="FFFF00"/>
                </a:solidFill>
              </a:rPr>
              <a:t>. Türkçe </a:t>
            </a:r>
            <a:r>
              <a:rPr lang="tr-TR" sz="1500" dirty="0" smtClean="0">
                <a:solidFill>
                  <a:srgbClr val="FFFF00"/>
                </a:solidFill>
              </a:rPr>
              <a:t>boncuk. </a:t>
            </a:r>
            <a:r>
              <a:rPr lang="tr-TR" sz="1500" b="1" dirty="0" smtClean="0"/>
              <a:t>Aybars</a:t>
            </a:r>
            <a:r>
              <a:rPr lang="tr-TR" sz="1500" dirty="0" smtClean="0">
                <a:solidFill>
                  <a:srgbClr val="FFFF00"/>
                </a:solidFill>
              </a:rPr>
              <a:t> </a:t>
            </a:r>
            <a:r>
              <a:rPr lang="tr-TR" sz="1500" dirty="0">
                <a:solidFill>
                  <a:srgbClr val="FFFF00"/>
                </a:solidFill>
              </a:rPr>
              <a:t>(</a:t>
            </a:r>
            <a:r>
              <a:rPr lang="tr-TR" sz="1500" dirty="0" err="1">
                <a:solidFill>
                  <a:srgbClr val="FFFF00"/>
                </a:solidFill>
              </a:rPr>
              <a:t>Priskos'ta</a:t>
            </a:r>
            <a:r>
              <a:rPr lang="tr-TR" sz="1500" dirty="0">
                <a:solidFill>
                  <a:srgbClr val="FFFF00"/>
                </a:solidFill>
              </a:rPr>
              <a:t> </a:t>
            </a:r>
            <a:r>
              <a:rPr lang="tr-TR" sz="1500" dirty="0" err="1">
                <a:solidFill>
                  <a:srgbClr val="FFFF00"/>
                </a:solidFill>
              </a:rPr>
              <a:t>Oibars</a:t>
            </a:r>
            <a:r>
              <a:rPr lang="tr-TR" sz="1500" dirty="0">
                <a:solidFill>
                  <a:srgbClr val="FFFF00"/>
                </a:solidFill>
              </a:rPr>
              <a:t>): Attila'nın amcası. Türkçe </a:t>
            </a:r>
            <a:r>
              <a:rPr lang="tr-TR" sz="1500" dirty="0" err="1" smtClean="0">
                <a:solidFill>
                  <a:srgbClr val="FFFF00"/>
                </a:solidFill>
              </a:rPr>
              <a:t>Ay+pars</a:t>
            </a:r>
            <a:r>
              <a:rPr lang="tr-TR" sz="1500" dirty="0" smtClean="0">
                <a:solidFill>
                  <a:srgbClr val="FFFF00"/>
                </a:solidFill>
              </a:rPr>
              <a:t>.</a:t>
            </a:r>
            <a:r>
              <a:rPr lang="tr-TR" sz="1500" b="1" dirty="0" smtClean="0"/>
              <a:t> </a:t>
            </a:r>
            <a:r>
              <a:rPr lang="tr-TR" sz="1500" b="1" dirty="0" err="1" smtClean="0"/>
              <a:t>İlek</a:t>
            </a:r>
            <a:r>
              <a:rPr lang="tr-TR" sz="1500" b="1" dirty="0" smtClean="0"/>
              <a:t> </a:t>
            </a:r>
            <a:r>
              <a:rPr lang="tr-TR" sz="1500" dirty="0">
                <a:solidFill>
                  <a:srgbClr val="FFFF00"/>
                </a:solidFill>
              </a:rPr>
              <a:t>(</a:t>
            </a:r>
            <a:r>
              <a:rPr lang="tr-TR" sz="1500" dirty="0" err="1">
                <a:solidFill>
                  <a:srgbClr val="FFFF00"/>
                </a:solidFill>
              </a:rPr>
              <a:t>Priskos'ta</a:t>
            </a:r>
            <a:r>
              <a:rPr lang="tr-TR" sz="1500" dirty="0">
                <a:solidFill>
                  <a:srgbClr val="FFFF00"/>
                </a:solidFill>
              </a:rPr>
              <a:t> </a:t>
            </a:r>
            <a:r>
              <a:rPr lang="tr-TR" sz="1500" dirty="0" err="1">
                <a:solidFill>
                  <a:srgbClr val="FFFF00"/>
                </a:solidFill>
              </a:rPr>
              <a:t>İlek</a:t>
            </a:r>
            <a:r>
              <a:rPr lang="tr-TR" sz="1500" dirty="0">
                <a:solidFill>
                  <a:srgbClr val="FFFF00"/>
                </a:solidFill>
              </a:rPr>
              <a:t>, </a:t>
            </a:r>
            <a:r>
              <a:rPr lang="tr-TR" sz="1500" dirty="0" err="1">
                <a:solidFill>
                  <a:srgbClr val="FFFF00"/>
                </a:solidFill>
              </a:rPr>
              <a:t>Jordanes'te</a:t>
            </a:r>
            <a:r>
              <a:rPr lang="tr-TR" sz="1500" dirty="0">
                <a:solidFill>
                  <a:srgbClr val="FFFF00"/>
                </a:solidFill>
              </a:rPr>
              <a:t> </a:t>
            </a:r>
            <a:r>
              <a:rPr lang="tr-TR" sz="1500" dirty="0" err="1">
                <a:solidFill>
                  <a:srgbClr val="FFFF00"/>
                </a:solidFill>
              </a:rPr>
              <a:t>Ellac</a:t>
            </a:r>
            <a:r>
              <a:rPr lang="tr-TR" sz="1500" dirty="0">
                <a:solidFill>
                  <a:srgbClr val="FFFF00"/>
                </a:solidFill>
              </a:rPr>
              <a:t>): Attila'nın oğlu. Uygur </a:t>
            </a:r>
            <a:r>
              <a:rPr lang="tr-TR" sz="1500" dirty="0" smtClean="0">
                <a:solidFill>
                  <a:srgbClr val="FFFF00"/>
                </a:solidFill>
              </a:rPr>
              <a:t>ve Karahanlı </a:t>
            </a:r>
            <a:r>
              <a:rPr lang="tr-TR" sz="1500" dirty="0">
                <a:solidFill>
                  <a:srgbClr val="FFFF00"/>
                </a:solidFill>
              </a:rPr>
              <a:t>metinlerinde </a:t>
            </a:r>
            <a:r>
              <a:rPr lang="tr-TR" sz="1500" dirty="0" err="1">
                <a:solidFill>
                  <a:srgbClr val="FFFF00"/>
                </a:solidFill>
              </a:rPr>
              <a:t>ilig</a:t>
            </a:r>
            <a:r>
              <a:rPr lang="tr-TR" sz="1500" dirty="0">
                <a:solidFill>
                  <a:srgbClr val="FFFF00"/>
                </a:solidFill>
              </a:rPr>
              <a:t> "hükümdar" </a:t>
            </a:r>
            <a:r>
              <a:rPr lang="tr-TR" sz="1500" dirty="0" smtClean="0">
                <a:solidFill>
                  <a:srgbClr val="FFFF00"/>
                </a:solidFill>
              </a:rPr>
              <a:t>demektir. </a:t>
            </a:r>
            <a:r>
              <a:rPr lang="tr-TR" sz="1500" b="1" dirty="0" err="1" smtClean="0"/>
              <a:t>Dengizih</a:t>
            </a:r>
            <a:r>
              <a:rPr lang="tr-TR" sz="1500" dirty="0" smtClean="0">
                <a:solidFill>
                  <a:srgbClr val="FFFF00"/>
                </a:solidFill>
              </a:rPr>
              <a:t> </a:t>
            </a:r>
            <a:r>
              <a:rPr lang="tr-TR" sz="1500" dirty="0">
                <a:solidFill>
                  <a:srgbClr val="FFFF00"/>
                </a:solidFill>
              </a:rPr>
              <a:t>(</a:t>
            </a:r>
            <a:r>
              <a:rPr lang="tr-TR" sz="1500" dirty="0" err="1">
                <a:solidFill>
                  <a:srgbClr val="FFFF00"/>
                </a:solidFill>
              </a:rPr>
              <a:t>Priskos'ta</a:t>
            </a:r>
            <a:r>
              <a:rPr lang="tr-TR" sz="1500" dirty="0">
                <a:solidFill>
                  <a:srgbClr val="FFFF00"/>
                </a:solidFill>
              </a:rPr>
              <a:t>): Attila'nın oğlu. "Küçük deniz" </a:t>
            </a:r>
            <a:r>
              <a:rPr lang="tr-TR" sz="1500" dirty="0" smtClean="0">
                <a:solidFill>
                  <a:srgbClr val="FFFF00"/>
                </a:solidFill>
              </a:rPr>
              <a:t>anlamında. </a:t>
            </a:r>
            <a:r>
              <a:rPr lang="tr-TR" sz="1500" b="1" dirty="0" err="1" smtClean="0"/>
              <a:t>Atakam</a:t>
            </a:r>
            <a:r>
              <a:rPr lang="tr-TR" sz="1500" dirty="0" smtClean="0"/>
              <a:t> </a:t>
            </a:r>
            <a:r>
              <a:rPr lang="tr-TR" sz="1500" dirty="0">
                <a:solidFill>
                  <a:srgbClr val="FFFF00"/>
                </a:solidFill>
              </a:rPr>
              <a:t>(</a:t>
            </a:r>
            <a:r>
              <a:rPr lang="tr-TR" sz="1500" dirty="0" err="1">
                <a:solidFill>
                  <a:srgbClr val="FFFF00"/>
                </a:solidFill>
              </a:rPr>
              <a:t>Priskos'ta</a:t>
            </a:r>
            <a:r>
              <a:rPr lang="tr-TR" sz="1500" dirty="0">
                <a:solidFill>
                  <a:srgbClr val="FFFF00"/>
                </a:solidFill>
              </a:rPr>
              <a:t>): Hun devlet adamı. Türkçe </a:t>
            </a:r>
            <a:r>
              <a:rPr lang="tr-TR" sz="1500" dirty="0" err="1">
                <a:solidFill>
                  <a:srgbClr val="FFFF00"/>
                </a:solidFill>
              </a:rPr>
              <a:t>ata+kam</a:t>
            </a:r>
            <a:r>
              <a:rPr lang="tr-TR" sz="1500" dirty="0">
                <a:solidFill>
                  <a:srgbClr val="FFFF00"/>
                </a:solidFill>
              </a:rPr>
              <a:t>.</a:t>
            </a:r>
            <a:r>
              <a:rPr lang="tr-TR" sz="1500" b="1" dirty="0"/>
              <a:t> </a:t>
            </a:r>
            <a:r>
              <a:rPr lang="tr-TR" sz="1500" b="1" dirty="0" err="1"/>
              <a:t>Eşkam</a:t>
            </a:r>
            <a:r>
              <a:rPr lang="tr-TR" sz="1500" b="1" dirty="0"/>
              <a:t> </a:t>
            </a:r>
            <a:r>
              <a:rPr lang="tr-TR" sz="1500" dirty="0">
                <a:solidFill>
                  <a:srgbClr val="FFFF00"/>
                </a:solidFill>
              </a:rPr>
              <a:t>(</a:t>
            </a:r>
            <a:r>
              <a:rPr lang="tr-TR" sz="1500" dirty="0" err="1">
                <a:solidFill>
                  <a:srgbClr val="FFFF00"/>
                </a:solidFill>
              </a:rPr>
              <a:t>Priskos'ta</a:t>
            </a:r>
            <a:r>
              <a:rPr lang="tr-TR" sz="1500" dirty="0" smtClean="0">
                <a:solidFill>
                  <a:srgbClr val="FFFF00"/>
                </a:solidFill>
              </a:rPr>
              <a:t>): Hun </a:t>
            </a:r>
            <a:r>
              <a:rPr lang="tr-TR" sz="1500" dirty="0">
                <a:solidFill>
                  <a:srgbClr val="FFFF00"/>
                </a:solidFill>
              </a:rPr>
              <a:t>devlet adamı. Türkçe </a:t>
            </a:r>
            <a:r>
              <a:rPr lang="tr-TR" sz="1500" dirty="0" err="1">
                <a:solidFill>
                  <a:srgbClr val="FFFF00"/>
                </a:solidFill>
              </a:rPr>
              <a:t>eş+kam</a:t>
            </a:r>
            <a:r>
              <a:rPr lang="tr-TR" sz="1500" dirty="0">
                <a:solidFill>
                  <a:srgbClr val="FFFF00"/>
                </a:solidFill>
              </a:rPr>
              <a:t>.</a:t>
            </a:r>
            <a:r>
              <a:rPr lang="tr-TR" sz="1500" b="1" dirty="0"/>
              <a:t> </a:t>
            </a:r>
            <a:r>
              <a:rPr lang="tr-TR" sz="1500" b="1" dirty="0" err="1"/>
              <a:t>Uldis</a:t>
            </a:r>
            <a:r>
              <a:rPr lang="tr-TR" sz="1500" b="1" dirty="0"/>
              <a:t> </a:t>
            </a:r>
            <a:r>
              <a:rPr lang="tr-TR" sz="1500" dirty="0">
                <a:solidFill>
                  <a:srgbClr val="FFFF00"/>
                </a:solidFill>
              </a:rPr>
              <a:t>(=</a:t>
            </a:r>
            <a:r>
              <a:rPr lang="tr-TR" sz="1500" dirty="0" err="1">
                <a:solidFill>
                  <a:srgbClr val="FFFF00"/>
                </a:solidFill>
              </a:rPr>
              <a:t>Uldin</a:t>
            </a:r>
            <a:r>
              <a:rPr lang="tr-TR" sz="1500" dirty="0">
                <a:solidFill>
                  <a:srgbClr val="FFFF00"/>
                </a:solidFill>
              </a:rPr>
              <a:t>): Hun hükümdarı. </a:t>
            </a:r>
            <a:r>
              <a:rPr lang="tr-TR" sz="1500" dirty="0" smtClean="0">
                <a:solidFill>
                  <a:srgbClr val="FFFF00"/>
                </a:solidFill>
              </a:rPr>
              <a:t>Türkçe </a:t>
            </a:r>
            <a:r>
              <a:rPr lang="tr-TR" sz="1500" dirty="0" err="1" smtClean="0">
                <a:solidFill>
                  <a:srgbClr val="FFFF00"/>
                </a:solidFill>
              </a:rPr>
              <a:t>Uldız</a:t>
            </a:r>
            <a:r>
              <a:rPr lang="tr-TR" sz="1500" dirty="0" smtClean="0">
                <a:solidFill>
                  <a:srgbClr val="FFFF00"/>
                </a:solidFill>
              </a:rPr>
              <a:t> </a:t>
            </a:r>
            <a:r>
              <a:rPr lang="tr-TR" sz="1500" dirty="0">
                <a:solidFill>
                  <a:srgbClr val="FFFF00"/>
                </a:solidFill>
              </a:rPr>
              <a:t>(yıldız). </a:t>
            </a:r>
            <a:r>
              <a:rPr lang="tr-TR" sz="1500" b="1" dirty="0" err="1"/>
              <a:t>Haraton</a:t>
            </a:r>
            <a:r>
              <a:rPr lang="tr-TR" sz="1500" dirty="0">
                <a:solidFill>
                  <a:srgbClr val="FFFF00"/>
                </a:solidFill>
              </a:rPr>
              <a:t> : Hun hükümdarı. Türkçe Kara ton (kara elbiseli). </a:t>
            </a:r>
            <a:r>
              <a:rPr lang="tr-TR" sz="1500" b="1" dirty="0" err="1" smtClean="0"/>
              <a:t>Basıh</a:t>
            </a:r>
            <a:r>
              <a:rPr lang="tr-TR" sz="1500" b="1" dirty="0" smtClean="0"/>
              <a:t> </a:t>
            </a:r>
            <a:r>
              <a:rPr lang="tr-TR" sz="1500" dirty="0" smtClean="0">
                <a:solidFill>
                  <a:srgbClr val="FFFF00"/>
                </a:solidFill>
              </a:rPr>
              <a:t>(</a:t>
            </a:r>
            <a:r>
              <a:rPr lang="tr-TR" sz="1500" dirty="0" err="1" smtClean="0">
                <a:solidFill>
                  <a:srgbClr val="FFFF00"/>
                </a:solidFill>
              </a:rPr>
              <a:t>Priskos'ta</a:t>
            </a:r>
            <a:r>
              <a:rPr lang="tr-TR" sz="1500" dirty="0" smtClean="0">
                <a:solidFill>
                  <a:srgbClr val="FFFF00"/>
                </a:solidFill>
              </a:rPr>
              <a:t> </a:t>
            </a:r>
            <a:r>
              <a:rPr lang="tr-TR" sz="1500" dirty="0" err="1">
                <a:solidFill>
                  <a:srgbClr val="FFFF00"/>
                </a:solidFill>
              </a:rPr>
              <a:t>Basih</a:t>
            </a:r>
            <a:r>
              <a:rPr lang="tr-TR" sz="1500" dirty="0">
                <a:solidFill>
                  <a:srgbClr val="FFFF00"/>
                </a:solidFill>
              </a:rPr>
              <a:t>). Hun başbuğu. Türkçe </a:t>
            </a:r>
            <a:r>
              <a:rPr lang="tr-TR" sz="1500" dirty="0" err="1">
                <a:solidFill>
                  <a:srgbClr val="FFFF00"/>
                </a:solidFill>
              </a:rPr>
              <a:t>Barsıg</a:t>
            </a:r>
            <a:r>
              <a:rPr lang="tr-TR" sz="1500" dirty="0">
                <a:solidFill>
                  <a:srgbClr val="FFFF00"/>
                </a:solidFill>
              </a:rPr>
              <a:t> (pars gibi).</a:t>
            </a:r>
            <a:r>
              <a:rPr lang="tr-TR" sz="1500" dirty="0"/>
              <a:t> </a:t>
            </a:r>
            <a:r>
              <a:rPr lang="tr-TR" sz="1500" dirty="0" err="1"/>
              <a:t>Kursih</a:t>
            </a:r>
            <a:r>
              <a:rPr lang="tr-TR" sz="1500" dirty="0"/>
              <a:t> </a:t>
            </a:r>
            <a:r>
              <a:rPr lang="tr-TR" sz="1500" dirty="0">
                <a:solidFill>
                  <a:srgbClr val="FFFF00"/>
                </a:solidFill>
              </a:rPr>
              <a:t>(</a:t>
            </a:r>
            <a:r>
              <a:rPr lang="tr-TR" sz="1500" dirty="0" err="1" smtClean="0">
                <a:solidFill>
                  <a:srgbClr val="FFFF00"/>
                </a:solidFill>
              </a:rPr>
              <a:t>Priskos'ta</a:t>
            </a:r>
            <a:r>
              <a:rPr lang="tr-TR" sz="1500" dirty="0" smtClean="0">
                <a:solidFill>
                  <a:srgbClr val="FFFF00"/>
                </a:solidFill>
              </a:rPr>
              <a:t> </a:t>
            </a:r>
            <a:r>
              <a:rPr lang="tr-TR" sz="1500" dirty="0" err="1" smtClean="0">
                <a:solidFill>
                  <a:srgbClr val="FFFF00"/>
                </a:solidFill>
              </a:rPr>
              <a:t>Kursih</a:t>
            </a:r>
            <a:r>
              <a:rPr lang="tr-TR" sz="1500" dirty="0">
                <a:solidFill>
                  <a:srgbClr val="FFFF00"/>
                </a:solidFill>
              </a:rPr>
              <a:t>). Hun başbuğu. Türkçe </a:t>
            </a:r>
            <a:r>
              <a:rPr lang="tr-TR" sz="1500" dirty="0" err="1">
                <a:solidFill>
                  <a:srgbClr val="FFFF00"/>
                </a:solidFill>
              </a:rPr>
              <a:t>Kürsig</a:t>
            </a:r>
            <a:r>
              <a:rPr lang="tr-TR" sz="1500" dirty="0">
                <a:solidFill>
                  <a:srgbClr val="FFFF00"/>
                </a:solidFill>
              </a:rPr>
              <a:t> (yiğitçe</a:t>
            </a:r>
            <a:r>
              <a:rPr lang="tr-TR" sz="1500" dirty="0" smtClean="0">
                <a:solidFill>
                  <a:srgbClr val="FFFF00"/>
                </a:solidFill>
              </a:rPr>
              <a:t>). Ayrıca </a:t>
            </a:r>
            <a:r>
              <a:rPr lang="tr-TR" sz="1500" dirty="0">
                <a:solidFill>
                  <a:srgbClr val="FFFF00"/>
                </a:solidFill>
              </a:rPr>
              <a:t>Attila'nın karısının adı olan </a:t>
            </a:r>
            <a:r>
              <a:rPr lang="tr-TR" sz="1500" dirty="0" err="1">
                <a:solidFill>
                  <a:srgbClr val="FFFF00"/>
                </a:solidFill>
              </a:rPr>
              <a:t>Kreka</a:t>
            </a:r>
            <a:r>
              <a:rPr lang="tr-TR" sz="1500" dirty="0">
                <a:solidFill>
                  <a:srgbClr val="FFFF00"/>
                </a:solidFill>
              </a:rPr>
              <a:t>/</a:t>
            </a:r>
            <a:r>
              <a:rPr lang="tr-TR" sz="1500" dirty="0" err="1">
                <a:solidFill>
                  <a:srgbClr val="FFFF00"/>
                </a:solidFill>
              </a:rPr>
              <a:t>Hrekan</a:t>
            </a:r>
            <a:r>
              <a:rPr lang="tr-TR" sz="1500" dirty="0">
                <a:solidFill>
                  <a:srgbClr val="FFFF00"/>
                </a:solidFill>
              </a:rPr>
              <a:t> kelimesi de </a:t>
            </a:r>
            <a:r>
              <a:rPr lang="tr-TR" sz="1500" dirty="0" err="1" smtClean="0">
                <a:solidFill>
                  <a:srgbClr val="FFFF00"/>
                </a:solidFill>
              </a:rPr>
              <a:t>Arıg</a:t>
            </a:r>
            <a:r>
              <a:rPr lang="tr-TR" sz="1500" dirty="0" smtClean="0">
                <a:solidFill>
                  <a:srgbClr val="FFFF00"/>
                </a:solidFill>
              </a:rPr>
              <a:t> kan </a:t>
            </a:r>
            <a:r>
              <a:rPr lang="tr-TR" sz="1500" dirty="0">
                <a:solidFill>
                  <a:srgbClr val="FFFF00"/>
                </a:solidFill>
              </a:rPr>
              <a:t>(temiz kan) olarak </a:t>
            </a:r>
            <a:r>
              <a:rPr lang="tr-TR" sz="1500" dirty="0" smtClean="0">
                <a:solidFill>
                  <a:srgbClr val="FFFF00"/>
                </a:solidFill>
              </a:rPr>
              <a:t>açıklanmaktadır. </a:t>
            </a:r>
            <a:r>
              <a:rPr lang="tr-TR" sz="1500" dirty="0">
                <a:solidFill>
                  <a:srgbClr val="FFFF00"/>
                </a:solidFill>
              </a:rPr>
              <a:t>Attila'nın </a:t>
            </a:r>
            <a:r>
              <a:rPr lang="tr-TR" sz="1500" dirty="0" smtClean="0">
                <a:solidFill>
                  <a:srgbClr val="FFFF00"/>
                </a:solidFill>
              </a:rPr>
              <a:t>amcası </a:t>
            </a:r>
            <a:r>
              <a:rPr lang="tr-TR" sz="1500" b="1" dirty="0" smtClean="0"/>
              <a:t>Oktar</a:t>
            </a:r>
            <a:r>
              <a:rPr lang="tr-TR" sz="1500" dirty="0" smtClean="0">
                <a:solidFill>
                  <a:srgbClr val="FFFF00"/>
                </a:solidFill>
              </a:rPr>
              <a:t> </a:t>
            </a:r>
            <a:r>
              <a:rPr lang="tr-TR" sz="1500" dirty="0">
                <a:solidFill>
                  <a:srgbClr val="FFFF00"/>
                </a:solidFill>
              </a:rPr>
              <a:t>ile oğlunun adı olan </a:t>
            </a:r>
            <a:r>
              <a:rPr lang="tr-TR" sz="1500" b="1" dirty="0" err="1"/>
              <a:t>İrnah</a:t>
            </a:r>
            <a:r>
              <a:rPr lang="tr-TR" sz="1500" b="1" dirty="0"/>
              <a:t>/</a:t>
            </a:r>
            <a:r>
              <a:rPr lang="tr-TR" sz="1500" b="1" dirty="0" err="1"/>
              <a:t>Hernach</a:t>
            </a:r>
            <a:r>
              <a:rPr lang="tr-TR" sz="1500" dirty="0">
                <a:solidFill>
                  <a:srgbClr val="FFFF00"/>
                </a:solidFill>
              </a:rPr>
              <a:t> (Bulgar hanları listesinde </a:t>
            </a:r>
            <a:r>
              <a:rPr lang="tr-TR" sz="1500" dirty="0" err="1">
                <a:solidFill>
                  <a:srgbClr val="FFFF00"/>
                </a:solidFill>
              </a:rPr>
              <a:t>İrnik</a:t>
            </a:r>
            <a:r>
              <a:rPr lang="tr-TR" sz="1500" dirty="0">
                <a:solidFill>
                  <a:srgbClr val="FFFF00"/>
                </a:solidFill>
              </a:rPr>
              <a:t>) </a:t>
            </a:r>
            <a:r>
              <a:rPr lang="tr-TR" sz="1500" dirty="0" smtClean="0">
                <a:solidFill>
                  <a:srgbClr val="FFFF00"/>
                </a:solidFill>
              </a:rPr>
              <a:t>da Türkçeyle </a:t>
            </a:r>
            <a:r>
              <a:rPr lang="tr-TR" sz="1500" dirty="0">
                <a:solidFill>
                  <a:srgbClr val="FFFF00"/>
                </a:solidFill>
              </a:rPr>
              <a:t>açıklanabilecek kelimelerdir. O. </a:t>
            </a:r>
            <a:r>
              <a:rPr lang="tr-TR" sz="1500" dirty="0" err="1">
                <a:solidFill>
                  <a:srgbClr val="FFFF00"/>
                </a:solidFill>
              </a:rPr>
              <a:t>Pritsak'a</a:t>
            </a:r>
            <a:r>
              <a:rPr lang="tr-TR" sz="1500" dirty="0">
                <a:solidFill>
                  <a:srgbClr val="FFFF00"/>
                </a:solidFill>
              </a:rPr>
              <a:t> göre </a:t>
            </a:r>
            <a:r>
              <a:rPr lang="tr-TR" sz="1500" dirty="0" err="1">
                <a:solidFill>
                  <a:srgbClr val="FFFF00"/>
                </a:solidFill>
              </a:rPr>
              <a:t>İrnek</a:t>
            </a:r>
            <a:r>
              <a:rPr lang="tr-TR" sz="1500" dirty="0">
                <a:solidFill>
                  <a:srgbClr val="FFFF00"/>
                </a:solidFill>
              </a:rPr>
              <a:t>, eren + </a:t>
            </a:r>
            <a:r>
              <a:rPr lang="tr-TR" sz="1500" dirty="0" smtClean="0">
                <a:solidFill>
                  <a:srgbClr val="FFFF00"/>
                </a:solidFill>
              </a:rPr>
              <a:t>küçültme eki </a:t>
            </a:r>
            <a:r>
              <a:rPr lang="tr-TR" sz="1500" dirty="0">
                <a:solidFill>
                  <a:srgbClr val="FFFF00"/>
                </a:solidFill>
              </a:rPr>
              <a:t>ek </a:t>
            </a:r>
            <a:r>
              <a:rPr lang="tr-TR" sz="1500" dirty="0" smtClean="0">
                <a:solidFill>
                  <a:srgbClr val="FFFF00"/>
                </a:solidFill>
              </a:rPr>
              <a:t> </a:t>
            </a:r>
            <a:r>
              <a:rPr lang="tr-TR" sz="1500" dirty="0">
                <a:solidFill>
                  <a:srgbClr val="FFFF00"/>
                </a:solidFill>
              </a:rPr>
              <a:t>S. Gömeç'e göre r-k seslerinin yer </a:t>
            </a:r>
            <a:r>
              <a:rPr lang="tr-TR" sz="1500" dirty="0" smtClean="0">
                <a:solidFill>
                  <a:srgbClr val="FFFF00"/>
                </a:solidFill>
              </a:rPr>
              <a:t>değiştirmesiyle İrkin/Erkin </a:t>
            </a:r>
            <a:r>
              <a:rPr lang="tr-TR" sz="1500" dirty="0">
                <a:solidFill>
                  <a:srgbClr val="FFFF00"/>
                </a:solidFill>
              </a:rPr>
              <a:t>olarak açıklanabilir. Attila'nın ağabeyinin adı </a:t>
            </a:r>
            <a:r>
              <a:rPr lang="tr-TR" sz="1500" b="1" dirty="0" err="1"/>
              <a:t>Bleda</a:t>
            </a:r>
            <a:r>
              <a:rPr lang="tr-TR" sz="1500" b="1" dirty="0"/>
              <a:t> </a:t>
            </a:r>
            <a:r>
              <a:rPr lang="tr-TR" sz="1500" dirty="0">
                <a:solidFill>
                  <a:srgbClr val="FFFF00"/>
                </a:solidFill>
              </a:rPr>
              <a:t>sözü </a:t>
            </a:r>
            <a:r>
              <a:rPr lang="tr-TR" sz="1500" dirty="0" smtClean="0">
                <a:solidFill>
                  <a:srgbClr val="FFFF00"/>
                </a:solidFill>
              </a:rPr>
              <a:t>de </a:t>
            </a:r>
            <a:r>
              <a:rPr lang="tr-TR" sz="1500" dirty="0" err="1" smtClean="0">
                <a:solidFill>
                  <a:srgbClr val="FFFF00"/>
                </a:solidFill>
              </a:rPr>
              <a:t>Bilde</a:t>
            </a:r>
            <a:r>
              <a:rPr lang="tr-TR" sz="1500" dirty="0" smtClean="0">
                <a:solidFill>
                  <a:srgbClr val="FFFF00"/>
                </a:solidFill>
              </a:rPr>
              <a:t>&lt;Bilge </a:t>
            </a:r>
            <a:r>
              <a:rPr lang="tr-TR" sz="1500" dirty="0">
                <a:solidFill>
                  <a:srgbClr val="FFFF00"/>
                </a:solidFill>
              </a:rPr>
              <a:t>olarak açıklanmıştır </a:t>
            </a:r>
            <a:r>
              <a:rPr lang="tr-TR" sz="1500" dirty="0" smtClean="0">
                <a:solidFill>
                  <a:srgbClr val="FFFF00"/>
                </a:solidFill>
              </a:rPr>
              <a:t>. Hun </a:t>
            </a:r>
            <a:r>
              <a:rPr lang="tr-TR" sz="1500" dirty="0">
                <a:solidFill>
                  <a:srgbClr val="FFFF00"/>
                </a:solidFill>
              </a:rPr>
              <a:t>ileri gelenlerine az da olsa Hint-Avrupa unvanları verilmiştir. </a:t>
            </a:r>
            <a:r>
              <a:rPr lang="tr-TR" sz="1500" dirty="0" smtClean="0">
                <a:solidFill>
                  <a:srgbClr val="FFFF00"/>
                </a:solidFill>
              </a:rPr>
              <a:t>Hint- Avrupa </a:t>
            </a:r>
            <a:r>
              <a:rPr lang="tr-TR" sz="1500" dirty="0">
                <a:solidFill>
                  <a:srgbClr val="FFFF00"/>
                </a:solidFill>
              </a:rPr>
              <a:t>dillerinde "hükümdar" anlamına gelen</a:t>
            </a:r>
            <a:r>
              <a:rPr lang="tr-TR" sz="1500" b="1" dirty="0"/>
              <a:t> </a:t>
            </a:r>
            <a:r>
              <a:rPr lang="tr-TR" sz="1500" b="1" dirty="0" err="1"/>
              <a:t>Rua</a:t>
            </a:r>
            <a:r>
              <a:rPr lang="tr-TR" sz="1500" b="1" dirty="0"/>
              <a:t>/</a:t>
            </a:r>
            <a:r>
              <a:rPr lang="tr-TR" sz="1500" b="1" dirty="0" err="1"/>
              <a:t>Ruga</a:t>
            </a:r>
            <a:r>
              <a:rPr lang="tr-TR" sz="1500" b="1" dirty="0"/>
              <a:t> </a:t>
            </a:r>
            <a:r>
              <a:rPr lang="tr-TR" sz="1500" dirty="0">
                <a:solidFill>
                  <a:srgbClr val="FFFF00"/>
                </a:solidFill>
              </a:rPr>
              <a:t>bunlardan biridir. </a:t>
            </a:r>
            <a:r>
              <a:rPr lang="tr-TR" sz="1500" dirty="0" err="1" smtClean="0">
                <a:solidFill>
                  <a:srgbClr val="FFFF00"/>
                </a:solidFill>
              </a:rPr>
              <a:t>Rua</a:t>
            </a:r>
            <a:r>
              <a:rPr lang="tr-TR" sz="1500" dirty="0" smtClean="0">
                <a:solidFill>
                  <a:srgbClr val="FFFF00"/>
                </a:solidFill>
              </a:rPr>
              <a:t>, Attila'nın </a:t>
            </a:r>
            <a:r>
              <a:rPr lang="tr-TR" sz="1500" dirty="0">
                <a:solidFill>
                  <a:srgbClr val="FFFF00"/>
                </a:solidFill>
              </a:rPr>
              <a:t>amcasının adı değil unvanı olmalıdır. "Hükümdar" anlamına </a:t>
            </a:r>
            <a:r>
              <a:rPr lang="tr-TR" sz="1500" dirty="0" smtClean="0">
                <a:solidFill>
                  <a:srgbClr val="FFFF00"/>
                </a:solidFill>
              </a:rPr>
              <a:t>gelen Türkçe </a:t>
            </a:r>
            <a:r>
              <a:rPr lang="tr-TR" sz="1500" dirty="0" err="1">
                <a:solidFill>
                  <a:srgbClr val="FFFF00"/>
                </a:solidFill>
              </a:rPr>
              <a:t>ilek</a:t>
            </a:r>
            <a:r>
              <a:rPr lang="tr-TR" sz="1500" dirty="0">
                <a:solidFill>
                  <a:srgbClr val="FFFF00"/>
                </a:solidFill>
              </a:rPr>
              <a:t>&lt;</a:t>
            </a:r>
            <a:r>
              <a:rPr lang="tr-TR" sz="1500" dirty="0" err="1">
                <a:solidFill>
                  <a:srgbClr val="FFFF00"/>
                </a:solidFill>
              </a:rPr>
              <a:t>ilig</a:t>
            </a:r>
            <a:r>
              <a:rPr lang="tr-TR" sz="1500" dirty="0">
                <a:solidFill>
                  <a:srgbClr val="FFFF00"/>
                </a:solidFill>
              </a:rPr>
              <a:t> de aynı şekilde Attila'nın oğlunun unvanı olsa </a:t>
            </a:r>
            <a:r>
              <a:rPr lang="tr-TR" sz="1500" dirty="0" smtClean="0">
                <a:solidFill>
                  <a:srgbClr val="FFFF00"/>
                </a:solidFill>
              </a:rPr>
              <a:t>gerektir. Attila </a:t>
            </a:r>
            <a:r>
              <a:rPr lang="tr-TR" sz="1500" dirty="0">
                <a:solidFill>
                  <a:srgbClr val="FFFF00"/>
                </a:solidFill>
              </a:rPr>
              <a:t>adı ise Türkçe Etil (İdil=Volga) ile ilgili görülmektedir. </a:t>
            </a:r>
            <a:r>
              <a:rPr lang="tr-TR" sz="1500" dirty="0" smtClean="0">
                <a:solidFill>
                  <a:srgbClr val="FFFF00"/>
                </a:solidFill>
              </a:rPr>
              <a:t>Kelime sonundaki </a:t>
            </a:r>
            <a:r>
              <a:rPr lang="tr-TR" sz="1500" dirty="0">
                <a:solidFill>
                  <a:srgbClr val="FFFF00"/>
                </a:solidFill>
              </a:rPr>
              <a:t>a Macarca küçültme ekidir. "Türk ad verme geleneğine göre bu nehir</a:t>
            </a:r>
          </a:p>
          <a:p>
            <a:pPr algn="l"/>
            <a:r>
              <a:rPr lang="tr-TR" sz="1500" dirty="0">
                <a:solidFill>
                  <a:srgbClr val="FFFF00"/>
                </a:solidFill>
              </a:rPr>
              <a:t>(Etil/İdil) kıyısında doğan cihangire Etil adı </a:t>
            </a:r>
            <a:r>
              <a:rPr lang="tr-TR" sz="1500" dirty="0" smtClean="0">
                <a:solidFill>
                  <a:srgbClr val="FFFF00"/>
                </a:solidFill>
              </a:rPr>
              <a:t>verilmiştir</a:t>
            </a:r>
            <a:r>
              <a:rPr lang="tr-TR" sz="1500" b="1" dirty="0" smtClean="0">
                <a:solidFill>
                  <a:srgbClr val="FFFF00"/>
                </a:solidFill>
              </a:rPr>
              <a:t>. </a:t>
            </a:r>
            <a:r>
              <a:rPr lang="tr-TR" sz="1500" b="1" dirty="0" smtClean="0"/>
              <a:t>DENGİZİK</a:t>
            </a:r>
            <a:r>
              <a:rPr lang="tr-TR" sz="1500" b="1" dirty="0" smtClean="0">
                <a:solidFill>
                  <a:srgbClr val="FFFF00"/>
                </a:solidFill>
              </a:rPr>
              <a:t> ADINDAKİ Z, NEMETH VE CAFEROĞLU'NA GÖRE AVRUPA HUNLARININ, BULGARLARINKİ GİBİ</a:t>
            </a:r>
            <a:r>
              <a:rPr lang="tr-TR" sz="1500" b="1" dirty="0" smtClean="0"/>
              <a:t> L-R </a:t>
            </a:r>
            <a:r>
              <a:rPr lang="tr-TR" sz="1500" b="1" dirty="0" smtClean="0">
                <a:solidFill>
                  <a:srgbClr val="FFFF00"/>
                </a:solidFill>
              </a:rPr>
              <a:t>TÜRKÇESİ DEĞİL</a:t>
            </a:r>
            <a:r>
              <a:rPr lang="tr-TR" sz="1500" b="1" dirty="0" smtClean="0"/>
              <a:t>, Ş-Z </a:t>
            </a:r>
            <a:r>
              <a:rPr lang="tr-TR" sz="1500" b="1" dirty="0" smtClean="0">
                <a:solidFill>
                  <a:srgbClr val="FFFF00"/>
                </a:solidFill>
              </a:rPr>
              <a:t>TÜRKÇESİ KONUŞTUKLARINI GÖSTERİR</a:t>
            </a:r>
            <a:endParaRPr lang="tr-TR" sz="1500" b="1" dirty="0">
              <a:solidFill>
                <a:srgbClr val="FFFF00"/>
              </a:solidFill>
            </a:endParaRPr>
          </a:p>
        </p:txBody>
      </p:sp>
    </p:spTree>
    <p:extLst>
      <p:ext uri="{BB962C8B-B14F-4D97-AF65-F5344CB8AC3E}">
        <p14:creationId xmlns:p14="http://schemas.microsoft.com/office/powerpoint/2010/main" val="21466151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900" dirty="0">
                <a:solidFill>
                  <a:srgbClr val="FFFF00"/>
                </a:solidFill>
              </a:rPr>
              <a:t>Avrupa Hunlarının, Çin kaynaklarında </a:t>
            </a:r>
            <a:r>
              <a:rPr lang="tr-TR" sz="1900" b="1" dirty="0"/>
              <a:t>Hyung-nu</a:t>
            </a:r>
            <a:r>
              <a:rPr lang="tr-TR" sz="1900" dirty="0">
                <a:solidFill>
                  <a:srgbClr val="FFFF00"/>
                </a:solidFill>
              </a:rPr>
              <a:t> olarak geçen </a:t>
            </a:r>
            <a:r>
              <a:rPr lang="tr-TR" sz="1900" dirty="0" err="1" smtClean="0">
                <a:solidFill>
                  <a:srgbClr val="FFFF00"/>
                </a:solidFill>
              </a:rPr>
              <a:t>asya</a:t>
            </a:r>
            <a:r>
              <a:rPr lang="tr-TR" sz="1900" dirty="0" smtClean="0">
                <a:solidFill>
                  <a:srgbClr val="FFFF00"/>
                </a:solidFill>
              </a:rPr>
              <a:t> Hunlarıyla </a:t>
            </a:r>
            <a:r>
              <a:rPr lang="tr-TR" sz="1900" dirty="0">
                <a:solidFill>
                  <a:srgbClr val="FFFF00"/>
                </a:solidFill>
              </a:rPr>
              <a:t>ilişkisi de tartışılmıştır. </a:t>
            </a:r>
            <a:r>
              <a:rPr lang="tr-TR" sz="1900" dirty="0"/>
              <a:t>Oysa Çin kaynaklarında Hyung-nu </a:t>
            </a:r>
            <a:r>
              <a:rPr lang="tr-TR" sz="1900" dirty="0" smtClean="0"/>
              <a:t>olarak belirtilen </a:t>
            </a:r>
            <a:r>
              <a:rPr lang="tr-TR" sz="1900" dirty="0"/>
              <a:t>Orta Asya halklarının, milât sıralarındaki coğrafyacı </a:t>
            </a:r>
            <a:r>
              <a:rPr lang="tr-TR" sz="1900" dirty="0" err="1"/>
              <a:t>Strabon</a:t>
            </a:r>
            <a:r>
              <a:rPr lang="tr-TR" sz="1900" dirty="0"/>
              <a:t>, </a:t>
            </a:r>
            <a:r>
              <a:rPr lang="tr-TR" sz="1900" dirty="0" smtClean="0"/>
              <a:t>125'te ölen </a:t>
            </a:r>
            <a:r>
              <a:rPr lang="tr-TR" sz="1900" dirty="0"/>
              <a:t>tarihçi </a:t>
            </a:r>
            <a:r>
              <a:rPr lang="tr-TR" sz="1900" dirty="0" err="1"/>
              <a:t>Plinius</a:t>
            </a:r>
            <a:r>
              <a:rPr lang="tr-TR" sz="1900" dirty="0"/>
              <a:t>, 1. asır sonlarındaki </a:t>
            </a:r>
            <a:r>
              <a:rPr lang="tr-TR" sz="1900" dirty="0" err="1"/>
              <a:t>Orosius</a:t>
            </a:r>
            <a:r>
              <a:rPr lang="tr-TR" sz="1900" dirty="0"/>
              <a:t> ve 2. asrın ünlü </a:t>
            </a:r>
            <a:r>
              <a:rPr lang="tr-TR" sz="1900" dirty="0" smtClean="0"/>
              <a:t>coğrafyacısı </a:t>
            </a:r>
            <a:r>
              <a:rPr lang="tr-TR" sz="1900" dirty="0" err="1" smtClean="0"/>
              <a:t>Batlamyus</a:t>
            </a:r>
            <a:r>
              <a:rPr lang="tr-TR" sz="1900" dirty="0" smtClean="0"/>
              <a:t> </a:t>
            </a:r>
            <a:r>
              <a:rPr lang="tr-TR" sz="1900" dirty="0"/>
              <a:t>gibi </a:t>
            </a:r>
            <a:r>
              <a:rPr lang="tr-TR" sz="1900" dirty="0" smtClean="0"/>
              <a:t>Yunan </a:t>
            </a:r>
            <a:r>
              <a:rPr lang="tr-TR" sz="1900" dirty="0"/>
              <a:t>yazarlarınca Hun olarak adlandırılması bu konuda </a:t>
            </a:r>
            <a:r>
              <a:rPr lang="tr-TR" sz="1900" dirty="0" smtClean="0"/>
              <a:t>şüpheye yer bırakmamaktadır.</a:t>
            </a:r>
            <a:r>
              <a:rPr lang="tr-TR" sz="1900" dirty="0" smtClean="0">
                <a:solidFill>
                  <a:srgbClr val="FFFF00"/>
                </a:solidFill>
              </a:rPr>
              <a:t> </a:t>
            </a:r>
            <a:r>
              <a:rPr lang="tr-TR" sz="1900" dirty="0">
                <a:solidFill>
                  <a:srgbClr val="FFFF00"/>
                </a:solidFill>
              </a:rPr>
              <a:t>Güney Kazakistan </a:t>
            </a:r>
            <a:r>
              <a:rPr lang="tr-TR" sz="1900" dirty="0" smtClean="0">
                <a:solidFill>
                  <a:srgbClr val="FFFF00"/>
                </a:solidFill>
              </a:rPr>
              <a:t>bozkırlarındaki Hunların </a:t>
            </a:r>
            <a:r>
              <a:rPr lang="tr-TR" sz="1900" dirty="0">
                <a:solidFill>
                  <a:srgbClr val="FFFF00"/>
                </a:solidFill>
              </a:rPr>
              <a:t>355-365 yıllarında Aral-Hazar arasındaki Alan ülkesini işgal </a:t>
            </a:r>
            <a:r>
              <a:rPr lang="tr-TR" sz="1900" dirty="0" smtClean="0">
                <a:solidFill>
                  <a:srgbClr val="FFFF00"/>
                </a:solidFill>
              </a:rPr>
              <a:t>edişleri hem </a:t>
            </a:r>
            <a:r>
              <a:rPr lang="tr-TR" sz="1900" dirty="0">
                <a:solidFill>
                  <a:srgbClr val="FFFF00"/>
                </a:solidFill>
              </a:rPr>
              <a:t>Çin kaynağı </a:t>
            </a:r>
            <a:r>
              <a:rPr lang="tr-TR" sz="1900" dirty="0" err="1">
                <a:solidFill>
                  <a:srgbClr val="FFFF00"/>
                </a:solidFill>
              </a:rPr>
              <a:t>Wei-şu'da</a:t>
            </a:r>
            <a:r>
              <a:rPr lang="tr-TR" sz="1900" dirty="0">
                <a:solidFill>
                  <a:srgbClr val="FFFF00"/>
                </a:solidFill>
              </a:rPr>
              <a:t>, hem de Lâtin yazarı </a:t>
            </a:r>
            <a:r>
              <a:rPr lang="tr-TR" sz="1900" dirty="0"/>
              <a:t>A. </a:t>
            </a:r>
            <a:r>
              <a:rPr lang="tr-TR" sz="1900" dirty="0" err="1"/>
              <a:t>Marcellinus'ta</a:t>
            </a:r>
            <a:r>
              <a:rPr lang="tr-TR" sz="1900" dirty="0"/>
              <a:t> </a:t>
            </a:r>
            <a:r>
              <a:rPr lang="tr-TR" sz="1900" dirty="0" smtClean="0">
                <a:solidFill>
                  <a:srgbClr val="FFFF00"/>
                </a:solidFill>
              </a:rPr>
              <a:t>geçmektedir. Alan </a:t>
            </a:r>
            <a:r>
              <a:rPr lang="tr-TR" sz="1900" dirty="0">
                <a:solidFill>
                  <a:srgbClr val="FFFF00"/>
                </a:solidFill>
              </a:rPr>
              <a:t>ülkesini işgal edenler Çin </a:t>
            </a:r>
            <a:r>
              <a:rPr lang="tr-TR" sz="1900" dirty="0" smtClean="0">
                <a:solidFill>
                  <a:srgbClr val="FFFF00"/>
                </a:solidFill>
              </a:rPr>
              <a:t>kaynağında </a:t>
            </a:r>
            <a:r>
              <a:rPr lang="tr-TR" sz="1900" b="1" dirty="0"/>
              <a:t>Hyung-nu</a:t>
            </a:r>
            <a:r>
              <a:rPr lang="tr-TR" sz="1900" dirty="0">
                <a:solidFill>
                  <a:srgbClr val="FFFF00"/>
                </a:solidFill>
              </a:rPr>
              <a:t>, </a:t>
            </a:r>
            <a:r>
              <a:rPr lang="tr-TR" sz="1900" dirty="0" err="1">
                <a:solidFill>
                  <a:srgbClr val="FFFF00"/>
                </a:solidFill>
              </a:rPr>
              <a:t>Marcellinus'ta</a:t>
            </a:r>
            <a:r>
              <a:rPr lang="tr-TR" sz="1900" dirty="0">
                <a:solidFill>
                  <a:srgbClr val="FFFF00"/>
                </a:solidFill>
              </a:rPr>
              <a:t> </a:t>
            </a:r>
            <a:r>
              <a:rPr lang="tr-TR" sz="1900" dirty="0" smtClean="0"/>
              <a:t>Hun</a:t>
            </a:r>
            <a:r>
              <a:rPr lang="tr-TR" sz="1900" dirty="0" smtClean="0">
                <a:solidFill>
                  <a:srgbClr val="FFFF00"/>
                </a:solidFill>
              </a:rPr>
              <a:t> olarak </a:t>
            </a:r>
            <a:r>
              <a:rPr lang="tr-TR" sz="1900" dirty="0">
                <a:solidFill>
                  <a:srgbClr val="FFFF00"/>
                </a:solidFill>
              </a:rPr>
              <a:t>geçmiştir. Ünlü Sinolog </a:t>
            </a:r>
            <a:r>
              <a:rPr lang="tr-TR" sz="1900" dirty="0" err="1"/>
              <a:t>Hirth'in</a:t>
            </a:r>
            <a:r>
              <a:rPr lang="tr-TR" sz="1900" dirty="0">
                <a:solidFill>
                  <a:srgbClr val="FFFF00"/>
                </a:solidFill>
              </a:rPr>
              <a:t> tespit ettiği bu ayniyet bütün </a:t>
            </a:r>
            <a:r>
              <a:rPr lang="tr-TR" sz="1900" dirty="0" smtClean="0">
                <a:solidFill>
                  <a:srgbClr val="FFFF00"/>
                </a:solidFill>
              </a:rPr>
              <a:t>şüpheleri ortadan kaldırmaktadır. </a:t>
            </a:r>
            <a:r>
              <a:rPr lang="tr-TR" sz="1900" dirty="0">
                <a:solidFill>
                  <a:srgbClr val="FFFF00"/>
                </a:solidFill>
              </a:rPr>
              <a:t>Benzer bir delil 311'deki bir </a:t>
            </a:r>
            <a:r>
              <a:rPr lang="tr-TR" sz="1900" dirty="0" smtClean="0">
                <a:solidFill>
                  <a:srgbClr val="FFFF00"/>
                </a:solidFill>
              </a:rPr>
              <a:t>olay vesilesiyle </a:t>
            </a:r>
            <a:r>
              <a:rPr lang="tr-TR" sz="1900" dirty="0">
                <a:solidFill>
                  <a:srgbClr val="FFFF00"/>
                </a:solidFill>
              </a:rPr>
              <a:t>yazılan bir </a:t>
            </a:r>
            <a:r>
              <a:rPr lang="tr-TR" sz="1900" dirty="0" err="1">
                <a:solidFill>
                  <a:srgbClr val="FFFF00"/>
                </a:solidFill>
              </a:rPr>
              <a:t>Soğdak</a:t>
            </a:r>
            <a:r>
              <a:rPr lang="tr-TR" sz="1900" dirty="0">
                <a:solidFill>
                  <a:srgbClr val="FFFF00"/>
                </a:solidFill>
              </a:rPr>
              <a:t> mektubunda da vardır. 311'de Hyung-</a:t>
            </a:r>
            <a:r>
              <a:rPr lang="tr-TR" sz="1900" dirty="0" err="1">
                <a:solidFill>
                  <a:srgbClr val="FFFF00"/>
                </a:solidFill>
              </a:rPr>
              <a:t>nu'lar</a:t>
            </a:r>
            <a:r>
              <a:rPr lang="tr-TR" sz="1900" dirty="0">
                <a:solidFill>
                  <a:srgbClr val="FFFF00"/>
                </a:solidFill>
              </a:rPr>
              <a:t> </a:t>
            </a:r>
            <a:r>
              <a:rPr lang="tr-TR" sz="1900" dirty="0" err="1" smtClean="0">
                <a:solidFill>
                  <a:srgbClr val="FFFF00"/>
                </a:solidFill>
              </a:rPr>
              <a:t>Loyang</a:t>
            </a:r>
            <a:r>
              <a:rPr lang="tr-TR" sz="1900" dirty="0" smtClean="0">
                <a:solidFill>
                  <a:srgbClr val="FFFF00"/>
                </a:solidFill>
              </a:rPr>
              <a:t> şehrini </a:t>
            </a:r>
            <a:r>
              <a:rPr lang="tr-TR" sz="1900" dirty="0">
                <a:solidFill>
                  <a:srgbClr val="FFFF00"/>
                </a:solidFill>
              </a:rPr>
              <a:t>aldılar. </a:t>
            </a:r>
            <a:r>
              <a:rPr lang="tr-TR" sz="1900" dirty="0" err="1" smtClean="0">
                <a:solidFill>
                  <a:srgbClr val="FFFF00"/>
                </a:solidFill>
              </a:rPr>
              <a:t>Loyang'ı</a:t>
            </a:r>
            <a:r>
              <a:rPr lang="tr-TR" sz="1900" dirty="0" smtClean="0">
                <a:solidFill>
                  <a:srgbClr val="FFFF00"/>
                </a:solidFill>
              </a:rPr>
              <a:t> </a:t>
            </a:r>
            <a:r>
              <a:rPr lang="tr-TR" sz="1900" dirty="0">
                <a:solidFill>
                  <a:srgbClr val="FFFF00"/>
                </a:solidFill>
              </a:rPr>
              <a:t>alanlar Çin kaynaklarında Hyung-nu, </a:t>
            </a:r>
            <a:r>
              <a:rPr lang="tr-TR" sz="1900" b="1" dirty="0" err="1" smtClean="0"/>
              <a:t>Soğdak</a:t>
            </a:r>
            <a:r>
              <a:rPr lang="tr-TR" sz="1900" dirty="0" smtClean="0">
                <a:solidFill>
                  <a:srgbClr val="FFFF00"/>
                </a:solidFill>
              </a:rPr>
              <a:t> mektubunda </a:t>
            </a:r>
            <a:r>
              <a:rPr lang="tr-TR" sz="1900" dirty="0">
                <a:solidFill>
                  <a:srgbClr val="FFFF00"/>
                </a:solidFill>
              </a:rPr>
              <a:t>ise </a:t>
            </a:r>
            <a:r>
              <a:rPr lang="tr-TR" sz="1900" b="1" dirty="0" err="1"/>
              <a:t>Khun</a:t>
            </a:r>
            <a:r>
              <a:rPr lang="tr-TR" sz="1900" dirty="0">
                <a:solidFill>
                  <a:srgbClr val="FFFF00"/>
                </a:solidFill>
              </a:rPr>
              <a:t> olarak geçmektedir. </a:t>
            </a:r>
            <a:r>
              <a:rPr lang="tr-TR" sz="1900" dirty="0" err="1"/>
              <a:t>Henning'in</a:t>
            </a:r>
            <a:r>
              <a:rPr lang="tr-TR" sz="1900" dirty="0"/>
              <a:t> bulduğu </a:t>
            </a:r>
            <a:r>
              <a:rPr lang="tr-TR" sz="1900" dirty="0" err="1" smtClean="0"/>
              <a:t>Soğdak</a:t>
            </a:r>
            <a:r>
              <a:rPr lang="tr-TR" sz="1900" dirty="0" smtClean="0"/>
              <a:t> mektubuyla </a:t>
            </a:r>
            <a:r>
              <a:rPr lang="tr-TR" sz="1900" dirty="0"/>
              <a:t>da Hyung-nu </a:t>
            </a:r>
            <a:r>
              <a:rPr lang="tr-TR" sz="1900" dirty="0" smtClean="0"/>
              <a:t>Hun </a:t>
            </a:r>
            <a:r>
              <a:rPr lang="tr-TR" sz="1900" dirty="0"/>
              <a:t>ayniyeti bir kere daha </a:t>
            </a:r>
            <a:r>
              <a:rPr lang="tr-TR" sz="1900" dirty="0" smtClean="0"/>
              <a:t>ispatlanmıştır</a:t>
            </a:r>
            <a:r>
              <a:rPr lang="tr-TR" sz="1900" dirty="0" smtClean="0">
                <a:solidFill>
                  <a:srgbClr val="FFFF00"/>
                </a:solidFill>
              </a:rPr>
              <a:t>. </a:t>
            </a:r>
            <a:r>
              <a:rPr lang="tr-TR" sz="1900" dirty="0">
                <a:solidFill>
                  <a:srgbClr val="FFFF00"/>
                </a:solidFill>
              </a:rPr>
              <a:t>Böylece Avrupa Hunları, Asya Hunlarına bağlanmış </a:t>
            </a:r>
            <a:r>
              <a:rPr lang="tr-TR" sz="1900" dirty="0" smtClean="0">
                <a:solidFill>
                  <a:srgbClr val="FFFF00"/>
                </a:solidFill>
              </a:rPr>
              <a:t>olmaktadır. Avrupa </a:t>
            </a:r>
            <a:r>
              <a:rPr lang="tr-TR" sz="1900" dirty="0">
                <a:solidFill>
                  <a:srgbClr val="FFFF00"/>
                </a:solidFill>
              </a:rPr>
              <a:t>Hunlarının hükümdarları da geriye doğru Asya Hun yabgularına </a:t>
            </a:r>
            <a:r>
              <a:rPr lang="tr-TR" sz="1900" dirty="0" smtClean="0">
                <a:solidFill>
                  <a:srgbClr val="FFFF00"/>
                </a:solidFill>
              </a:rPr>
              <a:t>ve dolayısıyla </a:t>
            </a:r>
            <a:r>
              <a:rPr lang="tr-TR" sz="1900" dirty="0" err="1">
                <a:solidFill>
                  <a:srgbClr val="FFFF00"/>
                </a:solidFill>
              </a:rPr>
              <a:t>Motun'a</a:t>
            </a:r>
            <a:r>
              <a:rPr lang="tr-TR" sz="1900" dirty="0">
                <a:solidFill>
                  <a:srgbClr val="FFFF00"/>
                </a:solidFill>
              </a:rPr>
              <a:t>, ileriye doğru Bulgar hanlarına bağlanmaktadır. 765 </a:t>
            </a:r>
            <a:r>
              <a:rPr lang="tr-TR" sz="1900" dirty="0" smtClean="0">
                <a:solidFill>
                  <a:srgbClr val="FFFF00"/>
                </a:solidFill>
              </a:rPr>
              <a:t>yılına kadarki </a:t>
            </a:r>
            <a:r>
              <a:rPr lang="tr-TR" sz="1900" dirty="0">
                <a:solidFill>
                  <a:srgbClr val="FFFF00"/>
                </a:solidFill>
              </a:rPr>
              <a:t>kronolojiyi içine alan ve Slav </a:t>
            </a:r>
            <a:r>
              <a:rPr lang="tr-TR" sz="1900" dirty="0" err="1">
                <a:solidFill>
                  <a:srgbClr val="FFFF00"/>
                </a:solidFill>
              </a:rPr>
              <a:t>vak'anüvislerince</a:t>
            </a:r>
            <a:r>
              <a:rPr lang="tr-TR" sz="1900" dirty="0">
                <a:solidFill>
                  <a:srgbClr val="FFFF00"/>
                </a:solidFill>
              </a:rPr>
              <a:t> tespit edilen </a:t>
            </a:r>
            <a:r>
              <a:rPr lang="tr-TR" sz="1900" dirty="0" smtClean="0">
                <a:solidFill>
                  <a:srgbClr val="FFFF00"/>
                </a:solidFill>
              </a:rPr>
              <a:t>yazmalar arasında bulunan </a:t>
            </a:r>
            <a:r>
              <a:rPr lang="tr-TR" sz="1900" dirty="0">
                <a:solidFill>
                  <a:srgbClr val="FFFF00"/>
                </a:solidFill>
              </a:rPr>
              <a:t>Bulgar Hanları Şeceresine </a:t>
            </a:r>
            <a:r>
              <a:rPr lang="tr-TR" sz="1900" dirty="0" smtClean="0">
                <a:solidFill>
                  <a:srgbClr val="FFFF00"/>
                </a:solidFill>
              </a:rPr>
              <a:t>göre Attila'nın </a:t>
            </a:r>
            <a:r>
              <a:rPr lang="tr-TR" sz="1900" dirty="0">
                <a:solidFill>
                  <a:srgbClr val="FFFF00"/>
                </a:solidFill>
              </a:rPr>
              <a:t>oğlu </a:t>
            </a:r>
            <a:r>
              <a:rPr lang="tr-TR" sz="1900" b="1" dirty="0" err="1"/>
              <a:t>İrnek</a:t>
            </a:r>
            <a:r>
              <a:rPr lang="tr-TR" sz="1900" dirty="0">
                <a:solidFill>
                  <a:srgbClr val="FFFF00"/>
                </a:solidFill>
              </a:rPr>
              <a:t>, Bulgar hanlarının atasıdır. </a:t>
            </a:r>
          </a:p>
        </p:txBody>
      </p:sp>
    </p:spTree>
    <p:extLst>
      <p:ext uri="{BB962C8B-B14F-4D97-AF65-F5344CB8AC3E}">
        <p14:creationId xmlns:p14="http://schemas.microsoft.com/office/powerpoint/2010/main" val="21466151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700" b="1" dirty="0" smtClean="0"/>
              <a:t>          </a:t>
            </a:r>
            <a:r>
              <a:rPr lang="tr-TR" sz="2000" b="1" dirty="0" smtClean="0"/>
              <a:t>KÖK </a:t>
            </a:r>
            <a:r>
              <a:rPr lang="tr-TR" sz="2000" b="1" dirty="0"/>
              <a:t>TÜRKLERDEN ÖNCE KUZEY ÇİN VE ORTA ASYA</a:t>
            </a:r>
          </a:p>
          <a:p>
            <a:pPr algn="l"/>
            <a:r>
              <a:rPr lang="tr-TR" sz="1800" dirty="0">
                <a:solidFill>
                  <a:srgbClr val="FFFF00"/>
                </a:solidFill>
              </a:rPr>
              <a:t>Asya Hunlarının M.S. 48'de Kuzey ve Güney olmak üzere ikiye </a:t>
            </a:r>
            <a:r>
              <a:rPr lang="tr-TR" sz="1800" dirty="0" smtClean="0">
                <a:solidFill>
                  <a:srgbClr val="FFFF00"/>
                </a:solidFill>
              </a:rPr>
              <a:t>bölünmelerinden sonra </a:t>
            </a:r>
            <a:r>
              <a:rPr lang="tr-TR" sz="1800" dirty="0">
                <a:solidFill>
                  <a:srgbClr val="FFFF00"/>
                </a:solidFill>
              </a:rPr>
              <a:t>gittikçe güçlenen Doğu Moğolistan'daki </a:t>
            </a:r>
            <a:r>
              <a:rPr lang="tr-TR" sz="1800" dirty="0" err="1">
                <a:solidFill>
                  <a:srgbClr val="FFFF00"/>
                </a:solidFill>
              </a:rPr>
              <a:t>Siyenpiler</a:t>
            </a:r>
            <a:r>
              <a:rPr lang="tr-TR" sz="1800" dirty="0">
                <a:solidFill>
                  <a:srgbClr val="FFFF00"/>
                </a:solidFill>
              </a:rPr>
              <a:t> </a:t>
            </a:r>
            <a:r>
              <a:rPr lang="tr-TR" sz="1800" dirty="0" smtClean="0">
                <a:solidFill>
                  <a:srgbClr val="FFFF00"/>
                </a:solidFill>
              </a:rPr>
              <a:t>89-91 yıllan </a:t>
            </a:r>
            <a:r>
              <a:rPr lang="tr-TR" sz="1800" dirty="0">
                <a:solidFill>
                  <a:srgbClr val="FFFF00"/>
                </a:solidFill>
              </a:rPr>
              <a:t>arasında Kuzey Hunlarını ağır yenilgilere uğrattılar; 155'te </a:t>
            </a:r>
            <a:r>
              <a:rPr lang="tr-TR" sz="1800" dirty="0" smtClean="0">
                <a:solidFill>
                  <a:srgbClr val="FFFF00"/>
                </a:solidFill>
              </a:rPr>
              <a:t>tamamen ortadan </a:t>
            </a:r>
            <a:r>
              <a:rPr lang="tr-TR" sz="1800" dirty="0">
                <a:solidFill>
                  <a:srgbClr val="FFFF00"/>
                </a:solidFill>
              </a:rPr>
              <a:t>kaldırdılar. </a:t>
            </a:r>
            <a:r>
              <a:rPr lang="tr-TR" sz="1800" dirty="0"/>
              <a:t>Moğol asıllı oldukları tahmin edilen </a:t>
            </a:r>
            <a:r>
              <a:rPr lang="tr-TR" sz="1800" dirty="0" err="1"/>
              <a:t>Siyenpiler</a:t>
            </a:r>
            <a:r>
              <a:rPr lang="tr-TR" sz="1800" dirty="0">
                <a:solidFill>
                  <a:srgbClr val="FFFF00"/>
                </a:solidFill>
              </a:rPr>
              <a:t>, </a:t>
            </a:r>
            <a:r>
              <a:rPr lang="tr-TR" sz="1800" dirty="0" smtClean="0">
                <a:solidFill>
                  <a:srgbClr val="FFFF00"/>
                </a:solidFill>
              </a:rPr>
              <a:t>147-156 yılları </a:t>
            </a:r>
            <a:r>
              <a:rPr lang="tr-TR" sz="1800" dirty="0">
                <a:solidFill>
                  <a:srgbClr val="FFFF00"/>
                </a:solidFill>
              </a:rPr>
              <a:t>arasındaki hükümdarları Tan </a:t>
            </a:r>
            <a:r>
              <a:rPr lang="tr-TR" sz="1800" dirty="0" err="1">
                <a:solidFill>
                  <a:srgbClr val="FFFF00"/>
                </a:solidFill>
              </a:rPr>
              <a:t>şi-huay</a:t>
            </a:r>
            <a:r>
              <a:rPr lang="tr-TR" sz="1800" dirty="0">
                <a:solidFill>
                  <a:srgbClr val="FFFF00"/>
                </a:solidFill>
              </a:rPr>
              <a:t> zamanında Kuzey </a:t>
            </a:r>
            <a:r>
              <a:rPr lang="tr-TR" sz="1800" dirty="0" smtClean="0">
                <a:solidFill>
                  <a:srgbClr val="FFFF00"/>
                </a:solidFill>
              </a:rPr>
              <a:t>Moğolistan'dan başka </a:t>
            </a:r>
            <a:r>
              <a:rPr lang="tr-TR" sz="1800" dirty="0">
                <a:solidFill>
                  <a:srgbClr val="FFFF00"/>
                </a:solidFill>
              </a:rPr>
              <a:t>Güney Sibirya ve Yarış ovasına da hâkim </a:t>
            </a:r>
            <a:r>
              <a:rPr lang="tr-TR" sz="1800" dirty="0" smtClean="0">
                <a:solidFill>
                  <a:srgbClr val="FFFF00"/>
                </a:solidFill>
              </a:rPr>
              <a:t>olmuşlardı. (Bölgedeki </a:t>
            </a:r>
            <a:r>
              <a:rPr lang="tr-TR" sz="1800" dirty="0">
                <a:solidFill>
                  <a:srgbClr val="FFFF00"/>
                </a:solidFill>
              </a:rPr>
              <a:t>Türk boylarının da </a:t>
            </a:r>
            <a:r>
              <a:rPr lang="tr-TR" sz="1800" dirty="0" err="1">
                <a:solidFill>
                  <a:srgbClr val="FFFF00"/>
                </a:solidFill>
              </a:rPr>
              <a:t>Siyenpi</a:t>
            </a:r>
            <a:r>
              <a:rPr lang="tr-TR" sz="1800" dirty="0">
                <a:solidFill>
                  <a:srgbClr val="FFFF00"/>
                </a:solidFill>
              </a:rPr>
              <a:t> hâkimiyeti </a:t>
            </a:r>
            <a:r>
              <a:rPr lang="tr-TR" sz="1800" dirty="0" smtClean="0">
                <a:solidFill>
                  <a:srgbClr val="FFFF00"/>
                </a:solidFill>
              </a:rPr>
              <a:t>altında bulunduğu </a:t>
            </a:r>
            <a:r>
              <a:rPr lang="tr-TR" sz="1800" dirty="0" err="1" smtClean="0">
                <a:solidFill>
                  <a:srgbClr val="FFFF00"/>
                </a:solidFill>
              </a:rPr>
              <a:t>muhakkaktır.Çin'in</a:t>
            </a:r>
            <a:r>
              <a:rPr lang="tr-TR" sz="1800" dirty="0" smtClean="0">
                <a:solidFill>
                  <a:srgbClr val="FFFF00"/>
                </a:solidFill>
              </a:rPr>
              <a:t> </a:t>
            </a:r>
            <a:r>
              <a:rPr lang="tr-TR" sz="1800" dirty="0">
                <a:solidFill>
                  <a:srgbClr val="FFFF00"/>
                </a:solidFill>
              </a:rPr>
              <a:t>güçlü Han hanedanı da dört yıl sonra, </a:t>
            </a:r>
            <a:r>
              <a:rPr lang="tr-TR" sz="1800" dirty="0" smtClean="0">
                <a:solidFill>
                  <a:srgbClr val="FFFF00"/>
                </a:solidFill>
              </a:rPr>
              <a:t>220'de son </a:t>
            </a:r>
            <a:r>
              <a:rPr lang="tr-TR" sz="1800" dirty="0">
                <a:solidFill>
                  <a:srgbClr val="FFFF00"/>
                </a:solidFill>
              </a:rPr>
              <a:t>buldu. Hem Güney Hunlarının, hem de Han hanedanının aynı </a:t>
            </a:r>
            <a:r>
              <a:rPr lang="tr-TR" sz="1800" dirty="0" smtClean="0">
                <a:solidFill>
                  <a:srgbClr val="FFFF00"/>
                </a:solidFill>
              </a:rPr>
              <a:t>yıllarda yıkılışı</a:t>
            </a:r>
            <a:r>
              <a:rPr lang="tr-TR" sz="1800" dirty="0">
                <a:solidFill>
                  <a:srgbClr val="FFFF00"/>
                </a:solidFill>
              </a:rPr>
              <a:t>, şimdiki Kuzey Çin'de büyük bir boşluk </a:t>
            </a:r>
            <a:r>
              <a:rPr lang="tr-TR" sz="1800" dirty="0" smtClean="0">
                <a:solidFill>
                  <a:srgbClr val="FFFF00"/>
                </a:solidFill>
              </a:rPr>
              <a:t>doğurdu. </a:t>
            </a:r>
            <a:r>
              <a:rPr lang="tr-TR" sz="1800" dirty="0">
                <a:solidFill>
                  <a:srgbClr val="FFFF00"/>
                </a:solidFill>
              </a:rPr>
              <a:t>Kuzeyde </a:t>
            </a:r>
            <a:r>
              <a:rPr lang="tr-TR" sz="1800" dirty="0" err="1">
                <a:solidFill>
                  <a:srgbClr val="FFFF00"/>
                </a:solidFill>
              </a:rPr>
              <a:t>Siyenpi</a:t>
            </a:r>
            <a:r>
              <a:rPr lang="tr-TR" sz="1800" dirty="0">
                <a:solidFill>
                  <a:srgbClr val="FFFF00"/>
                </a:solidFill>
              </a:rPr>
              <a:t> baskıları devam ediyordu. 3. yüzyılın </a:t>
            </a:r>
            <a:r>
              <a:rPr lang="tr-TR" sz="1800" dirty="0" smtClean="0">
                <a:solidFill>
                  <a:srgbClr val="FFFF00"/>
                </a:solidFill>
              </a:rPr>
              <a:t>2. yarısında </a:t>
            </a:r>
            <a:r>
              <a:rPr lang="tr-TR" sz="1800" dirty="0">
                <a:solidFill>
                  <a:srgbClr val="FFFF00"/>
                </a:solidFill>
              </a:rPr>
              <a:t>birçok Hun boyu, </a:t>
            </a:r>
            <a:r>
              <a:rPr lang="tr-TR" sz="1800" dirty="0" err="1"/>
              <a:t>Siyenpi</a:t>
            </a:r>
            <a:r>
              <a:rPr lang="tr-TR" sz="1800" dirty="0"/>
              <a:t> </a:t>
            </a:r>
            <a:r>
              <a:rPr lang="tr-TR" sz="1800" dirty="0">
                <a:solidFill>
                  <a:srgbClr val="FFFF00"/>
                </a:solidFill>
              </a:rPr>
              <a:t>baskısından kaçıp Kuzey Çin'e </a:t>
            </a:r>
            <a:r>
              <a:rPr lang="tr-TR" sz="1800" dirty="0" smtClean="0">
                <a:solidFill>
                  <a:srgbClr val="FFFF00"/>
                </a:solidFill>
              </a:rPr>
              <a:t>girmişti .Böylece </a:t>
            </a:r>
            <a:r>
              <a:rPr lang="tr-TR" sz="1800" dirty="0">
                <a:solidFill>
                  <a:srgbClr val="FFFF00"/>
                </a:solidFill>
              </a:rPr>
              <a:t>daha da kalabalıklaşan Hunlar 4. ve 5. </a:t>
            </a:r>
            <a:r>
              <a:rPr lang="tr-TR" sz="1800" dirty="0" smtClean="0">
                <a:solidFill>
                  <a:srgbClr val="FFFF00"/>
                </a:solidFill>
              </a:rPr>
              <a:t>yüzyıllarda Kuzey </a:t>
            </a:r>
            <a:r>
              <a:rPr lang="tr-TR" sz="1800" dirty="0">
                <a:solidFill>
                  <a:srgbClr val="FFFF00"/>
                </a:solidFill>
              </a:rPr>
              <a:t>Çin ve Kansu'da kısa süreli devletçikler kurdular. On altı devletten </a:t>
            </a:r>
            <a:r>
              <a:rPr lang="tr-TR" sz="1800" dirty="0" smtClean="0">
                <a:solidFill>
                  <a:srgbClr val="FFFF00"/>
                </a:solidFill>
              </a:rPr>
              <a:t>dördü Hun </a:t>
            </a:r>
            <a:r>
              <a:rPr lang="tr-TR" sz="1800" dirty="0">
                <a:solidFill>
                  <a:srgbClr val="FFFF00"/>
                </a:solidFill>
              </a:rPr>
              <a:t>devletleri </a:t>
            </a:r>
            <a:r>
              <a:rPr lang="tr-TR" sz="1800" dirty="0" smtClean="0">
                <a:solidFill>
                  <a:srgbClr val="FFFF00"/>
                </a:solidFill>
              </a:rPr>
              <a:t>idi.</a:t>
            </a:r>
            <a:endParaRPr lang="tr-TR" sz="1800" dirty="0">
              <a:solidFill>
                <a:srgbClr val="FFFF00"/>
              </a:solidFill>
            </a:endParaRPr>
          </a:p>
          <a:p>
            <a:pPr algn="l"/>
            <a:r>
              <a:rPr lang="tr-TR" sz="1800" dirty="0" smtClean="0">
                <a:solidFill>
                  <a:srgbClr val="FFFF00"/>
                </a:solidFill>
              </a:rPr>
              <a:t>Kuzey </a:t>
            </a:r>
            <a:r>
              <a:rPr lang="tr-TR" sz="1800" dirty="0">
                <a:solidFill>
                  <a:srgbClr val="FFFF00"/>
                </a:solidFill>
              </a:rPr>
              <a:t>Çin'deki Türklerin kurduğu en güçlü devlet ise Çinlilerin </a:t>
            </a:r>
            <a:r>
              <a:rPr lang="tr-TR" sz="1800" b="1" dirty="0" smtClean="0"/>
              <a:t>Topa dediği </a:t>
            </a:r>
            <a:r>
              <a:rPr lang="tr-TR" sz="1800" b="1" dirty="0"/>
              <a:t>Tabgaç </a:t>
            </a:r>
            <a:r>
              <a:rPr lang="tr-TR" sz="1800" dirty="0">
                <a:solidFill>
                  <a:srgbClr val="FFFF00"/>
                </a:solidFill>
              </a:rPr>
              <a:t>devletidir. </a:t>
            </a:r>
            <a:r>
              <a:rPr lang="tr-TR" sz="1800" dirty="0" smtClean="0">
                <a:solidFill>
                  <a:srgbClr val="FFFF00"/>
                </a:solidFill>
              </a:rPr>
              <a:t>3. yüzyıldan </a:t>
            </a:r>
            <a:r>
              <a:rPr lang="tr-TR" sz="1800" dirty="0">
                <a:solidFill>
                  <a:srgbClr val="FFFF00"/>
                </a:solidFill>
              </a:rPr>
              <a:t>beri </a:t>
            </a:r>
            <a:r>
              <a:rPr lang="tr-TR" sz="1800" dirty="0" err="1">
                <a:solidFill>
                  <a:srgbClr val="FFFF00"/>
                </a:solidFill>
              </a:rPr>
              <a:t>Şansi'nin</a:t>
            </a:r>
            <a:r>
              <a:rPr lang="tr-TR" sz="1800" dirty="0">
                <a:solidFill>
                  <a:srgbClr val="FFFF00"/>
                </a:solidFill>
              </a:rPr>
              <a:t> kuzeyinde </a:t>
            </a:r>
            <a:r>
              <a:rPr lang="tr-TR" sz="1800" dirty="0" smtClean="0">
                <a:solidFill>
                  <a:srgbClr val="FFFF00"/>
                </a:solidFill>
              </a:rPr>
              <a:t>yerleşmiş bulunan </a:t>
            </a:r>
            <a:r>
              <a:rPr lang="tr-TR" sz="1800" dirty="0" err="1" smtClean="0"/>
              <a:t>Tabgaçlar</a:t>
            </a:r>
            <a:r>
              <a:rPr lang="tr-TR" sz="1800" dirty="0" smtClean="0">
                <a:solidFill>
                  <a:srgbClr val="FFFF00"/>
                </a:solidFill>
              </a:rPr>
              <a:t> bu </a:t>
            </a:r>
            <a:r>
              <a:rPr lang="tr-TR" sz="1800" dirty="0">
                <a:solidFill>
                  <a:srgbClr val="FFFF00"/>
                </a:solidFill>
              </a:rPr>
              <a:t>bölgede 338-376 arasında </a:t>
            </a:r>
            <a:r>
              <a:rPr lang="tr-TR" sz="1800" dirty="0" smtClean="0"/>
              <a:t>Tay</a:t>
            </a:r>
            <a:r>
              <a:rPr lang="tr-TR" sz="1800" dirty="0" smtClean="0">
                <a:solidFill>
                  <a:srgbClr val="FFFF00"/>
                </a:solidFill>
              </a:rPr>
              <a:t> devletçiğini oluşturmuşlardı. </a:t>
            </a:r>
            <a:r>
              <a:rPr lang="tr-TR" sz="1800" dirty="0">
                <a:solidFill>
                  <a:srgbClr val="FFFF00"/>
                </a:solidFill>
              </a:rPr>
              <a:t>386'da, Çin hanedan adı </a:t>
            </a:r>
            <a:r>
              <a:rPr lang="tr-TR" sz="1800" dirty="0" smtClean="0">
                <a:solidFill>
                  <a:srgbClr val="FFFF00"/>
                </a:solidFill>
              </a:rPr>
              <a:t>olan </a:t>
            </a:r>
            <a:r>
              <a:rPr lang="tr-TR" sz="1800" dirty="0" err="1" smtClean="0">
                <a:solidFill>
                  <a:srgbClr val="FFFF00"/>
                </a:solidFill>
              </a:rPr>
              <a:t>Wei</a:t>
            </a:r>
            <a:r>
              <a:rPr lang="tr-TR" sz="1800" dirty="0" smtClean="0">
                <a:solidFill>
                  <a:srgbClr val="FFFF00"/>
                </a:solidFill>
              </a:rPr>
              <a:t> </a:t>
            </a:r>
            <a:r>
              <a:rPr lang="tr-TR" sz="1800" dirty="0">
                <a:solidFill>
                  <a:srgbClr val="FFFF00"/>
                </a:solidFill>
              </a:rPr>
              <a:t>ismini benimseyen </a:t>
            </a:r>
            <a:r>
              <a:rPr lang="tr-TR" sz="1800" dirty="0" err="1">
                <a:solidFill>
                  <a:srgbClr val="FFFF00"/>
                </a:solidFill>
              </a:rPr>
              <a:t>Tabgaçlar</a:t>
            </a:r>
            <a:r>
              <a:rPr lang="tr-TR" sz="1800" dirty="0">
                <a:solidFill>
                  <a:srgbClr val="FFFF00"/>
                </a:solidFill>
              </a:rPr>
              <a:t>, en büyük hükümdarları Tay-</a:t>
            </a:r>
            <a:r>
              <a:rPr lang="tr-TR" sz="1800" dirty="0" err="1">
                <a:solidFill>
                  <a:srgbClr val="FFFF00"/>
                </a:solidFill>
              </a:rPr>
              <a:t>wu</a:t>
            </a:r>
            <a:r>
              <a:rPr lang="tr-TR" sz="1800" dirty="0">
                <a:solidFill>
                  <a:srgbClr val="FFFF00"/>
                </a:solidFill>
              </a:rPr>
              <a:t> (</a:t>
            </a:r>
            <a:r>
              <a:rPr lang="tr-TR" sz="1800" dirty="0" smtClean="0">
                <a:solidFill>
                  <a:srgbClr val="FFFF00"/>
                </a:solidFill>
              </a:rPr>
              <a:t>424-452) zamanında </a:t>
            </a:r>
            <a:r>
              <a:rPr lang="tr-TR" sz="1800" dirty="0">
                <a:solidFill>
                  <a:srgbClr val="FFFF00"/>
                </a:solidFill>
              </a:rPr>
              <a:t>bütün Kuzey Çin'i birleştirdiler. İç Moğolistan, Kansu ve </a:t>
            </a:r>
            <a:r>
              <a:rPr lang="tr-TR" sz="1800" dirty="0" smtClean="0">
                <a:solidFill>
                  <a:srgbClr val="FFFF00"/>
                </a:solidFill>
              </a:rPr>
              <a:t>Doğu Türkistan </a:t>
            </a:r>
            <a:r>
              <a:rPr lang="tr-TR" sz="1800" dirty="0">
                <a:solidFill>
                  <a:srgbClr val="FFFF00"/>
                </a:solidFill>
              </a:rPr>
              <a:t>da Tabgaç topraklarına </a:t>
            </a:r>
            <a:r>
              <a:rPr lang="tr-TR" sz="1800" dirty="0" smtClean="0">
                <a:solidFill>
                  <a:srgbClr val="FFFF00"/>
                </a:solidFill>
              </a:rPr>
              <a:t>katıldı </a:t>
            </a:r>
            <a:endParaRPr lang="tr-TR" sz="1800" dirty="0">
              <a:solidFill>
                <a:srgbClr val="FFFF00"/>
              </a:solidFill>
            </a:endParaRPr>
          </a:p>
        </p:txBody>
      </p:sp>
    </p:spTree>
    <p:extLst>
      <p:ext uri="{BB962C8B-B14F-4D97-AF65-F5344CB8AC3E}">
        <p14:creationId xmlns:p14="http://schemas.microsoft.com/office/powerpoint/2010/main" val="21466151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08912" cy="6048672"/>
          </a:xfrm>
        </p:spPr>
        <p:txBody>
          <a:bodyPr/>
          <a:lstStyle/>
          <a:p>
            <a:pPr algn="l"/>
            <a:r>
              <a:rPr lang="tr-TR" sz="2000" dirty="0">
                <a:solidFill>
                  <a:srgbClr val="FFFF00"/>
                </a:solidFill>
              </a:rPr>
              <a:t>Kuzey Moğolistan'da 400'lerin başında </a:t>
            </a:r>
            <a:r>
              <a:rPr lang="tr-TR" sz="2000" dirty="0" err="1">
                <a:solidFill>
                  <a:srgbClr val="FFFF00"/>
                </a:solidFill>
              </a:rPr>
              <a:t>Siyenpilerin</a:t>
            </a:r>
            <a:r>
              <a:rPr lang="tr-TR" sz="2000" dirty="0">
                <a:solidFill>
                  <a:srgbClr val="FFFF00"/>
                </a:solidFill>
              </a:rPr>
              <a:t> yerini </a:t>
            </a:r>
            <a:r>
              <a:rPr lang="tr-TR" sz="2000" dirty="0" err="1" smtClean="0">
                <a:solidFill>
                  <a:srgbClr val="FFFF00"/>
                </a:solidFill>
              </a:rPr>
              <a:t>Juan-juanlar</a:t>
            </a:r>
            <a:r>
              <a:rPr lang="tr-TR" sz="2000" dirty="0" smtClean="0">
                <a:solidFill>
                  <a:srgbClr val="FFFF00"/>
                </a:solidFill>
              </a:rPr>
              <a:t> almıştı. </a:t>
            </a:r>
            <a:r>
              <a:rPr lang="tr-TR" sz="2000" dirty="0">
                <a:solidFill>
                  <a:srgbClr val="FFFF00"/>
                </a:solidFill>
              </a:rPr>
              <a:t>Tabgaç hükümdarı Tay-</a:t>
            </a:r>
            <a:r>
              <a:rPr lang="tr-TR" sz="2000" dirty="0" err="1">
                <a:solidFill>
                  <a:srgbClr val="FFFF00"/>
                </a:solidFill>
              </a:rPr>
              <a:t>wu</a:t>
            </a:r>
            <a:r>
              <a:rPr lang="tr-TR" sz="2000" dirty="0">
                <a:solidFill>
                  <a:srgbClr val="FFFF00"/>
                </a:solidFill>
              </a:rPr>
              <a:t>, 429'da </a:t>
            </a:r>
            <a:r>
              <a:rPr lang="tr-TR" sz="2000" dirty="0" err="1">
                <a:solidFill>
                  <a:srgbClr val="FFFF00"/>
                </a:solidFill>
              </a:rPr>
              <a:t>Juan-juanları</a:t>
            </a:r>
            <a:r>
              <a:rPr lang="tr-TR" sz="2000" dirty="0">
                <a:solidFill>
                  <a:srgbClr val="FFFF00"/>
                </a:solidFill>
              </a:rPr>
              <a:t> </a:t>
            </a:r>
            <a:r>
              <a:rPr lang="tr-TR" sz="2000" dirty="0" smtClean="0">
                <a:solidFill>
                  <a:srgbClr val="FFFF00"/>
                </a:solidFill>
              </a:rPr>
              <a:t>da yenmiş </a:t>
            </a:r>
            <a:r>
              <a:rPr lang="tr-TR" sz="2000" dirty="0">
                <a:solidFill>
                  <a:srgbClr val="FFFF00"/>
                </a:solidFill>
              </a:rPr>
              <a:t>ve İç Moğolistan'a hâkim </a:t>
            </a:r>
            <a:r>
              <a:rPr lang="tr-TR" sz="2000" dirty="0" smtClean="0">
                <a:solidFill>
                  <a:srgbClr val="FFFF00"/>
                </a:solidFill>
              </a:rPr>
              <a:t>olmuştu. </a:t>
            </a:r>
            <a:r>
              <a:rPr lang="tr-TR" sz="2000" dirty="0">
                <a:solidFill>
                  <a:srgbClr val="FFFF00"/>
                </a:solidFill>
              </a:rPr>
              <a:t>Budizm'i </a:t>
            </a:r>
            <a:r>
              <a:rPr lang="tr-TR" sz="2000" dirty="0" smtClean="0">
                <a:solidFill>
                  <a:srgbClr val="FFFF00"/>
                </a:solidFill>
              </a:rPr>
              <a:t>baskı altında </a:t>
            </a:r>
            <a:r>
              <a:rPr lang="tr-TR" sz="2000" dirty="0">
                <a:solidFill>
                  <a:srgbClr val="FFFF00"/>
                </a:solidFill>
              </a:rPr>
              <a:t>tutan Tay-</a:t>
            </a:r>
            <a:r>
              <a:rPr lang="tr-TR" sz="2000" dirty="0" err="1">
                <a:solidFill>
                  <a:srgbClr val="FFFF00"/>
                </a:solidFill>
              </a:rPr>
              <a:t>wu'dan</a:t>
            </a:r>
            <a:r>
              <a:rPr lang="tr-TR" sz="2000" dirty="0">
                <a:solidFill>
                  <a:srgbClr val="FFFF00"/>
                </a:solidFill>
              </a:rPr>
              <a:t> sonra Budizm üzerindeki baskı kalktı ve hatta bu </a:t>
            </a:r>
            <a:r>
              <a:rPr lang="tr-TR" sz="2000" dirty="0" smtClean="0">
                <a:solidFill>
                  <a:srgbClr val="FFFF00"/>
                </a:solidFill>
              </a:rPr>
              <a:t>din teşvik </a:t>
            </a:r>
            <a:r>
              <a:rPr lang="tr-TR" sz="2000" dirty="0">
                <a:solidFill>
                  <a:srgbClr val="FFFF00"/>
                </a:solidFill>
              </a:rPr>
              <a:t>edildi. Budist rahibi olmak için tahttan feragat eden Tabgaç </a:t>
            </a:r>
            <a:r>
              <a:rPr lang="tr-TR" sz="2000" dirty="0" smtClean="0">
                <a:solidFill>
                  <a:srgbClr val="FFFF00"/>
                </a:solidFill>
              </a:rPr>
              <a:t>hükümdarları bile </a:t>
            </a:r>
            <a:r>
              <a:rPr lang="tr-TR" sz="2000" dirty="0">
                <a:solidFill>
                  <a:srgbClr val="FFFF00"/>
                </a:solidFill>
              </a:rPr>
              <a:t>olmuştur. Tabgaç dönemi Budist </a:t>
            </a:r>
            <a:r>
              <a:rPr lang="tr-TR" sz="2000" dirty="0" smtClean="0">
                <a:solidFill>
                  <a:srgbClr val="FFFF00"/>
                </a:solidFill>
              </a:rPr>
              <a:t>heykeltıraşlığı </a:t>
            </a:r>
            <a:r>
              <a:rPr lang="tr-TR" sz="2000" dirty="0">
                <a:solidFill>
                  <a:srgbClr val="FFFF00"/>
                </a:solidFill>
              </a:rPr>
              <a:t>da çok ileri gitmiş ve </a:t>
            </a:r>
            <a:r>
              <a:rPr lang="tr-TR" sz="2000" dirty="0" smtClean="0">
                <a:solidFill>
                  <a:srgbClr val="FFFF00"/>
                </a:solidFill>
              </a:rPr>
              <a:t>o dönemden </a:t>
            </a:r>
            <a:r>
              <a:rPr lang="tr-TR" sz="2000" dirty="0">
                <a:solidFill>
                  <a:srgbClr val="FFFF00"/>
                </a:solidFill>
              </a:rPr>
              <a:t>birçok heykel kalmıştır .</a:t>
            </a:r>
            <a:r>
              <a:rPr lang="tr-TR" sz="2000" dirty="0" err="1" smtClean="0"/>
              <a:t>Tabgaçlar</a:t>
            </a:r>
            <a:r>
              <a:rPr lang="tr-TR" sz="2000" dirty="0" smtClean="0"/>
              <a:t> </a:t>
            </a:r>
            <a:r>
              <a:rPr lang="tr-TR" sz="2000" dirty="0"/>
              <a:t>kısa zamanda Çin dil ve kültürünü </a:t>
            </a:r>
            <a:r>
              <a:rPr lang="tr-TR" sz="2000" dirty="0" smtClean="0"/>
              <a:t>benimseyerek Çinlileştiler.</a:t>
            </a:r>
            <a:r>
              <a:rPr lang="tr-TR" sz="2000" dirty="0" smtClean="0">
                <a:solidFill>
                  <a:srgbClr val="FFFF00"/>
                </a:solidFill>
              </a:rPr>
              <a:t> Bu </a:t>
            </a:r>
            <a:r>
              <a:rPr lang="tr-TR" sz="2000" dirty="0">
                <a:solidFill>
                  <a:srgbClr val="FFFF00"/>
                </a:solidFill>
              </a:rPr>
              <a:t>konuda o kadar ileri gidildi ki 5. yüzyılın son çeyreğinde Tabgaç dili, </a:t>
            </a:r>
            <a:r>
              <a:rPr lang="tr-TR" sz="2000" dirty="0" smtClean="0">
                <a:solidFill>
                  <a:srgbClr val="FFFF00"/>
                </a:solidFill>
              </a:rPr>
              <a:t>isimleri ve </a:t>
            </a:r>
            <a:r>
              <a:rPr lang="tr-TR" sz="2000" dirty="0">
                <a:solidFill>
                  <a:srgbClr val="FFFF00"/>
                </a:solidFill>
              </a:rPr>
              <a:t>millî giyimi dahi </a:t>
            </a:r>
            <a:r>
              <a:rPr lang="tr-TR" sz="2000" dirty="0" smtClean="0">
                <a:solidFill>
                  <a:srgbClr val="FFFF00"/>
                </a:solidFill>
              </a:rPr>
              <a:t>yasaklandı. </a:t>
            </a:r>
            <a:r>
              <a:rPr lang="tr-TR" sz="2000" dirty="0">
                <a:solidFill>
                  <a:srgbClr val="FFFF00"/>
                </a:solidFill>
              </a:rPr>
              <a:t>"Bozkır </a:t>
            </a:r>
            <a:r>
              <a:rPr lang="tr-TR" sz="2000" dirty="0" err="1" smtClean="0">
                <a:solidFill>
                  <a:srgbClr val="FFFF00"/>
                </a:solidFill>
              </a:rPr>
              <a:t>İmparatorluğu"nun</a:t>
            </a:r>
            <a:r>
              <a:rPr lang="tr-TR" sz="2000" dirty="0" smtClean="0">
                <a:solidFill>
                  <a:srgbClr val="FFFF00"/>
                </a:solidFill>
              </a:rPr>
              <a:t> yazarı </a:t>
            </a:r>
            <a:r>
              <a:rPr lang="tr-TR" sz="2000" dirty="0">
                <a:solidFill>
                  <a:srgbClr val="FFFF00"/>
                </a:solidFill>
              </a:rPr>
              <a:t>Rene </a:t>
            </a:r>
            <a:r>
              <a:rPr lang="tr-TR" sz="2000" dirty="0" err="1">
                <a:solidFill>
                  <a:srgbClr val="FFFF00"/>
                </a:solidFill>
              </a:rPr>
              <a:t>Grousset</a:t>
            </a:r>
            <a:r>
              <a:rPr lang="tr-TR" sz="2000" dirty="0">
                <a:solidFill>
                  <a:srgbClr val="FFFF00"/>
                </a:solidFill>
              </a:rPr>
              <a:t>, "başlangıçta ilk Tabgaç krallarında son derece keskin </a:t>
            </a:r>
            <a:r>
              <a:rPr lang="tr-TR" sz="2000" dirty="0" smtClean="0">
                <a:solidFill>
                  <a:srgbClr val="FFFF00"/>
                </a:solidFill>
              </a:rPr>
              <a:t>olan Türk </a:t>
            </a:r>
            <a:r>
              <a:rPr lang="tr-TR" sz="2000" dirty="0">
                <a:solidFill>
                  <a:srgbClr val="FFFF00"/>
                </a:solidFill>
              </a:rPr>
              <a:t>kudretinin Çin kütlesi içinde gevşediği, eridiği ve </a:t>
            </a:r>
            <a:r>
              <a:rPr lang="tr-TR" sz="2000" dirty="0" err="1" smtClean="0">
                <a:solidFill>
                  <a:srgbClr val="FFFF00"/>
                </a:solidFill>
              </a:rPr>
              <a:t>boğulduğu"ndan</a:t>
            </a:r>
            <a:r>
              <a:rPr lang="tr-TR" sz="2000" dirty="0" smtClean="0">
                <a:solidFill>
                  <a:srgbClr val="FFFF00"/>
                </a:solidFill>
              </a:rPr>
              <a:t> hayıflanarak bahseder. </a:t>
            </a:r>
            <a:r>
              <a:rPr lang="tr-TR" sz="2000" dirty="0"/>
              <a:t>"Tamamen Çin kültürünü ve </a:t>
            </a:r>
            <a:r>
              <a:rPr lang="tr-TR" sz="2000" dirty="0" smtClean="0"/>
              <a:t>Buda dinini </a:t>
            </a:r>
            <a:r>
              <a:rPr lang="tr-TR" sz="2000" dirty="0"/>
              <a:t>benimseyen </a:t>
            </a:r>
            <a:r>
              <a:rPr lang="tr-TR" sz="2000" dirty="0" err="1"/>
              <a:t>Tabgaçlar</a:t>
            </a:r>
            <a:r>
              <a:rPr lang="tr-TR" sz="2000" dirty="0"/>
              <a:t> Türk atalarının kudretli askerî </a:t>
            </a:r>
            <a:r>
              <a:rPr lang="tr-TR" sz="2000" dirty="0" smtClean="0"/>
              <a:t>hasletlerini gittikçe </a:t>
            </a:r>
            <a:r>
              <a:rPr lang="tr-TR" sz="2000" dirty="0"/>
              <a:t>kaybederek 534 yılında ikiye bölünmüşler ve </a:t>
            </a:r>
            <a:r>
              <a:rPr lang="tr-TR" sz="2000" dirty="0" smtClean="0"/>
              <a:t>550'lerde yıkılmışlardır</a:t>
            </a:r>
            <a:endParaRPr lang="tr-TR" sz="2000" dirty="0"/>
          </a:p>
        </p:txBody>
      </p:sp>
    </p:spTree>
    <p:extLst>
      <p:ext uri="{BB962C8B-B14F-4D97-AF65-F5344CB8AC3E}">
        <p14:creationId xmlns:p14="http://schemas.microsoft.com/office/powerpoint/2010/main" val="21466151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280920" cy="6048672"/>
          </a:xfrm>
        </p:spPr>
        <p:txBody>
          <a:bodyPr/>
          <a:lstStyle/>
          <a:p>
            <a:pPr algn="l"/>
            <a:r>
              <a:rPr lang="tr-TR" sz="1500" dirty="0">
                <a:solidFill>
                  <a:srgbClr val="FFFF00"/>
                </a:solidFill>
              </a:rPr>
              <a:t> </a:t>
            </a:r>
            <a:r>
              <a:rPr lang="tr-TR" sz="1500" dirty="0" smtClean="0">
                <a:solidFill>
                  <a:srgbClr val="FFFF00"/>
                </a:solidFill>
              </a:rPr>
              <a:t>                                                        </a:t>
            </a:r>
            <a:r>
              <a:rPr lang="tr-TR" sz="2400" b="1" dirty="0" smtClean="0"/>
              <a:t>KÖKTÜRKLER</a:t>
            </a:r>
            <a:endParaRPr lang="tr-TR" sz="2400" b="1" dirty="0"/>
          </a:p>
          <a:p>
            <a:pPr algn="l"/>
            <a:r>
              <a:rPr lang="tr-TR" sz="1900" dirty="0">
                <a:solidFill>
                  <a:srgbClr val="FFFF00"/>
                </a:solidFill>
              </a:rPr>
              <a:t>M.S. 401 yılında</a:t>
            </a:r>
            <a:r>
              <a:rPr lang="tr-TR" sz="1900" dirty="0"/>
              <a:t> Kansu </a:t>
            </a:r>
            <a:r>
              <a:rPr lang="tr-TR" sz="1900" dirty="0">
                <a:solidFill>
                  <a:srgbClr val="FFFF00"/>
                </a:solidFill>
              </a:rPr>
              <a:t>bölgesinde kurulan </a:t>
            </a:r>
            <a:r>
              <a:rPr lang="tr-TR" sz="1900" dirty="0"/>
              <a:t>Kuzey </a:t>
            </a:r>
            <a:r>
              <a:rPr lang="tr-TR" sz="1900" dirty="0" err="1"/>
              <a:t>Liang</a:t>
            </a:r>
            <a:r>
              <a:rPr lang="tr-TR" sz="1900" dirty="0"/>
              <a:t> </a:t>
            </a:r>
            <a:r>
              <a:rPr lang="tr-TR" sz="1900" dirty="0" smtClean="0"/>
              <a:t>devletinin </a:t>
            </a:r>
            <a:r>
              <a:rPr lang="tr-TR" sz="1900" dirty="0" smtClean="0">
                <a:solidFill>
                  <a:srgbClr val="FFFF00"/>
                </a:solidFill>
              </a:rPr>
              <a:t>Türk </a:t>
            </a:r>
            <a:r>
              <a:rPr lang="tr-TR" sz="1900" dirty="0">
                <a:solidFill>
                  <a:srgbClr val="FFFF00"/>
                </a:solidFill>
              </a:rPr>
              <a:t>tarihinde özel bir önemi vardır. Devleti kuran </a:t>
            </a:r>
            <a:r>
              <a:rPr lang="tr-TR" sz="1900" dirty="0" err="1">
                <a:solidFill>
                  <a:srgbClr val="FFFF00"/>
                </a:solidFill>
              </a:rPr>
              <a:t>Meng</a:t>
            </a:r>
            <a:r>
              <a:rPr lang="tr-TR" sz="1900" dirty="0">
                <a:solidFill>
                  <a:srgbClr val="FFFF00"/>
                </a:solidFill>
              </a:rPr>
              <a:t> </a:t>
            </a:r>
            <a:r>
              <a:rPr lang="tr-TR" sz="1900" dirty="0" err="1">
                <a:solidFill>
                  <a:srgbClr val="FFFF00"/>
                </a:solidFill>
              </a:rPr>
              <a:t>Hsün'ün</a:t>
            </a:r>
            <a:r>
              <a:rPr lang="tr-TR" sz="1900" dirty="0">
                <a:solidFill>
                  <a:srgbClr val="FFFF00"/>
                </a:solidFill>
              </a:rPr>
              <a:t> ataları, </a:t>
            </a:r>
            <a:r>
              <a:rPr lang="tr-TR" sz="1900" dirty="0" smtClean="0">
                <a:solidFill>
                  <a:srgbClr val="FFFF00"/>
                </a:solidFill>
              </a:rPr>
              <a:t>Asya Hun </a:t>
            </a:r>
            <a:r>
              <a:rPr lang="tr-TR" sz="1900" dirty="0">
                <a:solidFill>
                  <a:srgbClr val="FFFF00"/>
                </a:solidFill>
              </a:rPr>
              <a:t>devletinde önemli bir mevki olan "sol </a:t>
            </a:r>
            <a:r>
              <a:rPr lang="tr-TR" sz="1900" dirty="0" err="1">
                <a:solidFill>
                  <a:srgbClr val="FFFF00"/>
                </a:solidFill>
              </a:rPr>
              <a:t>cü-çü</a:t>
            </a:r>
            <a:r>
              <a:rPr lang="tr-TR" sz="1900" dirty="0">
                <a:solidFill>
                  <a:srgbClr val="FFFF00"/>
                </a:solidFill>
              </a:rPr>
              <a:t>" mevkiini işgal ediyorlardı. </a:t>
            </a:r>
            <a:r>
              <a:rPr lang="tr-TR" sz="1900" dirty="0" smtClean="0">
                <a:solidFill>
                  <a:srgbClr val="FFFF00"/>
                </a:solidFill>
              </a:rPr>
              <a:t>Çin kaynaklarına </a:t>
            </a:r>
            <a:r>
              <a:rPr lang="tr-TR" sz="1900" dirty="0">
                <a:solidFill>
                  <a:srgbClr val="FFFF00"/>
                </a:solidFill>
              </a:rPr>
              <a:t>göre M.S. 200'lerde </a:t>
            </a:r>
            <a:r>
              <a:rPr lang="tr-TR" sz="1900" b="1" dirty="0" err="1"/>
              <a:t>Cü-çü'ler</a:t>
            </a:r>
            <a:r>
              <a:rPr lang="tr-TR" sz="1900" dirty="0">
                <a:solidFill>
                  <a:srgbClr val="FFFF00"/>
                </a:solidFill>
              </a:rPr>
              <a:t> 19 Hun boyunun en asili </a:t>
            </a:r>
            <a:r>
              <a:rPr lang="tr-TR" sz="1900" dirty="0" smtClean="0">
                <a:solidFill>
                  <a:srgbClr val="FFFF00"/>
                </a:solidFill>
              </a:rPr>
              <a:t>idi. </a:t>
            </a:r>
            <a:r>
              <a:rPr lang="tr-TR" sz="1900" dirty="0" err="1">
                <a:solidFill>
                  <a:srgbClr val="FFFF00"/>
                </a:solidFill>
              </a:rPr>
              <a:t>Meng</a:t>
            </a:r>
            <a:r>
              <a:rPr lang="tr-TR" sz="1900" dirty="0">
                <a:solidFill>
                  <a:srgbClr val="FFFF00"/>
                </a:solidFill>
              </a:rPr>
              <a:t> </a:t>
            </a:r>
            <a:r>
              <a:rPr lang="tr-TR" sz="1900" dirty="0" err="1">
                <a:solidFill>
                  <a:srgbClr val="FFFF00"/>
                </a:solidFill>
              </a:rPr>
              <a:t>Hsün</a:t>
            </a:r>
            <a:r>
              <a:rPr lang="tr-TR" sz="1900" dirty="0">
                <a:solidFill>
                  <a:srgbClr val="FFFF00"/>
                </a:solidFill>
              </a:rPr>
              <a:t>, Kansu'da devletini kurarken "dedelerinin bu </a:t>
            </a:r>
            <a:r>
              <a:rPr lang="tr-TR" sz="1900" dirty="0" smtClean="0">
                <a:solidFill>
                  <a:srgbClr val="FFFF00"/>
                </a:solidFill>
              </a:rPr>
              <a:t>topraklarda oturmuş </a:t>
            </a:r>
            <a:r>
              <a:rPr lang="tr-TR" sz="1900" dirty="0">
                <a:solidFill>
                  <a:srgbClr val="FFFF00"/>
                </a:solidFill>
              </a:rPr>
              <a:t>olduklarından ve kendilerinin de buralarda doğup </a:t>
            </a:r>
            <a:r>
              <a:rPr lang="tr-TR" sz="1900" dirty="0" smtClean="0">
                <a:solidFill>
                  <a:srgbClr val="FFFF00"/>
                </a:solidFill>
              </a:rPr>
              <a:t>büyüdüklerinden« bahsetmiştir. </a:t>
            </a:r>
            <a:r>
              <a:rPr lang="tr-TR" sz="1900" dirty="0">
                <a:solidFill>
                  <a:srgbClr val="FFFF00"/>
                </a:solidFill>
              </a:rPr>
              <a:t>Bu ifadelere göre </a:t>
            </a:r>
            <a:r>
              <a:rPr lang="tr-TR" sz="1900" dirty="0" err="1">
                <a:solidFill>
                  <a:srgbClr val="FFFF00"/>
                </a:solidFill>
              </a:rPr>
              <a:t>Cü-çü</a:t>
            </a:r>
            <a:r>
              <a:rPr lang="tr-TR" sz="1900" dirty="0">
                <a:solidFill>
                  <a:srgbClr val="FFFF00"/>
                </a:solidFill>
              </a:rPr>
              <a:t> ailesi uzun zamandan </a:t>
            </a:r>
            <a:r>
              <a:rPr lang="tr-TR" sz="1900" dirty="0" smtClean="0">
                <a:solidFill>
                  <a:srgbClr val="FFFF00"/>
                </a:solidFill>
              </a:rPr>
              <a:t>beri Kansu'da </a:t>
            </a:r>
            <a:r>
              <a:rPr lang="tr-TR" sz="1900" dirty="0">
                <a:solidFill>
                  <a:srgbClr val="FFFF00"/>
                </a:solidFill>
              </a:rPr>
              <a:t>oturuyordu. </a:t>
            </a:r>
            <a:r>
              <a:rPr lang="tr-TR" sz="1900" dirty="0"/>
              <a:t>Kuzey </a:t>
            </a:r>
            <a:r>
              <a:rPr lang="tr-TR" sz="1900" dirty="0" err="1"/>
              <a:t>Liang</a:t>
            </a:r>
            <a:r>
              <a:rPr lang="tr-TR" sz="1900" dirty="0"/>
              <a:t> devleti, </a:t>
            </a:r>
            <a:r>
              <a:rPr lang="tr-TR" sz="1900" dirty="0">
                <a:solidFill>
                  <a:srgbClr val="FFFF00"/>
                </a:solidFill>
              </a:rPr>
              <a:t>Tabgaç hükümdarı </a:t>
            </a:r>
            <a:r>
              <a:rPr lang="tr-TR" sz="1900" dirty="0" smtClean="0">
                <a:solidFill>
                  <a:srgbClr val="FFFF00"/>
                </a:solidFill>
              </a:rPr>
              <a:t>Tay-</a:t>
            </a:r>
            <a:r>
              <a:rPr lang="tr-TR" sz="1900" dirty="0" err="1" smtClean="0">
                <a:solidFill>
                  <a:srgbClr val="FFFF00"/>
                </a:solidFill>
              </a:rPr>
              <a:t>wu</a:t>
            </a:r>
            <a:r>
              <a:rPr lang="tr-TR" sz="1900" dirty="0" smtClean="0">
                <a:solidFill>
                  <a:srgbClr val="FFFF00"/>
                </a:solidFill>
              </a:rPr>
              <a:t> tarafından </a:t>
            </a:r>
            <a:r>
              <a:rPr lang="tr-TR" sz="1900" dirty="0">
                <a:solidFill>
                  <a:srgbClr val="FFFF00"/>
                </a:solidFill>
              </a:rPr>
              <a:t>439 yılında </a:t>
            </a:r>
            <a:r>
              <a:rPr lang="tr-TR" sz="1900" dirty="0" smtClean="0">
                <a:solidFill>
                  <a:srgbClr val="FFFF00"/>
                </a:solidFill>
              </a:rPr>
              <a:t>yıkıldı. </a:t>
            </a:r>
            <a:r>
              <a:rPr lang="tr-TR" sz="1900" dirty="0">
                <a:solidFill>
                  <a:srgbClr val="FFFF00"/>
                </a:solidFill>
              </a:rPr>
              <a:t>Bunun üzerine </a:t>
            </a:r>
            <a:r>
              <a:rPr lang="tr-TR" sz="1900" b="1" dirty="0" smtClean="0"/>
              <a:t>AŞİNA</a:t>
            </a:r>
            <a:r>
              <a:rPr lang="tr-TR" sz="1900" dirty="0" smtClean="0">
                <a:solidFill>
                  <a:srgbClr val="FFFF00"/>
                </a:solidFill>
              </a:rPr>
              <a:t> önderliğinde </a:t>
            </a:r>
            <a:r>
              <a:rPr lang="tr-TR" sz="1900" dirty="0">
                <a:solidFill>
                  <a:srgbClr val="FFFF00"/>
                </a:solidFill>
              </a:rPr>
              <a:t>500 ailelik bir grup </a:t>
            </a:r>
            <a:r>
              <a:rPr lang="tr-TR" sz="1900" dirty="0" err="1" smtClean="0"/>
              <a:t>Juan-juanlara</a:t>
            </a:r>
            <a:r>
              <a:rPr lang="tr-TR" sz="1900" dirty="0" smtClean="0"/>
              <a:t> (Cücenler)</a:t>
            </a:r>
            <a:r>
              <a:rPr lang="tr-TR" sz="1900" dirty="0" smtClean="0">
                <a:solidFill>
                  <a:srgbClr val="FFFF00"/>
                </a:solidFill>
              </a:rPr>
              <a:t> </a:t>
            </a:r>
            <a:r>
              <a:rPr lang="tr-TR" sz="1900" dirty="0">
                <a:solidFill>
                  <a:srgbClr val="FFFF00"/>
                </a:solidFill>
              </a:rPr>
              <a:t>sığındı ve bir süre sonra </a:t>
            </a:r>
            <a:r>
              <a:rPr lang="tr-TR" sz="1900" dirty="0" smtClean="0">
                <a:solidFill>
                  <a:srgbClr val="FFFF00"/>
                </a:solidFill>
              </a:rPr>
              <a:t>Altay dağlarına yerleşti. </a:t>
            </a:r>
            <a:r>
              <a:rPr lang="tr-TR" sz="1900" dirty="0">
                <a:solidFill>
                  <a:srgbClr val="FFFF00"/>
                </a:solidFill>
              </a:rPr>
              <a:t>Tay-</a:t>
            </a:r>
            <a:r>
              <a:rPr lang="tr-TR" sz="1900" dirty="0" err="1">
                <a:solidFill>
                  <a:srgbClr val="FFFF00"/>
                </a:solidFill>
              </a:rPr>
              <a:t>wu</a:t>
            </a:r>
            <a:r>
              <a:rPr lang="tr-TR" sz="1900" dirty="0">
                <a:solidFill>
                  <a:srgbClr val="FFFF00"/>
                </a:solidFill>
              </a:rPr>
              <a:t> </a:t>
            </a:r>
            <a:r>
              <a:rPr lang="tr-TR" sz="1900" dirty="0" smtClean="0">
                <a:solidFill>
                  <a:srgbClr val="FFFF00"/>
                </a:solidFill>
              </a:rPr>
              <a:t>tarafından 439'da </a:t>
            </a:r>
            <a:r>
              <a:rPr lang="tr-TR" sz="1900" dirty="0">
                <a:solidFill>
                  <a:srgbClr val="FFFF00"/>
                </a:solidFill>
              </a:rPr>
              <a:t>Kuzey </a:t>
            </a:r>
            <a:r>
              <a:rPr lang="tr-TR" sz="1900" dirty="0" err="1">
                <a:solidFill>
                  <a:srgbClr val="FFFF00"/>
                </a:solidFill>
              </a:rPr>
              <a:t>Liang</a:t>
            </a:r>
            <a:r>
              <a:rPr lang="tr-TR" sz="1900" dirty="0">
                <a:solidFill>
                  <a:srgbClr val="FFFF00"/>
                </a:solidFill>
              </a:rPr>
              <a:t> devletinin yıkılışını ve </a:t>
            </a:r>
            <a:r>
              <a:rPr lang="tr-TR" sz="1900" dirty="0"/>
              <a:t>Aşina önderliğinde 500 ailelik </a:t>
            </a:r>
            <a:r>
              <a:rPr lang="tr-TR" sz="1900" dirty="0" smtClean="0"/>
              <a:t>bir grubun </a:t>
            </a:r>
            <a:r>
              <a:rPr lang="tr-TR" sz="1900" dirty="0"/>
              <a:t>kaçarak Altay dağlarına yerleşmesini tarihçilerin bir bölümü </a:t>
            </a:r>
            <a:r>
              <a:rPr lang="tr-TR" sz="1900" dirty="0" smtClean="0"/>
              <a:t>Bozkurt efsanesiyle birleştirir. Aşina </a:t>
            </a:r>
            <a:r>
              <a:rPr lang="tr-TR" sz="1900" dirty="0"/>
              <a:t>önderliğindeki grup, Altay dağları civarında yaşayan çeşitli </a:t>
            </a:r>
            <a:r>
              <a:rPr lang="tr-TR" sz="1900" dirty="0" smtClean="0"/>
              <a:t>Türk boylarıyla genişleyerek Köktürkleri </a:t>
            </a:r>
            <a:r>
              <a:rPr lang="tr-TR" sz="1900" dirty="0"/>
              <a:t>oluşturdu.</a:t>
            </a:r>
            <a:r>
              <a:rPr lang="tr-TR" sz="1900" dirty="0">
                <a:solidFill>
                  <a:srgbClr val="FFFF00"/>
                </a:solidFill>
              </a:rPr>
              <a:t> Köktürkler </a:t>
            </a:r>
            <a:r>
              <a:rPr lang="tr-TR" sz="1900" dirty="0" err="1">
                <a:solidFill>
                  <a:srgbClr val="FFFF00"/>
                </a:solidFill>
              </a:rPr>
              <a:t>Juan-juanlara</a:t>
            </a:r>
            <a:r>
              <a:rPr lang="tr-TR" sz="1900" dirty="0">
                <a:solidFill>
                  <a:srgbClr val="FFFF00"/>
                </a:solidFill>
              </a:rPr>
              <a:t> tâbi </a:t>
            </a:r>
            <a:r>
              <a:rPr lang="tr-TR" sz="1900" dirty="0" smtClean="0">
                <a:solidFill>
                  <a:srgbClr val="FFFF00"/>
                </a:solidFill>
              </a:rPr>
              <a:t>idi ve </a:t>
            </a:r>
            <a:r>
              <a:rPr lang="tr-TR" sz="1900" dirty="0">
                <a:solidFill>
                  <a:srgbClr val="FFFF00"/>
                </a:solidFill>
              </a:rPr>
              <a:t>onlar için demir silâhlar üretiyorlardı. 534 yılında başlarında </a:t>
            </a:r>
            <a:r>
              <a:rPr lang="tr-TR" sz="1900" b="1" dirty="0" smtClean="0"/>
              <a:t>Bumin</a:t>
            </a:r>
            <a:r>
              <a:rPr lang="tr-TR" sz="1900" dirty="0" smtClean="0">
                <a:solidFill>
                  <a:srgbClr val="FFFF00"/>
                </a:solidFill>
              </a:rPr>
              <a:t> bulunuyordu</a:t>
            </a:r>
            <a:r>
              <a:rPr lang="tr-TR" sz="1900" dirty="0">
                <a:solidFill>
                  <a:srgbClr val="FFFF00"/>
                </a:solidFill>
              </a:rPr>
              <a:t>. Bumın, büyük yabgu </a:t>
            </a:r>
            <a:r>
              <a:rPr lang="tr-TR" sz="1900" dirty="0" smtClean="0"/>
              <a:t>Tuvu'</a:t>
            </a:r>
            <a:r>
              <a:rPr lang="tr-TR" sz="1900" dirty="0" smtClean="0">
                <a:solidFill>
                  <a:srgbClr val="FFFF00"/>
                </a:solidFill>
              </a:rPr>
              <a:t>nun </a:t>
            </a:r>
            <a:r>
              <a:rPr lang="tr-TR" sz="1900" dirty="0">
                <a:solidFill>
                  <a:srgbClr val="FFFF00"/>
                </a:solidFill>
              </a:rPr>
              <a:t>oğlu idi. </a:t>
            </a:r>
            <a:r>
              <a:rPr lang="tr-TR" sz="1900" dirty="0" smtClean="0">
                <a:solidFill>
                  <a:srgbClr val="FFFF00"/>
                </a:solidFill>
              </a:rPr>
              <a:t>Tuvu'nun </a:t>
            </a:r>
            <a:r>
              <a:rPr lang="tr-TR" sz="1900" dirty="0">
                <a:solidFill>
                  <a:srgbClr val="FFFF00"/>
                </a:solidFill>
              </a:rPr>
              <a:t>babası </a:t>
            </a:r>
            <a:r>
              <a:rPr lang="tr-TR" sz="1900" dirty="0" smtClean="0">
                <a:solidFill>
                  <a:srgbClr val="FFFF00"/>
                </a:solidFill>
              </a:rPr>
              <a:t>ise </a:t>
            </a:r>
            <a:r>
              <a:rPr lang="tr-TR" sz="1900" dirty="0" smtClean="0"/>
              <a:t>A-</a:t>
            </a:r>
            <a:r>
              <a:rPr lang="tr-TR" sz="1900" dirty="0" err="1" smtClean="0"/>
              <a:t>hsien</a:t>
            </a:r>
            <a:r>
              <a:rPr lang="tr-TR" sz="1900" dirty="0" smtClean="0"/>
              <a:t>-</a:t>
            </a:r>
            <a:r>
              <a:rPr lang="tr-TR" sz="1900" dirty="0" err="1" smtClean="0"/>
              <a:t>şi</a:t>
            </a:r>
            <a:r>
              <a:rPr lang="tr-TR" sz="1900" dirty="0" smtClean="0"/>
              <a:t> </a:t>
            </a:r>
            <a:r>
              <a:rPr lang="tr-TR" sz="1900" dirty="0">
                <a:solidFill>
                  <a:srgbClr val="FFFF00"/>
                </a:solidFill>
              </a:rPr>
              <a:t>(Bilge Şad) unvanını </a:t>
            </a:r>
            <a:r>
              <a:rPr lang="tr-TR" sz="1900" dirty="0" smtClean="0">
                <a:solidFill>
                  <a:srgbClr val="FFFF00"/>
                </a:solidFill>
              </a:rPr>
              <a:t>taşıyordu.</a:t>
            </a:r>
            <a:endParaRPr lang="tr-TR" sz="1900" dirty="0">
              <a:solidFill>
                <a:srgbClr val="FFFF00"/>
              </a:solidFill>
            </a:endParaRPr>
          </a:p>
        </p:txBody>
      </p:sp>
    </p:spTree>
    <p:extLst>
      <p:ext uri="{BB962C8B-B14F-4D97-AF65-F5344CB8AC3E}">
        <p14:creationId xmlns:p14="http://schemas.microsoft.com/office/powerpoint/2010/main" val="21466151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640960" cy="6048672"/>
          </a:xfrm>
        </p:spPr>
        <p:txBody>
          <a:bodyPr/>
          <a:lstStyle/>
          <a:p>
            <a:pPr marL="0" indent="0">
              <a:buNone/>
            </a:pPr>
            <a:r>
              <a:rPr lang="tr-TR" sz="1600" dirty="0" smtClean="0"/>
              <a:t>Bumin </a:t>
            </a:r>
            <a:r>
              <a:rPr lang="tr-TR" sz="1600" dirty="0"/>
              <a:t>534'te Batı Tabgaç </a:t>
            </a:r>
            <a:r>
              <a:rPr lang="tr-TR" sz="1600" dirty="0">
                <a:solidFill>
                  <a:srgbClr val="FFFF00"/>
                </a:solidFill>
              </a:rPr>
              <a:t>devletiyle ilişki kurmuş, 542'de Çin'e </a:t>
            </a:r>
            <a:r>
              <a:rPr lang="tr-TR" sz="1600" dirty="0" smtClean="0">
                <a:solidFill>
                  <a:srgbClr val="FFFF00"/>
                </a:solidFill>
              </a:rPr>
              <a:t>akın yapmıştı</a:t>
            </a:r>
            <a:r>
              <a:rPr lang="tr-TR" sz="1600" dirty="0">
                <a:solidFill>
                  <a:srgbClr val="FFFF00"/>
                </a:solidFill>
              </a:rPr>
              <a:t>. Batı </a:t>
            </a:r>
            <a:r>
              <a:rPr lang="tr-TR" sz="1600" dirty="0" smtClean="0">
                <a:solidFill>
                  <a:srgbClr val="FFFF00"/>
                </a:solidFill>
              </a:rPr>
              <a:t>Tabgaç( </a:t>
            </a:r>
            <a:r>
              <a:rPr lang="tr-TR" sz="1600" dirty="0" err="1" smtClean="0">
                <a:solidFill>
                  <a:srgbClr val="FFFF00"/>
                </a:solidFill>
              </a:rPr>
              <a:t>toba</a:t>
            </a:r>
            <a:r>
              <a:rPr lang="tr-TR" sz="1600" dirty="0" smtClean="0">
                <a:solidFill>
                  <a:srgbClr val="FFFF00"/>
                </a:solidFill>
              </a:rPr>
              <a:t>) </a:t>
            </a:r>
            <a:r>
              <a:rPr lang="tr-TR" sz="1600" dirty="0">
                <a:solidFill>
                  <a:srgbClr val="FFFF00"/>
                </a:solidFill>
              </a:rPr>
              <a:t>devleti 545'te Köktürklere Soğdak asıllı bir elçi </a:t>
            </a:r>
            <a:r>
              <a:rPr lang="tr-TR" sz="1600" dirty="0" smtClean="0">
                <a:solidFill>
                  <a:srgbClr val="FFFF00"/>
                </a:solidFill>
              </a:rPr>
              <a:t>gönderdi. Ertesi </a:t>
            </a:r>
            <a:r>
              <a:rPr lang="tr-TR" sz="1600" dirty="0">
                <a:solidFill>
                  <a:srgbClr val="FFFF00"/>
                </a:solidFill>
              </a:rPr>
              <a:t>yıl kendileri de </a:t>
            </a:r>
            <a:r>
              <a:rPr lang="tr-TR" sz="1600" dirty="0" err="1">
                <a:solidFill>
                  <a:srgbClr val="FFFF00"/>
                </a:solidFill>
              </a:rPr>
              <a:t>Tabgaçlara</a:t>
            </a:r>
            <a:r>
              <a:rPr lang="tr-TR" sz="1600" dirty="0">
                <a:solidFill>
                  <a:srgbClr val="FFFF00"/>
                </a:solidFill>
              </a:rPr>
              <a:t> elçi </a:t>
            </a:r>
            <a:r>
              <a:rPr lang="tr-TR" sz="1600" dirty="0" smtClean="0">
                <a:solidFill>
                  <a:srgbClr val="FFFF00"/>
                </a:solidFill>
              </a:rPr>
              <a:t>gönderdiler. </a:t>
            </a:r>
            <a:r>
              <a:rPr lang="tr-TR" sz="1600" dirty="0">
                <a:solidFill>
                  <a:srgbClr val="FFFF00"/>
                </a:solidFill>
              </a:rPr>
              <a:t>Böylece Köktürkler bölgelerinde </a:t>
            </a:r>
            <a:r>
              <a:rPr lang="tr-TR" sz="1600" dirty="0" smtClean="0">
                <a:solidFill>
                  <a:srgbClr val="FFFF00"/>
                </a:solidFill>
              </a:rPr>
              <a:t>uluslararası </a:t>
            </a:r>
            <a:r>
              <a:rPr lang="tr-TR" sz="1600" dirty="0">
                <a:solidFill>
                  <a:srgbClr val="FFFF00"/>
                </a:solidFill>
              </a:rPr>
              <a:t>ilişkilere </a:t>
            </a:r>
            <a:r>
              <a:rPr lang="tr-TR" sz="1600" dirty="0" smtClean="0">
                <a:solidFill>
                  <a:srgbClr val="FFFF00"/>
                </a:solidFill>
              </a:rPr>
              <a:t>girmiş bulunuyorlardı</a:t>
            </a:r>
            <a:r>
              <a:rPr lang="tr-TR" sz="1600" dirty="0">
                <a:solidFill>
                  <a:srgbClr val="FFFF00"/>
                </a:solidFill>
              </a:rPr>
              <a:t>. Bu sırada </a:t>
            </a:r>
            <a:r>
              <a:rPr lang="tr-TR" sz="1600" dirty="0" err="1" smtClean="0">
                <a:solidFill>
                  <a:srgbClr val="FFFF00"/>
                </a:solidFill>
              </a:rPr>
              <a:t>Tölesler</a:t>
            </a:r>
            <a:r>
              <a:rPr lang="tr-TR" sz="1600" dirty="0">
                <a:solidFill>
                  <a:srgbClr val="FFFF00"/>
                </a:solidFill>
              </a:rPr>
              <a:t>, </a:t>
            </a:r>
            <a:r>
              <a:rPr lang="tr-TR" sz="1600" dirty="0" err="1">
                <a:solidFill>
                  <a:srgbClr val="FFFF00"/>
                </a:solidFill>
              </a:rPr>
              <a:t>Juan-juanlara</a:t>
            </a:r>
            <a:r>
              <a:rPr lang="tr-TR" sz="1600" dirty="0">
                <a:solidFill>
                  <a:srgbClr val="FFFF00"/>
                </a:solidFill>
              </a:rPr>
              <a:t> baş kaldırmıştı. </a:t>
            </a:r>
            <a:r>
              <a:rPr lang="tr-TR" sz="1600" dirty="0" smtClean="0">
                <a:solidFill>
                  <a:srgbClr val="FFFF00"/>
                </a:solidFill>
              </a:rPr>
              <a:t>Bumin bu ayaklanmayı </a:t>
            </a:r>
            <a:r>
              <a:rPr lang="tr-TR" sz="1600" dirty="0">
                <a:solidFill>
                  <a:srgbClr val="FFFF00"/>
                </a:solidFill>
              </a:rPr>
              <a:t>546 yılında bastırdı ve 50 000 ailelik bir </a:t>
            </a:r>
            <a:r>
              <a:rPr lang="tr-TR" sz="1600" dirty="0" smtClean="0">
                <a:solidFill>
                  <a:srgbClr val="FFFF00"/>
                </a:solidFill>
              </a:rPr>
              <a:t>Töles </a:t>
            </a:r>
            <a:r>
              <a:rPr lang="tr-TR" sz="1600" dirty="0">
                <a:solidFill>
                  <a:srgbClr val="FFFF00"/>
                </a:solidFill>
              </a:rPr>
              <a:t>grubunu </a:t>
            </a:r>
            <a:r>
              <a:rPr lang="tr-TR" sz="1600" dirty="0" smtClean="0">
                <a:solidFill>
                  <a:srgbClr val="FFFF00"/>
                </a:solidFill>
              </a:rPr>
              <a:t>kendine bağladı</a:t>
            </a:r>
            <a:r>
              <a:rPr lang="tr-TR" sz="1600" dirty="0">
                <a:solidFill>
                  <a:srgbClr val="FFFF00"/>
                </a:solidFill>
              </a:rPr>
              <a:t>. </a:t>
            </a:r>
            <a:r>
              <a:rPr lang="tr-TR" sz="1600" dirty="0" err="1">
                <a:solidFill>
                  <a:srgbClr val="FFFF00"/>
                </a:solidFill>
              </a:rPr>
              <a:t>Juan-juan</a:t>
            </a:r>
            <a:r>
              <a:rPr lang="tr-TR" sz="1600" dirty="0">
                <a:solidFill>
                  <a:srgbClr val="FFFF00"/>
                </a:solidFill>
              </a:rPr>
              <a:t> hükümdarı A-na-</a:t>
            </a:r>
            <a:r>
              <a:rPr lang="tr-TR" sz="1600" dirty="0" err="1">
                <a:solidFill>
                  <a:srgbClr val="FFFF00"/>
                </a:solidFill>
              </a:rPr>
              <a:t>kuey'e</a:t>
            </a:r>
            <a:r>
              <a:rPr lang="tr-TR" sz="1600" dirty="0">
                <a:solidFill>
                  <a:srgbClr val="FFFF00"/>
                </a:solidFill>
              </a:rPr>
              <a:t> elçi göndererek kızını istedi. </a:t>
            </a:r>
            <a:r>
              <a:rPr lang="tr-TR" sz="1600" dirty="0" smtClean="0">
                <a:solidFill>
                  <a:srgbClr val="FFFF00"/>
                </a:solidFill>
              </a:rPr>
              <a:t>Bu hareket </a:t>
            </a:r>
            <a:r>
              <a:rPr lang="tr-TR" sz="1600" dirty="0">
                <a:solidFill>
                  <a:srgbClr val="FFFF00"/>
                </a:solidFill>
              </a:rPr>
              <a:t>A-na-</a:t>
            </a:r>
            <a:r>
              <a:rPr lang="tr-TR" sz="1600" dirty="0" err="1">
                <a:solidFill>
                  <a:srgbClr val="FFFF00"/>
                </a:solidFill>
              </a:rPr>
              <a:t>kuey'i</a:t>
            </a:r>
            <a:r>
              <a:rPr lang="tr-TR" sz="1600" dirty="0">
                <a:solidFill>
                  <a:srgbClr val="FFFF00"/>
                </a:solidFill>
              </a:rPr>
              <a:t> çok öfkelendirdi; "sen benim demir işlerimde çalışan </a:t>
            </a:r>
            <a:r>
              <a:rPr lang="tr-TR" sz="1600" dirty="0" smtClean="0">
                <a:solidFill>
                  <a:srgbClr val="FFFF00"/>
                </a:solidFill>
              </a:rPr>
              <a:t>bir kölemsin</a:t>
            </a:r>
            <a:r>
              <a:rPr lang="tr-TR" sz="1600" dirty="0">
                <a:solidFill>
                  <a:srgbClr val="FFFF00"/>
                </a:solidFill>
              </a:rPr>
              <a:t>, nasıl böyle bir teklifte bulunabilirsin?" mesajıyla </a:t>
            </a:r>
            <a:r>
              <a:rPr lang="tr-TR" sz="1600" dirty="0" err="1">
                <a:solidFill>
                  <a:srgbClr val="FFFF00"/>
                </a:solidFill>
              </a:rPr>
              <a:t>Bumm'a</a:t>
            </a:r>
            <a:r>
              <a:rPr lang="tr-TR" sz="1600" dirty="0">
                <a:solidFill>
                  <a:srgbClr val="FFFF00"/>
                </a:solidFill>
              </a:rPr>
              <a:t> </a:t>
            </a:r>
            <a:r>
              <a:rPr lang="tr-TR" sz="1600" dirty="0" smtClean="0">
                <a:solidFill>
                  <a:srgbClr val="FFFF00"/>
                </a:solidFill>
              </a:rPr>
              <a:t>elçi gönderdi</a:t>
            </a:r>
            <a:r>
              <a:rPr lang="tr-TR" sz="1600" dirty="0">
                <a:solidFill>
                  <a:srgbClr val="FFFF00"/>
                </a:solidFill>
              </a:rPr>
              <a:t>. </a:t>
            </a:r>
            <a:r>
              <a:rPr lang="tr-TR" sz="1600" dirty="0" err="1">
                <a:solidFill>
                  <a:srgbClr val="FFFF00"/>
                </a:solidFill>
              </a:rPr>
              <a:t>Bumm</a:t>
            </a:r>
            <a:r>
              <a:rPr lang="tr-TR" sz="1600" dirty="0">
                <a:solidFill>
                  <a:srgbClr val="FFFF00"/>
                </a:solidFill>
              </a:rPr>
              <a:t> elçiyi derhal öldürdü ve </a:t>
            </a:r>
            <a:r>
              <a:rPr lang="tr-TR" sz="1600" dirty="0" err="1">
                <a:solidFill>
                  <a:srgbClr val="FFFF00"/>
                </a:solidFill>
              </a:rPr>
              <a:t>Juan-juanlarla</a:t>
            </a:r>
            <a:r>
              <a:rPr lang="tr-TR" sz="1600" dirty="0">
                <a:solidFill>
                  <a:srgbClr val="FFFF00"/>
                </a:solidFill>
              </a:rPr>
              <a:t> ilişkisini </a:t>
            </a:r>
            <a:r>
              <a:rPr lang="tr-TR" sz="1600" dirty="0" smtClean="0">
                <a:solidFill>
                  <a:srgbClr val="FFFF00"/>
                </a:solidFill>
              </a:rPr>
              <a:t>kesti. </a:t>
            </a:r>
            <a:r>
              <a:rPr lang="tr-TR" sz="1600" dirty="0">
                <a:solidFill>
                  <a:srgbClr val="FFFF00"/>
                </a:solidFill>
              </a:rPr>
              <a:t>552 baharında </a:t>
            </a:r>
            <a:r>
              <a:rPr lang="tr-TR" sz="1600" dirty="0" err="1">
                <a:solidFill>
                  <a:srgbClr val="FFFF00"/>
                </a:solidFill>
              </a:rPr>
              <a:t>âni</a:t>
            </a:r>
            <a:r>
              <a:rPr lang="tr-TR" sz="1600" dirty="0">
                <a:solidFill>
                  <a:srgbClr val="FFFF00"/>
                </a:solidFill>
              </a:rPr>
              <a:t> bir baskınla </a:t>
            </a:r>
            <a:r>
              <a:rPr lang="tr-TR" sz="1600" dirty="0" err="1"/>
              <a:t>Juan-juan</a:t>
            </a:r>
            <a:r>
              <a:rPr lang="tr-TR" sz="1600" dirty="0">
                <a:solidFill>
                  <a:srgbClr val="FFFF00"/>
                </a:solidFill>
              </a:rPr>
              <a:t> devletini ortadan kaldırdı. </a:t>
            </a:r>
            <a:r>
              <a:rPr lang="tr-TR" sz="1600" dirty="0" smtClean="0">
                <a:solidFill>
                  <a:srgbClr val="FFFF00"/>
                </a:solidFill>
              </a:rPr>
              <a:t>İl Kağan </a:t>
            </a:r>
            <a:r>
              <a:rPr lang="tr-TR" sz="1600" dirty="0">
                <a:solidFill>
                  <a:srgbClr val="FFFF00"/>
                </a:solidFill>
              </a:rPr>
              <a:t>unvanıyla </a:t>
            </a:r>
            <a:r>
              <a:rPr lang="tr-TR" sz="1600" dirty="0" err="1">
                <a:solidFill>
                  <a:srgbClr val="FFFF00"/>
                </a:solidFill>
              </a:rPr>
              <a:t>Ötüken'de</a:t>
            </a:r>
            <a:r>
              <a:rPr lang="tr-TR" sz="1600" dirty="0">
                <a:solidFill>
                  <a:srgbClr val="FFFF00"/>
                </a:solidFill>
              </a:rPr>
              <a:t> </a:t>
            </a:r>
            <a:r>
              <a:rPr lang="tr-TR" sz="1600" dirty="0" smtClean="0">
                <a:solidFill>
                  <a:srgbClr val="FFFF00"/>
                </a:solidFill>
              </a:rPr>
              <a:t>imparator </a:t>
            </a:r>
            <a:r>
              <a:rPr lang="tr-TR" sz="1600" dirty="0" err="1" smtClean="0">
                <a:solidFill>
                  <a:srgbClr val="FFFF00"/>
                </a:solidFill>
              </a:rPr>
              <a:t>Juan-juan</a:t>
            </a:r>
            <a:r>
              <a:rPr lang="tr-TR" sz="1600" dirty="0" smtClean="0">
                <a:solidFill>
                  <a:srgbClr val="FFFF00"/>
                </a:solidFill>
              </a:rPr>
              <a:t> </a:t>
            </a:r>
            <a:r>
              <a:rPr lang="tr-TR" sz="1600" dirty="0">
                <a:solidFill>
                  <a:srgbClr val="FFFF00"/>
                </a:solidFill>
              </a:rPr>
              <a:t>devletini ortadan kaldırdı. İl Kağan unvanıyla </a:t>
            </a:r>
            <a:r>
              <a:rPr lang="tr-TR" sz="1600" dirty="0" err="1" smtClean="0">
                <a:solidFill>
                  <a:srgbClr val="FFFF00"/>
                </a:solidFill>
              </a:rPr>
              <a:t>Ötüken'de</a:t>
            </a:r>
            <a:r>
              <a:rPr lang="tr-TR" sz="1600" dirty="0" smtClean="0">
                <a:solidFill>
                  <a:srgbClr val="FFFF00"/>
                </a:solidFill>
              </a:rPr>
              <a:t> imparatorluğunu </a:t>
            </a:r>
            <a:r>
              <a:rPr lang="tr-TR" sz="1600" dirty="0">
                <a:solidFill>
                  <a:srgbClr val="FFFF00"/>
                </a:solidFill>
              </a:rPr>
              <a:t>ilân etti. Ancak Bumın aynı yıl vefat etti. Yerine geçen </a:t>
            </a:r>
            <a:r>
              <a:rPr lang="tr-TR" sz="1600" dirty="0" smtClean="0">
                <a:solidFill>
                  <a:srgbClr val="FFFF00"/>
                </a:solidFill>
              </a:rPr>
              <a:t>oğlu </a:t>
            </a:r>
            <a:r>
              <a:rPr lang="tr-TR" sz="1600" dirty="0" smtClean="0"/>
              <a:t>Kara </a:t>
            </a:r>
            <a:r>
              <a:rPr lang="tr-TR" sz="1600" dirty="0"/>
              <a:t>Kağan </a:t>
            </a:r>
            <a:r>
              <a:rPr lang="tr-TR" sz="1600" dirty="0">
                <a:solidFill>
                  <a:srgbClr val="FFFF00"/>
                </a:solidFill>
              </a:rPr>
              <a:t>da uzun yaşamadı. 553'te kağan olan </a:t>
            </a:r>
            <a:r>
              <a:rPr lang="tr-TR" sz="1600" dirty="0" err="1">
                <a:solidFill>
                  <a:srgbClr val="FFFF00"/>
                </a:solidFill>
              </a:rPr>
              <a:t>Bumın'ın</a:t>
            </a:r>
            <a:r>
              <a:rPr lang="tr-TR" sz="1600" dirty="0">
                <a:solidFill>
                  <a:srgbClr val="FFFF00"/>
                </a:solidFill>
              </a:rPr>
              <a:t> diğer oğlu </a:t>
            </a:r>
            <a:r>
              <a:rPr lang="tr-TR" sz="1600" dirty="0" err="1"/>
              <a:t>Mukan</a:t>
            </a:r>
            <a:r>
              <a:rPr lang="tr-TR" sz="1600" dirty="0"/>
              <a:t> </a:t>
            </a:r>
            <a:r>
              <a:rPr lang="tr-TR" sz="1600" dirty="0" smtClean="0">
                <a:solidFill>
                  <a:srgbClr val="FFFF00"/>
                </a:solidFill>
              </a:rPr>
              <a:t>ve Batı'da </a:t>
            </a:r>
            <a:r>
              <a:rPr lang="tr-TR" sz="1600" dirty="0">
                <a:solidFill>
                  <a:srgbClr val="FFFF00"/>
                </a:solidFill>
              </a:rPr>
              <a:t>devleti idare eden </a:t>
            </a:r>
            <a:r>
              <a:rPr lang="tr-TR" sz="1600" dirty="0" err="1">
                <a:solidFill>
                  <a:srgbClr val="FFFF00"/>
                </a:solidFill>
              </a:rPr>
              <a:t>Bumın'ın</a:t>
            </a:r>
            <a:r>
              <a:rPr lang="tr-TR" sz="1600" dirty="0">
                <a:solidFill>
                  <a:srgbClr val="FFFF00"/>
                </a:solidFill>
              </a:rPr>
              <a:t> kardeşi İstemi zamanında Köktürk </a:t>
            </a:r>
            <a:r>
              <a:rPr lang="tr-TR" sz="1600" dirty="0" smtClean="0">
                <a:solidFill>
                  <a:srgbClr val="FFFF00"/>
                </a:solidFill>
              </a:rPr>
              <a:t>Kağanlığı gücünün </a:t>
            </a:r>
            <a:r>
              <a:rPr lang="tr-TR" sz="1600" dirty="0">
                <a:solidFill>
                  <a:srgbClr val="FFFF00"/>
                </a:solidFill>
              </a:rPr>
              <a:t>zirvesine </a:t>
            </a:r>
            <a:r>
              <a:rPr lang="tr-TR" sz="1600" dirty="0" smtClean="0">
                <a:solidFill>
                  <a:srgbClr val="FFFF00"/>
                </a:solidFill>
              </a:rPr>
              <a:t>ulaştı; </a:t>
            </a:r>
            <a:r>
              <a:rPr lang="tr-TR" sz="1600" dirty="0" err="1" smtClean="0">
                <a:solidFill>
                  <a:srgbClr val="FFFF00"/>
                </a:solidFill>
              </a:rPr>
              <a:t>Çin,Sâsânî</a:t>
            </a:r>
            <a:r>
              <a:rPr lang="tr-TR" sz="1600" dirty="0" smtClean="0">
                <a:solidFill>
                  <a:srgbClr val="FFFF00"/>
                </a:solidFill>
              </a:rPr>
              <a:t> </a:t>
            </a:r>
            <a:r>
              <a:rPr lang="tr-TR" sz="1600" dirty="0">
                <a:solidFill>
                  <a:srgbClr val="FFFF00"/>
                </a:solidFill>
              </a:rPr>
              <a:t>ve Bizans gibi, Orta Çağ başlarının en büyük üç yerleşik </a:t>
            </a:r>
            <a:r>
              <a:rPr lang="tr-TR" sz="1600" dirty="0" smtClean="0">
                <a:solidFill>
                  <a:srgbClr val="FFFF00"/>
                </a:solidFill>
              </a:rPr>
              <a:t>gücünün kuzeyinde</a:t>
            </a:r>
            <a:r>
              <a:rPr lang="tr-TR" sz="1600" dirty="0">
                <a:solidFill>
                  <a:srgbClr val="FFFF00"/>
                </a:solidFill>
              </a:rPr>
              <a:t>, </a:t>
            </a:r>
            <a:r>
              <a:rPr lang="tr-TR" sz="1600" dirty="0" err="1">
                <a:solidFill>
                  <a:srgbClr val="FFFF00"/>
                </a:solidFill>
              </a:rPr>
              <a:t>Mançurya'dan</a:t>
            </a:r>
            <a:r>
              <a:rPr lang="tr-TR" sz="1600" dirty="0">
                <a:solidFill>
                  <a:srgbClr val="FFFF00"/>
                </a:solidFill>
              </a:rPr>
              <a:t> Karadeniz kıyılarına dek uzanan büyük </a:t>
            </a:r>
            <a:r>
              <a:rPr lang="tr-TR" sz="1600" dirty="0" smtClean="0">
                <a:solidFill>
                  <a:srgbClr val="FFFF00"/>
                </a:solidFill>
              </a:rPr>
              <a:t>bir imparatorluk </a:t>
            </a:r>
            <a:r>
              <a:rPr lang="tr-TR" sz="1600" dirty="0">
                <a:solidFill>
                  <a:srgbClr val="FFFF00"/>
                </a:solidFill>
              </a:rPr>
              <a:t>hâline geldi. Köktürk anıtlarında</a:t>
            </a:r>
            <a:r>
              <a:rPr lang="tr-TR" sz="1600" dirty="0"/>
              <a:t> </a:t>
            </a:r>
            <a:r>
              <a:rPr lang="tr-TR" sz="1600" dirty="0" smtClean="0"/>
              <a:t>Bumin </a:t>
            </a:r>
            <a:r>
              <a:rPr lang="tr-TR" sz="1600" dirty="0">
                <a:solidFill>
                  <a:srgbClr val="FFFF00"/>
                </a:solidFill>
              </a:rPr>
              <a:t>olarak geçen kurucu kağanın adı Çin </a:t>
            </a:r>
            <a:r>
              <a:rPr lang="tr-TR" sz="1600" dirty="0" smtClean="0">
                <a:solidFill>
                  <a:srgbClr val="FFFF00"/>
                </a:solidFill>
              </a:rPr>
              <a:t>kayraklarında </a:t>
            </a:r>
            <a:r>
              <a:rPr lang="tr-TR" sz="1600" dirty="0" smtClean="0"/>
              <a:t>Tu-men</a:t>
            </a:r>
            <a:r>
              <a:rPr lang="tr-TR" sz="1600" dirty="0" smtClean="0">
                <a:solidFill>
                  <a:srgbClr val="FFFF00"/>
                </a:solidFill>
              </a:rPr>
              <a:t> </a:t>
            </a:r>
            <a:r>
              <a:rPr lang="tr-TR" sz="1600" dirty="0">
                <a:solidFill>
                  <a:srgbClr val="FFFF00"/>
                </a:solidFill>
              </a:rPr>
              <a:t>şeklindedir. Bu, büyük bir ihtimalle Türkçe Tuman (</a:t>
            </a:r>
            <a:r>
              <a:rPr lang="tr-TR" sz="1600" dirty="0" smtClean="0">
                <a:solidFill>
                  <a:srgbClr val="FFFF00"/>
                </a:solidFill>
              </a:rPr>
              <a:t>duman) kelimesidir</a:t>
            </a:r>
            <a:r>
              <a:rPr lang="tr-TR" sz="1600" dirty="0">
                <a:solidFill>
                  <a:srgbClr val="FFFF00"/>
                </a:solidFill>
              </a:rPr>
              <a:t>. </a:t>
            </a:r>
            <a:r>
              <a:rPr lang="tr-TR" sz="1600" dirty="0"/>
              <a:t>Tuman Kağan'ın </a:t>
            </a:r>
            <a:r>
              <a:rPr lang="tr-TR" sz="1600" dirty="0">
                <a:solidFill>
                  <a:srgbClr val="FFFF00"/>
                </a:solidFill>
              </a:rPr>
              <a:t>oğlu </a:t>
            </a:r>
            <a:r>
              <a:rPr lang="tr-TR" sz="1600" dirty="0" err="1"/>
              <a:t>Mukan</a:t>
            </a:r>
            <a:r>
              <a:rPr lang="tr-TR" sz="1600" dirty="0"/>
              <a:t>/</a:t>
            </a:r>
            <a:r>
              <a:rPr lang="tr-TR" sz="1600" dirty="0" err="1"/>
              <a:t>Muhan</a:t>
            </a:r>
            <a:r>
              <a:rPr lang="tr-TR" sz="1600" dirty="0">
                <a:solidFill>
                  <a:srgbClr val="FFFF00"/>
                </a:solidFill>
              </a:rPr>
              <a:t> ise Türkçe </a:t>
            </a:r>
            <a:r>
              <a:rPr lang="tr-TR" sz="1600" b="1" dirty="0" err="1" smtClean="0"/>
              <a:t>Buka+n</a:t>
            </a:r>
            <a:r>
              <a:rPr lang="tr-TR" sz="1600" b="1" dirty="0" smtClean="0"/>
              <a:t> </a:t>
            </a:r>
            <a:r>
              <a:rPr lang="tr-TR" sz="1600" dirty="0" smtClean="0">
                <a:solidFill>
                  <a:srgbClr val="FFFF00"/>
                </a:solidFill>
              </a:rPr>
              <a:t>(boğa</a:t>
            </a:r>
            <a:r>
              <a:rPr lang="tr-TR" sz="1600" dirty="0">
                <a:solidFill>
                  <a:srgbClr val="FFFF00"/>
                </a:solidFill>
              </a:rPr>
              <a:t>) olmalıdır. </a:t>
            </a:r>
            <a:r>
              <a:rPr lang="tr-TR" sz="1600" dirty="0"/>
              <a:t>Köktürk tarihçisi </a:t>
            </a:r>
            <a:r>
              <a:rPr lang="tr-TR" sz="1600" dirty="0" err="1"/>
              <a:t>Klyaştomi'nin</a:t>
            </a:r>
            <a:r>
              <a:rPr lang="tr-TR" sz="1600" dirty="0"/>
              <a:t> </a:t>
            </a:r>
            <a:r>
              <a:rPr lang="tr-TR" sz="1600" dirty="0">
                <a:solidFill>
                  <a:srgbClr val="FFFF00"/>
                </a:solidFill>
              </a:rPr>
              <a:t>fikrine göre </a:t>
            </a:r>
            <a:r>
              <a:rPr lang="tr-TR" sz="1600" dirty="0" err="1"/>
              <a:t>Bukan</a:t>
            </a:r>
            <a:r>
              <a:rPr lang="tr-TR" sz="1600" dirty="0"/>
              <a:t> </a:t>
            </a:r>
            <a:r>
              <a:rPr lang="tr-TR" sz="1600" dirty="0" smtClean="0"/>
              <a:t>ile Tümen </a:t>
            </a:r>
            <a:r>
              <a:rPr lang="tr-TR" sz="1600" dirty="0">
                <a:solidFill>
                  <a:srgbClr val="FFFF00"/>
                </a:solidFill>
              </a:rPr>
              <a:t>kelimeleri, bu kağanların 160-180 yıl sonraki torunları (Bilge Kağan </a:t>
            </a:r>
            <a:r>
              <a:rPr lang="tr-TR" sz="1600" dirty="0" smtClean="0">
                <a:solidFill>
                  <a:srgbClr val="FFFF00"/>
                </a:solidFill>
              </a:rPr>
              <a:t>ve çağdaşları</a:t>
            </a:r>
            <a:r>
              <a:rPr lang="tr-TR" sz="1600" dirty="0">
                <a:solidFill>
                  <a:srgbClr val="FFFF00"/>
                </a:solidFill>
              </a:rPr>
              <a:t>) tarafından karıştırılmış ve anıttaki </a:t>
            </a:r>
            <a:r>
              <a:rPr lang="tr-TR" sz="1600" dirty="0"/>
              <a:t>Bumın</a:t>
            </a:r>
            <a:r>
              <a:rPr lang="tr-TR" sz="1600" dirty="0">
                <a:solidFill>
                  <a:srgbClr val="FFFF00"/>
                </a:solidFill>
              </a:rPr>
              <a:t> adı bu karıştırma </a:t>
            </a:r>
            <a:r>
              <a:rPr lang="tr-TR" sz="1600" dirty="0" smtClean="0">
                <a:solidFill>
                  <a:srgbClr val="FFFF00"/>
                </a:solidFill>
              </a:rPr>
              <a:t>sonucu ortaya </a:t>
            </a:r>
            <a:r>
              <a:rPr lang="tr-TR" sz="1600" dirty="0">
                <a:solidFill>
                  <a:srgbClr val="FFFF00"/>
                </a:solidFill>
              </a:rPr>
              <a:t>çıkmıştır. Köktürk anıtlarında </a:t>
            </a:r>
            <a:r>
              <a:rPr lang="tr-TR" sz="1600" dirty="0"/>
              <a:t>Bumın ve </a:t>
            </a:r>
            <a:r>
              <a:rPr lang="tr-TR" sz="1600" dirty="0" err="1"/>
              <a:t>Mukan'ın</a:t>
            </a:r>
            <a:r>
              <a:rPr lang="tr-TR" sz="1600" dirty="0"/>
              <a:t> </a:t>
            </a:r>
            <a:r>
              <a:rPr lang="tr-TR" sz="1600" dirty="0">
                <a:solidFill>
                  <a:srgbClr val="FFFF00"/>
                </a:solidFill>
              </a:rPr>
              <a:t>ayrı ayrı </a:t>
            </a:r>
            <a:r>
              <a:rPr lang="tr-TR" sz="1600" dirty="0" smtClean="0">
                <a:solidFill>
                  <a:srgbClr val="FFFF00"/>
                </a:solidFill>
              </a:rPr>
              <a:t>adlarının geçmemesi </a:t>
            </a:r>
            <a:r>
              <a:rPr lang="tr-TR" sz="1600" dirty="0">
                <a:solidFill>
                  <a:srgbClr val="FFFF00"/>
                </a:solidFill>
              </a:rPr>
              <a:t>bu </a:t>
            </a:r>
            <a:r>
              <a:rPr lang="tr-TR" sz="1600" dirty="0" smtClean="0">
                <a:solidFill>
                  <a:srgbClr val="FFFF00"/>
                </a:solidFill>
              </a:rPr>
              <a:t>fikri desteklemektedir</a:t>
            </a:r>
            <a:r>
              <a:rPr lang="tr-TR" sz="1600" dirty="0">
                <a:solidFill>
                  <a:srgbClr val="FFFF00"/>
                </a:solidFill>
              </a:rPr>
              <a:t>. Çünkü biri kurucu, diğeri kağanlığı </a:t>
            </a:r>
            <a:r>
              <a:rPr lang="tr-TR" sz="1600" dirty="0" smtClean="0">
                <a:solidFill>
                  <a:srgbClr val="FFFF00"/>
                </a:solidFill>
              </a:rPr>
              <a:t>zirveye ulaştıran </a:t>
            </a:r>
            <a:r>
              <a:rPr lang="tr-TR" sz="1600" dirty="0">
                <a:solidFill>
                  <a:srgbClr val="FFFF00"/>
                </a:solidFill>
              </a:rPr>
              <a:t>bu şahsiyetlerin ikisinin de anıtlara yansıması beklenirdi. </a:t>
            </a:r>
            <a:r>
              <a:rPr lang="tr-TR" sz="1600" dirty="0" smtClean="0">
                <a:solidFill>
                  <a:srgbClr val="FFFF00"/>
                </a:solidFill>
              </a:rPr>
              <a:t>Öyle anlaşılıyor </a:t>
            </a:r>
            <a:r>
              <a:rPr lang="tr-TR" sz="1600" dirty="0">
                <a:solidFill>
                  <a:srgbClr val="FFFF00"/>
                </a:solidFill>
              </a:rPr>
              <a:t>ki 160-180 yıllık sözlü gelenek iki büyük şahsı, tek bir </a:t>
            </a:r>
            <a:r>
              <a:rPr lang="tr-TR" sz="1600" b="1" dirty="0" smtClean="0"/>
              <a:t>Bumın</a:t>
            </a:r>
            <a:r>
              <a:rPr lang="tr-TR" sz="1600" dirty="0" smtClean="0">
                <a:solidFill>
                  <a:srgbClr val="FFFF00"/>
                </a:solidFill>
              </a:rPr>
              <a:t> isminde </a:t>
            </a:r>
            <a:r>
              <a:rPr lang="tr-TR" sz="1600" dirty="0">
                <a:solidFill>
                  <a:srgbClr val="FFFF00"/>
                </a:solidFill>
              </a:rPr>
              <a:t>birleştirmiştir. Tuman (duman) ve </a:t>
            </a:r>
            <a:r>
              <a:rPr lang="tr-TR" sz="1600" dirty="0" err="1">
                <a:solidFill>
                  <a:srgbClr val="FFFF00"/>
                </a:solidFill>
              </a:rPr>
              <a:t>Bukan</a:t>
            </a:r>
            <a:r>
              <a:rPr lang="tr-TR" sz="1600" dirty="0">
                <a:solidFill>
                  <a:srgbClr val="FFFF00"/>
                </a:solidFill>
              </a:rPr>
              <a:t> adlarının, Asya </a:t>
            </a:r>
            <a:r>
              <a:rPr lang="tr-TR" sz="1600" dirty="0" smtClean="0">
                <a:solidFill>
                  <a:srgbClr val="FFFF00"/>
                </a:solidFill>
              </a:rPr>
              <a:t>Hunlarının iki </a:t>
            </a:r>
            <a:r>
              <a:rPr lang="tr-TR" sz="1600" dirty="0">
                <a:solidFill>
                  <a:srgbClr val="FFFF00"/>
                </a:solidFill>
              </a:rPr>
              <a:t>büyük hükümdarı </a:t>
            </a:r>
            <a:r>
              <a:rPr lang="tr-TR" sz="1600" dirty="0"/>
              <a:t>Teoman (Tuman) ve Motun (</a:t>
            </a:r>
            <a:r>
              <a:rPr lang="tr-TR" sz="1600" dirty="0" err="1"/>
              <a:t>Boğa+tur</a:t>
            </a:r>
            <a:r>
              <a:rPr lang="tr-TR" sz="1600" dirty="0"/>
              <a:t>) </a:t>
            </a:r>
            <a:r>
              <a:rPr lang="tr-TR" sz="1600" dirty="0">
                <a:solidFill>
                  <a:srgbClr val="FFFF00"/>
                </a:solidFill>
              </a:rPr>
              <a:t>ile aynı </a:t>
            </a:r>
            <a:r>
              <a:rPr lang="tr-TR" sz="1600" dirty="0" smtClean="0">
                <a:solidFill>
                  <a:srgbClr val="FFFF00"/>
                </a:solidFill>
              </a:rPr>
              <a:t>olması da </a:t>
            </a:r>
            <a:r>
              <a:rPr lang="tr-TR" sz="1600" dirty="0">
                <a:solidFill>
                  <a:srgbClr val="FFFF00"/>
                </a:solidFill>
              </a:rPr>
              <a:t>Türk kültür devamlılığı açısından son derece dikkat çekicidir. </a:t>
            </a:r>
          </a:p>
        </p:txBody>
      </p:sp>
    </p:spTree>
    <p:extLst>
      <p:ext uri="{BB962C8B-B14F-4D97-AF65-F5344CB8AC3E}">
        <p14:creationId xmlns:p14="http://schemas.microsoft.com/office/powerpoint/2010/main" val="18015652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548680"/>
            <a:ext cx="8064896" cy="6048672"/>
          </a:xfrm>
        </p:spPr>
        <p:txBody>
          <a:bodyPr/>
          <a:lstStyle/>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endParaRPr lang="tr-TR" sz="1500" dirty="0">
              <a:solidFill>
                <a:srgbClr val="FFFF00"/>
              </a:solidFill>
            </a:endParaRPr>
          </a:p>
          <a:p>
            <a:pPr algn="l"/>
            <a:endParaRPr lang="tr-TR" sz="1500" dirty="0" smtClean="0">
              <a:solidFill>
                <a:srgbClr val="FFFF00"/>
              </a:solidFill>
            </a:endParaRPr>
          </a:p>
          <a:p>
            <a:pPr algn="l">
              <a:lnSpc>
                <a:spcPct val="115000"/>
              </a:lnSpc>
              <a:spcAft>
                <a:spcPts val="1000"/>
              </a:spcAft>
            </a:pPr>
            <a:r>
              <a:rPr lang="tr-TR" sz="1600" dirty="0">
                <a:solidFill>
                  <a:srgbClr val="FFFF00"/>
                </a:solidFill>
                <a:ea typeface="Calibri"/>
                <a:cs typeface="Times New Roman"/>
              </a:rPr>
              <a:t>██ </a:t>
            </a:r>
            <a:r>
              <a:rPr lang="tr-TR" sz="1600" b="1" dirty="0" smtClean="0">
                <a:solidFill>
                  <a:srgbClr val="FFFF00"/>
                </a:solidFill>
                <a:ea typeface="Calibri"/>
                <a:cs typeface="Times New Roman"/>
              </a:rPr>
              <a:t>LATİN( ROMAN ) DİLLERİ:  </a:t>
            </a:r>
            <a:r>
              <a:rPr lang="tr-TR" sz="1600" dirty="0" smtClean="0">
                <a:ea typeface="Calibri"/>
                <a:cs typeface="Times New Roman"/>
              </a:rPr>
              <a:t>FRANSIZCA</a:t>
            </a:r>
            <a:r>
              <a:rPr lang="tr-TR" sz="1600" dirty="0">
                <a:ea typeface="Calibri"/>
                <a:cs typeface="Times New Roman"/>
              </a:rPr>
              <a:t> </a:t>
            </a:r>
            <a:r>
              <a:rPr lang="tr-TR" sz="1600" dirty="0" smtClean="0">
                <a:ea typeface="Calibri"/>
                <a:cs typeface="Times New Roman"/>
              </a:rPr>
              <a:t>,  İSPANYOLCA</a:t>
            </a:r>
            <a:r>
              <a:rPr lang="tr-TR" sz="1600" dirty="0">
                <a:ea typeface="Calibri"/>
                <a:cs typeface="Times New Roman"/>
              </a:rPr>
              <a:t> </a:t>
            </a:r>
            <a:r>
              <a:rPr lang="tr-TR" sz="1600" dirty="0" smtClean="0">
                <a:ea typeface="Calibri"/>
                <a:cs typeface="Times New Roman"/>
              </a:rPr>
              <a:t>,  İTALYANCA , PORTEKİZCE , GALİÇYACA</a:t>
            </a:r>
            <a:r>
              <a:rPr lang="tr-TR" sz="1600" dirty="0">
                <a:ea typeface="Calibri"/>
                <a:cs typeface="Times New Roman"/>
              </a:rPr>
              <a:t> ,</a:t>
            </a:r>
            <a:r>
              <a:rPr lang="tr-TR" sz="1600" dirty="0" smtClean="0">
                <a:ea typeface="Calibri"/>
                <a:cs typeface="Times New Roman"/>
              </a:rPr>
              <a:t> RUMENCE</a:t>
            </a:r>
            <a:r>
              <a:rPr lang="tr-TR" sz="1600" dirty="0">
                <a:ea typeface="Calibri"/>
                <a:cs typeface="Times New Roman"/>
              </a:rPr>
              <a:t> </a:t>
            </a:r>
            <a:r>
              <a:rPr lang="tr-TR" sz="1600" dirty="0" smtClean="0">
                <a:ea typeface="Calibri"/>
                <a:cs typeface="Times New Roman"/>
              </a:rPr>
              <a:t>, KATALANCA</a:t>
            </a:r>
            <a:r>
              <a:rPr lang="tr-TR" sz="1600" dirty="0">
                <a:ea typeface="Calibri"/>
                <a:cs typeface="Times New Roman"/>
              </a:rPr>
              <a:t> </a:t>
            </a:r>
            <a:r>
              <a:rPr lang="tr-TR" sz="1600" dirty="0" smtClean="0">
                <a:ea typeface="Calibri"/>
                <a:cs typeface="Times New Roman"/>
              </a:rPr>
              <a:t>, PROVENSAL</a:t>
            </a:r>
            <a:r>
              <a:rPr lang="tr-TR" sz="1600" dirty="0">
                <a:ea typeface="Calibri"/>
                <a:cs typeface="Times New Roman"/>
              </a:rPr>
              <a:t> </a:t>
            </a:r>
            <a:r>
              <a:rPr lang="tr-TR" sz="1600" dirty="0" smtClean="0">
                <a:ea typeface="Calibri"/>
                <a:cs typeface="Times New Roman"/>
              </a:rPr>
              <a:t>, LADİNO,  RETOROMANŞÇA</a:t>
            </a:r>
            <a:endParaRPr lang="tr-TR" sz="1600" dirty="0" smtClean="0">
              <a:latin typeface="Calibri"/>
              <a:ea typeface="Calibri"/>
              <a:cs typeface="Times New Roman"/>
            </a:endParaRPr>
          </a:p>
          <a:p>
            <a:pPr algn="l">
              <a:lnSpc>
                <a:spcPct val="115000"/>
              </a:lnSpc>
              <a:spcAft>
                <a:spcPts val="1000"/>
              </a:spcAft>
            </a:pPr>
            <a:r>
              <a:rPr lang="tr-TR" sz="1600" dirty="0" smtClean="0">
                <a:solidFill>
                  <a:srgbClr val="FFFF00"/>
                </a:solidFill>
                <a:ea typeface="Calibri"/>
                <a:cs typeface="Times New Roman"/>
              </a:rPr>
              <a:t> ██ </a:t>
            </a:r>
            <a:r>
              <a:rPr lang="tr-TR" sz="1600" b="1" dirty="0" smtClean="0">
                <a:solidFill>
                  <a:srgbClr val="FFFF00"/>
                </a:solidFill>
                <a:ea typeface="Calibri"/>
                <a:cs typeface="Times New Roman"/>
              </a:rPr>
              <a:t>SLAV DİLLERİ:  </a:t>
            </a:r>
            <a:r>
              <a:rPr lang="tr-TR" sz="1600" dirty="0" smtClean="0">
                <a:ea typeface="Calibri"/>
                <a:cs typeface="Times New Roman"/>
              </a:rPr>
              <a:t>RUSÇA , UKRAYNACA</a:t>
            </a:r>
            <a:r>
              <a:rPr lang="tr-TR" sz="1600" dirty="0">
                <a:ea typeface="Calibri"/>
                <a:cs typeface="Times New Roman"/>
              </a:rPr>
              <a:t> </a:t>
            </a:r>
            <a:r>
              <a:rPr lang="tr-TR" sz="1600" dirty="0" smtClean="0">
                <a:ea typeface="Calibri"/>
                <a:cs typeface="Times New Roman"/>
              </a:rPr>
              <a:t>,  BELARUSÇA</a:t>
            </a:r>
            <a:r>
              <a:rPr lang="tr-TR" sz="1600" dirty="0">
                <a:ea typeface="Calibri"/>
                <a:cs typeface="Times New Roman"/>
              </a:rPr>
              <a:t> </a:t>
            </a:r>
            <a:r>
              <a:rPr lang="tr-TR" sz="1600" dirty="0" smtClean="0">
                <a:ea typeface="Calibri"/>
                <a:cs typeface="Times New Roman"/>
              </a:rPr>
              <a:t>, SIRPÇA</a:t>
            </a:r>
            <a:r>
              <a:rPr lang="tr-TR" sz="1600" dirty="0">
                <a:ea typeface="Calibri"/>
                <a:cs typeface="Times New Roman"/>
              </a:rPr>
              <a:t> </a:t>
            </a:r>
            <a:r>
              <a:rPr lang="tr-TR" sz="1600" dirty="0" smtClean="0">
                <a:ea typeface="Calibri"/>
                <a:cs typeface="Times New Roman"/>
              </a:rPr>
              <a:t>, HIRVATÇA</a:t>
            </a:r>
            <a:r>
              <a:rPr lang="tr-TR" sz="1600" dirty="0">
                <a:ea typeface="Calibri"/>
                <a:cs typeface="Times New Roman"/>
              </a:rPr>
              <a:t> </a:t>
            </a:r>
            <a:r>
              <a:rPr lang="tr-TR" sz="1600" dirty="0" smtClean="0">
                <a:ea typeface="Calibri"/>
                <a:cs typeface="Times New Roman"/>
              </a:rPr>
              <a:t>, BOŞNAKÇA</a:t>
            </a:r>
            <a:r>
              <a:rPr lang="tr-TR" sz="1600" dirty="0">
                <a:ea typeface="Calibri"/>
                <a:cs typeface="Times New Roman"/>
              </a:rPr>
              <a:t> </a:t>
            </a:r>
            <a:r>
              <a:rPr lang="tr-TR" sz="1600" dirty="0" smtClean="0">
                <a:ea typeface="Calibri"/>
                <a:cs typeface="Times New Roman"/>
              </a:rPr>
              <a:t>,  LEHÇE</a:t>
            </a:r>
            <a:r>
              <a:rPr lang="tr-TR" sz="1600" dirty="0">
                <a:ea typeface="Calibri"/>
                <a:cs typeface="Times New Roman"/>
              </a:rPr>
              <a:t> </a:t>
            </a:r>
            <a:r>
              <a:rPr lang="tr-TR" sz="1600" dirty="0" smtClean="0">
                <a:ea typeface="Calibri"/>
                <a:cs typeface="Times New Roman"/>
              </a:rPr>
              <a:t>, ( POLONYA DİLİ) , BULGARCA</a:t>
            </a:r>
            <a:r>
              <a:rPr lang="tr-TR" sz="1600" dirty="0">
                <a:ea typeface="Calibri"/>
                <a:cs typeface="Times New Roman"/>
              </a:rPr>
              <a:t> </a:t>
            </a:r>
            <a:r>
              <a:rPr lang="tr-TR" sz="1600" dirty="0" smtClean="0">
                <a:ea typeface="Calibri"/>
                <a:cs typeface="Times New Roman"/>
              </a:rPr>
              <a:t>, MAKEDONCA</a:t>
            </a:r>
            <a:r>
              <a:rPr lang="tr-TR" sz="1600" dirty="0">
                <a:ea typeface="Calibri"/>
                <a:cs typeface="Times New Roman"/>
              </a:rPr>
              <a:t> </a:t>
            </a:r>
            <a:r>
              <a:rPr lang="tr-TR" sz="1600" dirty="0" smtClean="0">
                <a:ea typeface="Calibri"/>
                <a:cs typeface="Times New Roman"/>
              </a:rPr>
              <a:t>, SLOVENCE ,   SLOVAKÇA</a:t>
            </a:r>
            <a:r>
              <a:rPr lang="tr-TR" sz="1600" dirty="0">
                <a:ea typeface="Calibri"/>
                <a:cs typeface="Times New Roman"/>
              </a:rPr>
              <a:t> </a:t>
            </a:r>
            <a:r>
              <a:rPr lang="tr-TR" sz="1600" dirty="0" smtClean="0">
                <a:ea typeface="Calibri"/>
                <a:cs typeface="Times New Roman"/>
              </a:rPr>
              <a:t>,  ÇEKÇE .</a:t>
            </a:r>
            <a:endParaRPr lang="tr-TR" sz="1600" dirty="0" smtClean="0">
              <a:latin typeface="Calibri"/>
              <a:ea typeface="Calibri"/>
              <a:cs typeface="Times New Roman"/>
            </a:endParaRPr>
          </a:p>
          <a:p>
            <a:pPr algn="l"/>
            <a:endParaRPr lang="tr-TR" sz="15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61950"/>
            <a:ext cx="8278813"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7394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08912" cy="6192688"/>
          </a:xfrm>
        </p:spPr>
        <p:txBody>
          <a:bodyPr/>
          <a:lstStyle/>
          <a:p>
            <a:pPr marL="0" indent="0" algn="just">
              <a:buNone/>
            </a:pPr>
            <a:r>
              <a:rPr lang="tr-TR" sz="1900" dirty="0">
                <a:solidFill>
                  <a:srgbClr val="FFFF00"/>
                </a:solidFill>
              </a:rPr>
              <a:t>Kağanlığın batı kanadını Tanrı Dağlarındaki Ak Dağ (Ek </a:t>
            </a:r>
            <a:r>
              <a:rPr lang="tr-TR" sz="1900" dirty="0" err="1">
                <a:solidFill>
                  <a:srgbClr val="FFFF00"/>
                </a:solidFill>
              </a:rPr>
              <a:t>Tag</a:t>
            </a:r>
            <a:r>
              <a:rPr lang="tr-TR" sz="1900" dirty="0">
                <a:solidFill>
                  <a:srgbClr val="FFFF00"/>
                </a:solidFill>
              </a:rPr>
              <a:t>) </a:t>
            </a:r>
            <a:r>
              <a:rPr lang="tr-TR" sz="1900" dirty="0" smtClean="0">
                <a:solidFill>
                  <a:srgbClr val="FFFF00"/>
                </a:solidFill>
              </a:rPr>
              <a:t>bölgesinde oturan İstemi </a:t>
            </a:r>
            <a:r>
              <a:rPr lang="tr-TR" sz="1900" dirty="0">
                <a:solidFill>
                  <a:srgbClr val="FFFF00"/>
                </a:solidFill>
              </a:rPr>
              <a:t>Yabgu </a:t>
            </a:r>
            <a:r>
              <a:rPr lang="tr-TR" sz="1900" dirty="0" smtClean="0">
                <a:solidFill>
                  <a:srgbClr val="FFFF00"/>
                </a:solidFill>
              </a:rPr>
              <a:t> yönetiyordu</a:t>
            </a:r>
            <a:r>
              <a:rPr lang="tr-TR" sz="1900" dirty="0">
                <a:solidFill>
                  <a:srgbClr val="FFFF00"/>
                </a:solidFill>
              </a:rPr>
              <a:t>. Köktürk anıtlarında </a:t>
            </a:r>
            <a:r>
              <a:rPr lang="tr-TR" sz="1900" dirty="0" smtClean="0">
                <a:solidFill>
                  <a:srgbClr val="FFFF00"/>
                </a:solidFill>
              </a:rPr>
              <a:t>adı </a:t>
            </a:r>
            <a:r>
              <a:rPr lang="tr-TR" sz="1900" b="1" dirty="0" smtClean="0"/>
              <a:t>İstemi</a:t>
            </a:r>
            <a:r>
              <a:rPr lang="tr-TR" sz="1900" b="1" dirty="0" smtClean="0">
                <a:solidFill>
                  <a:srgbClr val="FFFF00"/>
                </a:solidFill>
              </a:rPr>
              <a:t> </a:t>
            </a:r>
            <a:r>
              <a:rPr lang="tr-TR" sz="1900" dirty="0" smtClean="0">
                <a:solidFill>
                  <a:srgbClr val="FFFF00"/>
                </a:solidFill>
              </a:rPr>
              <a:t>şeklinde </a:t>
            </a:r>
            <a:r>
              <a:rPr lang="tr-TR" sz="1900" dirty="0">
                <a:solidFill>
                  <a:srgbClr val="FFFF00"/>
                </a:solidFill>
              </a:rPr>
              <a:t>geçen bu büyük devlet adamı, Arap </a:t>
            </a:r>
            <a:r>
              <a:rPr lang="tr-TR" sz="1900" dirty="0" smtClean="0">
                <a:solidFill>
                  <a:srgbClr val="FFFF00"/>
                </a:solidFill>
              </a:rPr>
              <a:t>kaynaklarında </a:t>
            </a:r>
            <a:r>
              <a:rPr lang="tr-TR" sz="1900" b="1" dirty="0" err="1" smtClean="0"/>
              <a:t>Sincibû</a:t>
            </a:r>
            <a:r>
              <a:rPr lang="tr-TR" sz="1900" b="1" dirty="0" smtClean="0"/>
              <a:t> </a:t>
            </a:r>
            <a:r>
              <a:rPr lang="tr-TR" sz="1900" b="1" dirty="0" err="1"/>
              <a:t>Hâkan</a:t>
            </a:r>
            <a:r>
              <a:rPr lang="tr-TR" sz="1900" dirty="0">
                <a:solidFill>
                  <a:srgbClr val="FFFF00"/>
                </a:solidFill>
              </a:rPr>
              <a:t>, Bizans kaynaklarında </a:t>
            </a:r>
            <a:r>
              <a:rPr lang="tr-TR" sz="1900" b="1" dirty="0" err="1"/>
              <a:t>Silzibu</a:t>
            </a:r>
            <a:r>
              <a:rPr lang="tr-TR" sz="1900" dirty="0" err="1"/>
              <a:t>l</a:t>
            </a:r>
            <a:r>
              <a:rPr lang="tr-TR" sz="1900" dirty="0">
                <a:solidFill>
                  <a:srgbClr val="FFFF00"/>
                </a:solidFill>
              </a:rPr>
              <a:t> olarak </a:t>
            </a:r>
            <a:r>
              <a:rPr lang="tr-TR" sz="1900" dirty="0" smtClean="0">
                <a:solidFill>
                  <a:srgbClr val="FFFF00"/>
                </a:solidFill>
              </a:rPr>
              <a:t>geçer. Arap </a:t>
            </a:r>
            <a:r>
              <a:rPr lang="tr-TR" sz="1900" dirty="0">
                <a:solidFill>
                  <a:srgbClr val="FFFF00"/>
                </a:solidFill>
              </a:rPr>
              <a:t>ve Bizans kaynaklarındaki şekil, Türkçe </a:t>
            </a:r>
            <a:r>
              <a:rPr lang="tr-TR" sz="1900" b="1" dirty="0" err="1"/>
              <a:t>Sir</a:t>
            </a:r>
            <a:r>
              <a:rPr lang="tr-TR" sz="1900" b="1" dirty="0"/>
              <a:t> </a:t>
            </a:r>
            <a:r>
              <a:rPr lang="tr-TR" sz="1900" b="1" dirty="0" err="1"/>
              <a:t>Yabgu</a:t>
            </a:r>
            <a:r>
              <a:rPr lang="tr-TR" sz="1900" dirty="0" err="1">
                <a:solidFill>
                  <a:srgbClr val="FFFF00"/>
                </a:solidFill>
              </a:rPr>
              <a:t>'nun</a:t>
            </a:r>
            <a:r>
              <a:rPr lang="tr-TR" sz="1900" dirty="0">
                <a:solidFill>
                  <a:srgbClr val="FFFF00"/>
                </a:solidFill>
              </a:rPr>
              <a:t> karşılığıdır</a:t>
            </a:r>
            <a:r>
              <a:rPr lang="tr-TR" sz="1900" dirty="0" smtClean="0">
                <a:solidFill>
                  <a:srgbClr val="FFFF00"/>
                </a:solidFill>
              </a:rPr>
              <a:t>. </a:t>
            </a:r>
            <a:r>
              <a:rPr lang="tr-TR" sz="1900" dirty="0" err="1" smtClean="0">
                <a:solidFill>
                  <a:srgbClr val="FFFF00"/>
                </a:solidFill>
              </a:rPr>
              <a:t>Reşideddin</a:t>
            </a:r>
            <a:r>
              <a:rPr lang="tr-TR" sz="1900" dirty="0" smtClean="0">
                <a:solidFill>
                  <a:srgbClr val="FFFF00"/>
                </a:solidFill>
              </a:rPr>
              <a:t> </a:t>
            </a:r>
            <a:r>
              <a:rPr lang="tr-TR" sz="1900" dirty="0" err="1">
                <a:solidFill>
                  <a:srgbClr val="FFFF00"/>
                </a:solidFill>
              </a:rPr>
              <a:t>Oğuznâmesindeki</a:t>
            </a:r>
            <a:r>
              <a:rPr lang="tr-TR" sz="1900" dirty="0">
                <a:solidFill>
                  <a:srgbClr val="FFFF00"/>
                </a:solidFill>
              </a:rPr>
              <a:t> </a:t>
            </a:r>
            <a:r>
              <a:rPr lang="tr-TR" sz="1900" b="1" dirty="0"/>
              <a:t>İnal Sır </a:t>
            </a:r>
            <a:r>
              <a:rPr lang="tr-TR" sz="1900" b="1" dirty="0" err="1"/>
              <a:t>Yavkuy</a:t>
            </a:r>
            <a:r>
              <a:rPr lang="tr-TR" sz="1900" b="1" dirty="0"/>
              <a:t> Han, Şecere-i </a:t>
            </a:r>
            <a:r>
              <a:rPr lang="tr-TR" sz="1900" b="1" dirty="0" err="1" smtClean="0"/>
              <a:t>Terâkime</a:t>
            </a:r>
            <a:r>
              <a:rPr lang="tr-TR" sz="1900" dirty="0" err="1" smtClean="0">
                <a:solidFill>
                  <a:srgbClr val="FFFF00"/>
                </a:solidFill>
              </a:rPr>
              <a:t>'deki</a:t>
            </a:r>
            <a:r>
              <a:rPr lang="tr-TR" sz="1900" dirty="0" smtClean="0">
                <a:solidFill>
                  <a:srgbClr val="FFFF00"/>
                </a:solidFill>
              </a:rPr>
              <a:t> </a:t>
            </a:r>
            <a:r>
              <a:rPr lang="tr-TR" sz="1900" b="1" dirty="0" smtClean="0"/>
              <a:t>İnal </a:t>
            </a:r>
            <a:r>
              <a:rPr lang="tr-TR" sz="1900" b="1" dirty="0" err="1"/>
              <a:t>Yavı</a:t>
            </a:r>
            <a:r>
              <a:rPr lang="tr-TR" sz="1900" b="1" dirty="0"/>
              <a:t> Han</a:t>
            </a:r>
            <a:r>
              <a:rPr lang="tr-TR" sz="1900" dirty="0">
                <a:solidFill>
                  <a:srgbClr val="FFFF00"/>
                </a:solidFill>
              </a:rPr>
              <a:t>, </a:t>
            </a:r>
            <a:r>
              <a:rPr lang="tr-TR" sz="1900" dirty="0" err="1">
                <a:solidFill>
                  <a:srgbClr val="FFFF00"/>
                </a:solidFill>
              </a:rPr>
              <a:t>Bumın'ın</a:t>
            </a:r>
            <a:r>
              <a:rPr lang="tr-TR" sz="1900" dirty="0">
                <a:solidFill>
                  <a:srgbClr val="FFFF00"/>
                </a:solidFill>
              </a:rPr>
              <a:t> kardeşi </a:t>
            </a:r>
            <a:r>
              <a:rPr lang="tr-TR" sz="1900" b="1" dirty="0"/>
              <a:t>İstemi Yabgu </a:t>
            </a:r>
            <a:r>
              <a:rPr lang="tr-TR" sz="1900" dirty="0">
                <a:solidFill>
                  <a:srgbClr val="FFFF00"/>
                </a:solidFill>
              </a:rPr>
              <a:t>ile aynı </a:t>
            </a:r>
            <a:r>
              <a:rPr lang="tr-TR" sz="1900" dirty="0" smtClean="0">
                <a:solidFill>
                  <a:srgbClr val="FFFF00"/>
                </a:solidFill>
              </a:rPr>
              <a:t>şahsiyettir Anıtlardaki </a:t>
            </a:r>
            <a:r>
              <a:rPr lang="tr-TR" sz="1900" b="1" dirty="0"/>
              <a:t>İstemi adı, </a:t>
            </a:r>
            <a:r>
              <a:rPr lang="tr-TR" sz="1900" b="1" dirty="0" err="1"/>
              <a:t>Sir</a:t>
            </a:r>
            <a:r>
              <a:rPr lang="tr-TR" sz="1900" b="1" dirty="0"/>
              <a:t> </a:t>
            </a:r>
            <a:r>
              <a:rPr lang="tr-TR" sz="1900" b="1" dirty="0" err="1"/>
              <a:t>Yabgu</a:t>
            </a:r>
            <a:r>
              <a:rPr lang="tr-TR" sz="1900" dirty="0" err="1">
                <a:solidFill>
                  <a:srgbClr val="FFFF00"/>
                </a:solidFill>
              </a:rPr>
              <a:t>'nun</a:t>
            </a:r>
            <a:r>
              <a:rPr lang="tr-TR" sz="1900" dirty="0">
                <a:solidFill>
                  <a:srgbClr val="FFFF00"/>
                </a:solidFill>
              </a:rPr>
              <a:t> </a:t>
            </a:r>
            <a:r>
              <a:rPr lang="tr-TR" sz="1900" dirty="0" err="1">
                <a:solidFill>
                  <a:srgbClr val="FFFF00"/>
                </a:solidFill>
              </a:rPr>
              <a:t>Çinceleşmiş</a:t>
            </a:r>
            <a:r>
              <a:rPr lang="tr-TR" sz="1900" dirty="0">
                <a:solidFill>
                  <a:srgbClr val="FFFF00"/>
                </a:solidFill>
              </a:rPr>
              <a:t> biçimi </a:t>
            </a:r>
            <a:r>
              <a:rPr lang="tr-TR" sz="1900" dirty="0" smtClean="0">
                <a:solidFill>
                  <a:srgbClr val="FFFF00"/>
                </a:solidFill>
              </a:rPr>
              <a:t>olabilir. Esasen </a:t>
            </a:r>
            <a:r>
              <a:rPr lang="tr-TR" sz="1900" dirty="0">
                <a:solidFill>
                  <a:srgbClr val="FFFF00"/>
                </a:solidFill>
              </a:rPr>
              <a:t>İstemi kelimesi Çin kaynaklarında, benzer şekilde </a:t>
            </a:r>
            <a:r>
              <a:rPr lang="tr-TR" sz="1900" b="1" dirty="0" err="1"/>
              <a:t>Şi</a:t>
            </a:r>
            <a:r>
              <a:rPr lang="tr-TR" sz="1900" b="1" dirty="0"/>
              <a:t>-</a:t>
            </a:r>
            <a:r>
              <a:rPr lang="tr-TR" sz="1900" b="1" dirty="0" err="1"/>
              <a:t>tien</a:t>
            </a:r>
            <a:r>
              <a:rPr lang="tr-TR" sz="1900" b="1" dirty="0"/>
              <a:t>-mi ve </a:t>
            </a:r>
            <a:r>
              <a:rPr lang="tr-TR" sz="1900" b="1" dirty="0" smtClean="0"/>
              <a:t>Se-ti-mi </a:t>
            </a:r>
            <a:r>
              <a:rPr lang="tr-TR" sz="1900" dirty="0" smtClean="0">
                <a:solidFill>
                  <a:srgbClr val="FFFF00"/>
                </a:solidFill>
              </a:rPr>
              <a:t>olarak geçmektedir. </a:t>
            </a:r>
            <a:r>
              <a:rPr lang="tr-TR" sz="1900" b="1" dirty="0" smtClean="0"/>
              <a:t>İstemi</a:t>
            </a:r>
            <a:r>
              <a:rPr lang="tr-TR" sz="1900" b="1" dirty="0"/>
              <a:t>, </a:t>
            </a:r>
            <a:r>
              <a:rPr lang="tr-TR" sz="1900" dirty="0">
                <a:solidFill>
                  <a:srgbClr val="FFFF00"/>
                </a:solidFill>
              </a:rPr>
              <a:t>önce </a:t>
            </a:r>
            <a:r>
              <a:rPr lang="tr-TR" sz="1900" dirty="0" err="1">
                <a:solidFill>
                  <a:srgbClr val="FFFF00"/>
                </a:solidFill>
              </a:rPr>
              <a:t>Sâsânîlerle</a:t>
            </a:r>
            <a:r>
              <a:rPr lang="tr-TR" sz="1900" dirty="0">
                <a:solidFill>
                  <a:srgbClr val="FFFF00"/>
                </a:solidFill>
              </a:rPr>
              <a:t> ittifak yaparak 557 yılında </a:t>
            </a:r>
            <a:r>
              <a:rPr lang="tr-TR" sz="1900" dirty="0" err="1">
                <a:solidFill>
                  <a:srgbClr val="FFFF00"/>
                </a:solidFill>
              </a:rPr>
              <a:t>Akhun</a:t>
            </a:r>
            <a:r>
              <a:rPr lang="tr-TR" sz="1900" dirty="0">
                <a:solidFill>
                  <a:srgbClr val="FFFF00"/>
                </a:solidFill>
              </a:rPr>
              <a:t> </a:t>
            </a:r>
            <a:r>
              <a:rPr lang="tr-TR" sz="1900" dirty="0" smtClean="0">
                <a:solidFill>
                  <a:srgbClr val="FFFF00"/>
                </a:solidFill>
              </a:rPr>
              <a:t>devletini yıktı</a:t>
            </a:r>
            <a:r>
              <a:rPr lang="tr-TR" sz="1900" dirty="0">
                <a:solidFill>
                  <a:srgbClr val="FFFF00"/>
                </a:solidFill>
              </a:rPr>
              <a:t>; </a:t>
            </a:r>
            <a:r>
              <a:rPr lang="tr-TR" sz="1900" dirty="0" err="1">
                <a:solidFill>
                  <a:srgbClr val="FFFF00"/>
                </a:solidFill>
              </a:rPr>
              <a:t>Akhunlardan</a:t>
            </a:r>
            <a:r>
              <a:rPr lang="tr-TR" sz="1900" dirty="0">
                <a:solidFill>
                  <a:srgbClr val="FFFF00"/>
                </a:solidFill>
              </a:rPr>
              <a:t> alınan toprakların Ceyhun'a kadar olan </a:t>
            </a:r>
            <a:r>
              <a:rPr lang="tr-TR" sz="1900" dirty="0" smtClean="0">
                <a:solidFill>
                  <a:srgbClr val="FFFF00"/>
                </a:solidFill>
              </a:rPr>
              <a:t>bölümüne Köktürkler </a:t>
            </a:r>
            <a:r>
              <a:rPr lang="tr-TR" sz="1900" dirty="0">
                <a:solidFill>
                  <a:srgbClr val="FFFF00"/>
                </a:solidFill>
              </a:rPr>
              <a:t>sahip oldular. İttifak dolayısıyla </a:t>
            </a:r>
            <a:r>
              <a:rPr lang="tr-TR" sz="1900" dirty="0" err="1">
                <a:solidFill>
                  <a:srgbClr val="FFFF00"/>
                </a:solidFill>
              </a:rPr>
              <a:t>İstemi'nin</a:t>
            </a:r>
            <a:r>
              <a:rPr lang="tr-TR" sz="1900" dirty="0">
                <a:solidFill>
                  <a:srgbClr val="FFFF00"/>
                </a:solidFill>
              </a:rPr>
              <a:t> kızı</a:t>
            </a:r>
            <a:r>
              <a:rPr lang="tr-TR" sz="1900" b="1" dirty="0"/>
              <a:t> </a:t>
            </a:r>
            <a:r>
              <a:rPr lang="tr-TR" sz="1900" b="1" dirty="0" err="1"/>
              <a:t>Fakim</a:t>
            </a:r>
            <a:r>
              <a:rPr lang="tr-TR" sz="1900" b="1" dirty="0"/>
              <a:t> </a:t>
            </a:r>
            <a:r>
              <a:rPr lang="tr-TR" sz="1900" dirty="0" smtClean="0">
                <a:solidFill>
                  <a:srgbClr val="FFFF00"/>
                </a:solidFill>
              </a:rPr>
              <a:t>, </a:t>
            </a:r>
            <a:r>
              <a:rPr lang="tr-TR" sz="1900" dirty="0" err="1">
                <a:solidFill>
                  <a:srgbClr val="FFFF00"/>
                </a:solidFill>
              </a:rPr>
              <a:t>Sâsânîlerin</a:t>
            </a:r>
            <a:r>
              <a:rPr lang="tr-TR" sz="1900" dirty="0">
                <a:solidFill>
                  <a:srgbClr val="FFFF00"/>
                </a:solidFill>
              </a:rPr>
              <a:t> ünlü hükümdarı </a:t>
            </a:r>
            <a:r>
              <a:rPr lang="tr-TR" sz="1900" b="1" dirty="0" err="1"/>
              <a:t>Nûşirevan'</a:t>
            </a:r>
            <a:r>
              <a:rPr lang="tr-TR" sz="1900" dirty="0" err="1">
                <a:solidFill>
                  <a:srgbClr val="FFFF00"/>
                </a:solidFill>
              </a:rPr>
              <a:t>la</a:t>
            </a:r>
            <a:r>
              <a:rPr lang="tr-TR" sz="1900" dirty="0">
                <a:solidFill>
                  <a:srgbClr val="FFFF00"/>
                </a:solidFill>
              </a:rPr>
              <a:t> evlendi. </a:t>
            </a:r>
            <a:r>
              <a:rPr lang="tr-TR" sz="1900" dirty="0" err="1"/>
              <a:t>Fakim</a:t>
            </a:r>
            <a:r>
              <a:rPr lang="tr-TR" sz="1900" dirty="0">
                <a:solidFill>
                  <a:srgbClr val="FFFF00"/>
                </a:solidFill>
              </a:rPr>
              <a:t> </a:t>
            </a:r>
            <a:r>
              <a:rPr lang="tr-TR" sz="1900" dirty="0" smtClean="0">
                <a:solidFill>
                  <a:srgbClr val="FFFF00"/>
                </a:solidFill>
              </a:rPr>
              <a:t>kelimesi </a:t>
            </a:r>
            <a:r>
              <a:rPr lang="tr-TR" sz="1900" dirty="0">
                <a:solidFill>
                  <a:srgbClr val="FFFF00"/>
                </a:solidFill>
              </a:rPr>
              <a:t>Türkçe </a:t>
            </a:r>
            <a:r>
              <a:rPr lang="tr-TR" sz="1900" dirty="0" err="1"/>
              <a:t>Begim</a:t>
            </a:r>
            <a:r>
              <a:rPr lang="tr-TR" sz="1900" dirty="0">
                <a:solidFill>
                  <a:srgbClr val="FFFF00"/>
                </a:solidFill>
              </a:rPr>
              <a:t> olmalıdır. Bu evlilikten doğan </a:t>
            </a:r>
            <a:r>
              <a:rPr lang="tr-TR" sz="1900" dirty="0" err="1">
                <a:solidFill>
                  <a:srgbClr val="FFFF00"/>
                </a:solidFill>
              </a:rPr>
              <a:t>Sâsânî</a:t>
            </a:r>
            <a:r>
              <a:rPr lang="tr-TR" sz="1900" dirty="0">
                <a:solidFill>
                  <a:srgbClr val="FFFF00"/>
                </a:solidFill>
              </a:rPr>
              <a:t> </a:t>
            </a:r>
            <a:r>
              <a:rPr lang="tr-TR" sz="1900" dirty="0" smtClean="0">
                <a:solidFill>
                  <a:srgbClr val="FFFF00"/>
                </a:solidFill>
              </a:rPr>
              <a:t>hükümdarı </a:t>
            </a:r>
            <a:r>
              <a:rPr lang="tr-TR" sz="1900" dirty="0" smtClean="0"/>
              <a:t>Hürmüz</a:t>
            </a:r>
            <a:r>
              <a:rPr lang="tr-TR" sz="1900" dirty="0">
                <a:solidFill>
                  <a:srgbClr val="FFFF00"/>
                </a:solidFill>
              </a:rPr>
              <a:t>, </a:t>
            </a:r>
            <a:r>
              <a:rPr lang="tr-TR" sz="1900" dirty="0" err="1"/>
              <a:t>Türkzâd</a:t>
            </a:r>
            <a:r>
              <a:rPr lang="tr-TR" sz="1900" dirty="0">
                <a:solidFill>
                  <a:srgbClr val="FFFF00"/>
                </a:solidFill>
              </a:rPr>
              <a:t> (Türk'ten doğma) lâkabıyla </a:t>
            </a:r>
            <a:r>
              <a:rPr lang="tr-TR" sz="1900" dirty="0" smtClean="0">
                <a:solidFill>
                  <a:srgbClr val="FFFF00"/>
                </a:solidFill>
              </a:rPr>
              <a:t>anıldı. </a:t>
            </a:r>
            <a:r>
              <a:rPr lang="tr-TR" sz="1900" dirty="0" err="1" smtClean="0">
                <a:solidFill>
                  <a:srgbClr val="FFFF00"/>
                </a:solidFill>
              </a:rPr>
              <a:t>Sâsânîlerle</a:t>
            </a:r>
            <a:r>
              <a:rPr lang="tr-TR" sz="1900" dirty="0" smtClean="0">
                <a:solidFill>
                  <a:srgbClr val="FFFF00"/>
                </a:solidFill>
              </a:rPr>
              <a:t> </a:t>
            </a:r>
            <a:r>
              <a:rPr lang="tr-TR" sz="1900" dirty="0">
                <a:solidFill>
                  <a:srgbClr val="FFFF00"/>
                </a:solidFill>
              </a:rPr>
              <a:t>Köktürkler arasındaki ittifak uzun sürmedi. </a:t>
            </a:r>
            <a:r>
              <a:rPr lang="tr-TR" sz="1900" dirty="0" err="1">
                <a:solidFill>
                  <a:srgbClr val="FFFF00"/>
                </a:solidFill>
              </a:rPr>
              <a:t>Nûşirevan</a:t>
            </a:r>
            <a:r>
              <a:rPr lang="tr-TR" sz="1900" dirty="0">
                <a:solidFill>
                  <a:srgbClr val="FFFF00"/>
                </a:solidFill>
              </a:rPr>
              <a:t>, </a:t>
            </a:r>
            <a:r>
              <a:rPr lang="tr-TR" sz="1900" dirty="0" err="1" smtClean="0">
                <a:solidFill>
                  <a:srgbClr val="FFFF00"/>
                </a:solidFill>
              </a:rPr>
              <a:t>İstemi'nin</a:t>
            </a:r>
            <a:r>
              <a:rPr lang="tr-TR" sz="1900" dirty="0" smtClean="0">
                <a:solidFill>
                  <a:srgbClr val="FFFF00"/>
                </a:solidFill>
              </a:rPr>
              <a:t> elçilerini </a:t>
            </a:r>
            <a:r>
              <a:rPr lang="tr-TR" sz="1900" dirty="0">
                <a:solidFill>
                  <a:srgbClr val="FFFF00"/>
                </a:solidFill>
              </a:rPr>
              <a:t>öldürtünce İstemi bu defa Bizans'la ilişki kurdu. 567 </a:t>
            </a:r>
            <a:r>
              <a:rPr lang="tr-TR" sz="1900" dirty="0" smtClean="0">
                <a:solidFill>
                  <a:srgbClr val="FFFF00"/>
                </a:solidFill>
              </a:rPr>
              <a:t>yılında İstanbul'a</a:t>
            </a:r>
            <a:r>
              <a:rPr lang="tr-TR" sz="1900" dirty="0">
                <a:solidFill>
                  <a:srgbClr val="FFFF00"/>
                </a:solidFill>
              </a:rPr>
              <a:t>, Soğdak tüccar </a:t>
            </a:r>
            <a:r>
              <a:rPr lang="tr-TR" sz="1900" dirty="0" err="1"/>
              <a:t>Maniak</a:t>
            </a:r>
            <a:r>
              <a:rPr lang="tr-TR" sz="1900" dirty="0">
                <a:solidFill>
                  <a:srgbClr val="FFFF00"/>
                </a:solidFill>
              </a:rPr>
              <a:t> başkanlığında bir elçilik heyeti ve bu </a:t>
            </a:r>
            <a:r>
              <a:rPr lang="tr-TR" sz="1900" dirty="0" smtClean="0">
                <a:solidFill>
                  <a:srgbClr val="FFFF00"/>
                </a:solidFill>
              </a:rPr>
              <a:t>heyetle birlikte </a:t>
            </a:r>
            <a:r>
              <a:rPr lang="tr-TR" sz="1900" b="1" dirty="0" err="1"/>
              <a:t>İskitçe</a:t>
            </a:r>
            <a:r>
              <a:rPr lang="tr-TR" sz="1900" b="1" dirty="0"/>
              <a:t> (Türkçe) </a:t>
            </a:r>
            <a:r>
              <a:rPr lang="tr-TR" sz="1900" dirty="0">
                <a:solidFill>
                  <a:srgbClr val="FFFF00"/>
                </a:solidFill>
              </a:rPr>
              <a:t>bir mektup </a:t>
            </a:r>
            <a:r>
              <a:rPr lang="tr-TR" sz="1900" dirty="0" smtClean="0">
                <a:solidFill>
                  <a:srgbClr val="FFFF00"/>
                </a:solidFill>
              </a:rPr>
              <a:t>gönderdi. 569 yılında Bizans </a:t>
            </a:r>
            <a:r>
              <a:rPr lang="tr-TR" sz="1900" dirty="0">
                <a:solidFill>
                  <a:srgbClr val="FFFF00"/>
                </a:solidFill>
              </a:rPr>
              <a:t>da </a:t>
            </a:r>
            <a:r>
              <a:rPr lang="tr-TR" sz="1900" b="1" dirty="0"/>
              <a:t>Zemarkos</a:t>
            </a:r>
            <a:r>
              <a:rPr lang="tr-TR" sz="1900" dirty="0">
                <a:solidFill>
                  <a:srgbClr val="FFFF00"/>
                </a:solidFill>
              </a:rPr>
              <a:t> başkanlığında bir elçilik heyetini </a:t>
            </a:r>
            <a:r>
              <a:rPr lang="tr-TR" sz="1900" b="1" dirty="0"/>
              <a:t>İstemi Kağan'a </a:t>
            </a:r>
            <a:r>
              <a:rPr lang="tr-TR" sz="1900" dirty="0" smtClean="0">
                <a:solidFill>
                  <a:srgbClr val="FFFF00"/>
                </a:solidFill>
              </a:rPr>
              <a:t>gönderdi. </a:t>
            </a:r>
            <a:r>
              <a:rPr lang="tr-TR" sz="1900" dirty="0" err="1" smtClean="0"/>
              <a:t>Zemarkos'la</a:t>
            </a:r>
            <a:r>
              <a:rPr lang="tr-TR" sz="1900" dirty="0" smtClean="0">
                <a:solidFill>
                  <a:srgbClr val="FFFF00"/>
                </a:solidFill>
              </a:rPr>
              <a:t> </a:t>
            </a:r>
            <a:r>
              <a:rPr lang="tr-TR" sz="1900" dirty="0">
                <a:solidFill>
                  <a:srgbClr val="FFFF00"/>
                </a:solidFill>
              </a:rPr>
              <a:t>İstanbul'a giden Köktürklerin ikinci elçilik heyetinin başkanı </a:t>
            </a:r>
            <a:r>
              <a:rPr lang="tr-TR" sz="1900" b="1" dirty="0" err="1" smtClean="0"/>
              <a:t>Tagma</a:t>
            </a:r>
            <a:r>
              <a:rPr lang="tr-TR" sz="1900" b="1" dirty="0" smtClean="0"/>
              <a:t> Tarkan </a:t>
            </a:r>
            <a:r>
              <a:rPr lang="tr-TR" sz="1900" dirty="0" smtClean="0">
                <a:solidFill>
                  <a:srgbClr val="FFFF00"/>
                </a:solidFill>
              </a:rPr>
              <a:t>idi. </a:t>
            </a:r>
            <a:r>
              <a:rPr lang="tr-TR" sz="1900" dirty="0" err="1">
                <a:solidFill>
                  <a:srgbClr val="FFFF00"/>
                </a:solidFill>
              </a:rPr>
              <a:t>Tagma</a:t>
            </a:r>
            <a:r>
              <a:rPr lang="tr-TR" sz="1900" dirty="0">
                <a:solidFill>
                  <a:srgbClr val="FFFF00"/>
                </a:solidFill>
              </a:rPr>
              <a:t> Tarkan, İstanbul'da, Türkçe </a:t>
            </a:r>
            <a:r>
              <a:rPr lang="tr-TR" sz="1900" dirty="0" smtClean="0">
                <a:solidFill>
                  <a:srgbClr val="FFFF00"/>
                </a:solidFill>
              </a:rPr>
              <a:t>adını bildiğimiz </a:t>
            </a:r>
            <a:r>
              <a:rPr lang="tr-TR" sz="1900" dirty="0">
                <a:solidFill>
                  <a:srgbClr val="FFFF00"/>
                </a:solidFill>
              </a:rPr>
              <a:t>ilk Türk </a:t>
            </a:r>
            <a:r>
              <a:rPr lang="tr-TR" sz="1900" dirty="0" smtClean="0">
                <a:solidFill>
                  <a:srgbClr val="FFFF00"/>
                </a:solidFill>
              </a:rPr>
              <a:t>elçisidir. </a:t>
            </a:r>
            <a:endParaRPr lang="tr-TR" sz="1900" dirty="0">
              <a:solidFill>
                <a:srgbClr val="FFFF00"/>
              </a:solidFill>
            </a:endParaRPr>
          </a:p>
        </p:txBody>
      </p:sp>
    </p:spTree>
    <p:extLst>
      <p:ext uri="{BB962C8B-B14F-4D97-AF65-F5344CB8AC3E}">
        <p14:creationId xmlns:p14="http://schemas.microsoft.com/office/powerpoint/2010/main" val="322248863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640960" cy="6048672"/>
          </a:xfrm>
        </p:spPr>
        <p:txBody>
          <a:bodyPr/>
          <a:lstStyle/>
          <a:p>
            <a:pPr marL="0" indent="0">
              <a:buNone/>
            </a:pPr>
            <a:r>
              <a:rPr lang="tr-TR" sz="1700" b="1" dirty="0" err="1"/>
              <a:t>İstem</a:t>
            </a:r>
            <a:r>
              <a:rPr lang="tr-TR" sz="1700" dirty="0" err="1">
                <a:solidFill>
                  <a:srgbClr val="FFFF00"/>
                </a:solidFill>
              </a:rPr>
              <a:t>i'nin</a:t>
            </a:r>
            <a:r>
              <a:rPr lang="tr-TR" sz="1700" dirty="0">
                <a:solidFill>
                  <a:srgbClr val="FFFF00"/>
                </a:solidFill>
              </a:rPr>
              <a:t> ölümü sırasında Bizans imparatoru </a:t>
            </a:r>
            <a:r>
              <a:rPr lang="tr-TR" sz="1700" b="1" dirty="0"/>
              <a:t>2. </a:t>
            </a:r>
            <a:r>
              <a:rPr lang="tr-TR" sz="1700" b="1" dirty="0" err="1"/>
              <a:t>Tiberius</a:t>
            </a:r>
            <a:r>
              <a:rPr lang="tr-TR" sz="1700" b="1" dirty="0"/>
              <a:t> </a:t>
            </a:r>
            <a:r>
              <a:rPr lang="tr-TR" sz="1700" dirty="0" smtClean="0">
                <a:solidFill>
                  <a:srgbClr val="FFFF00"/>
                </a:solidFill>
              </a:rPr>
              <a:t>Köktürklere, </a:t>
            </a:r>
            <a:r>
              <a:rPr lang="tr-TR" sz="1700" b="1" dirty="0" err="1" smtClean="0"/>
              <a:t>Valentinos</a:t>
            </a:r>
            <a:r>
              <a:rPr lang="tr-TR" sz="1700" dirty="0" smtClean="0">
                <a:solidFill>
                  <a:srgbClr val="FFFF00"/>
                </a:solidFill>
              </a:rPr>
              <a:t> </a:t>
            </a:r>
            <a:r>
              <a:rPr lang="tr-TR" sz="1700" dirty="0">
                <a:solidFill>
                  <a:srgbClr val="FFFF00"/>
                </a:solidFill>
              </a:rPr>
              <a:t>başkanlığında bir elçilik heyeti göndermişti. </a:t>
            </a:r>
            <a:r>
              <a:rPr lang="tr-TR" sz="1700" dirty="0" err="1">
                <a:solidFill>
                  <a:srgbClr val="FFFF00"/>
                </a:solidFill>
              </a:rPr>
              <a:t>Valentinos'u</a:t>
            </a:r>
            <a:r>
              <a:rPr lang="tr-TR" sz="1700" dirty="0">
                <a:solidFill>
                  <a:srgbClr val="FFFF00"/>
                </a:solidFill>
              </a:rPr>
              <a:t> Aral </a:t>
            </a:r>
            <a:r>
              <a:rPr lang="tr-TR" sz="1700" dirty="0" smtClean="0">
                <a:solidFill>
                  <a:srgbClr val="FFFF00"/>
                </a:solidFill>
              </a:rPr>
              <a:t>gölü civarında </a:t>
            </a:r>
            <a:r>
              <a:rPr lang="tr-TR" sz="1700" b="1" dirty="0"/>
              <a:t>Türk Şad </a:t>
            </a:r>
            <a:r>
              <a:rPr lang="tr-TR" sz="1700" dirty="0">
                <a:solidFill>
                  <a:srgbClr val="FFFF00"/>
                </a:solidFill>
              </a:rPr>
              <a:t>adlı bir Köktürk şehzadesi (muhtemelen </a:t>
            </a:r>
            <a:r>
              <a:rPr lang="tr-TR" sz="1700" dirty="0" err="1">
                <a:solidFill>
                  <a:srgbClr val="FFFF00"/>
                </a:solidFill>
              </a:rPr>
              <a:t>İstemi'nin</a:t>
            </a:r>
            <a:r>
              <a:rPr lang="tr-TR" sz="1700" dirty="0">
                <a:solidFill>
                  <a:srgbClr val="FFFF00"/>
                </a:solidFill>
              </a:rPr>
              <a:t> </a:t>
            </a:r>
            <a:r>
              <a:rPr lang="tr-TR" sz="1700" dirty="0" smtClean="0">
                <a:solidFill>
                  <a:srgbClr val="FFFF00"/>
                </a:solidFill>
              </a:rPr>
              <a:t>oğlu) karşılar</a:t>
            </a:r>
            <a:r>
              <a:rPr lang="tr-TR" sz="1700" dirty="0">
                <a:solidFill>
                  <a:srgbClr val="FFFF00"/>
                </a:solidFill>
              </a:rPr>
              <a:t>. Ancak Bizanslılar Köktürklerle yaptıkları anlaşmaya aykırı </a:t>
            </a:r>
            <a:r>
              <a:rPr lang="tr-TR" sz="1700" dirty="0" smtClean="0">
                <a:solidFill>
                  <a:srgbClr val="FFFF00"/>
                </a:solidFill>
              </a:rPr>
              <a:t>olarak </a:t>
            </a:r>
            <a:r>
              <a:rPr lang="tr-TR" sz="1700" b="1" dirty="0" smtClean="0"/>
              <a:t>Avarların </a:t>
            </a:r>
            <a:r>
              <a:rPr lang="tr-TR" sz="1700" b="1" dirty="0" err="1"/>
              <a:t>Panonya'ya</a:t>
            </a:r>
            <a:r>
              <a:rPr lang="tr-TR" sz="1700" b="1" dirty="0"/>
              <a:t> (Doğu Macaristan'a</a:t>
            </a:r>
            <a:r>
              <a:rPr lang="tr-TR" sz="1700" dirty="0">
                <a:solidFill>
                  <a:srgbClr val="FFFF00"/>
                </a:solidFill>
              </a:rPr>
              <a:t>) yerleşmelerine müsaade etmişler </a:t>
            </a:r>
            <a:r>
              <a:rPr lang="tr-TR" sz="1700" dirty="0" smtClean="0">
                <a:solidFill>
                  <a:srgbClr val="FFFF00"/>
                </a:solidFill>
              </a:rPr>
              <a:t>ve Kafkasların </a:t>
            </a:r>
            <a:r>
              <a:rPr lang="tr-TR" sz="1700" dirty="0">
                <a:solidFill>
                  <a:srgbClr val="FFFF00"/>
                </a:solidFill>
              </a:rPr>
              <a:t>güneyinde de Sabirleri dağıtmışlardı. Bu sebeple </a:t>
            </a:r>
            <a:r>
              <a:rPr lang="tr-TR" sz="1700" b="1" dirty="0"/>
              <a:t>Türk </a:t>
            </a:r>
            <a:r>
              <a:rPr lang="tr-TR" sz="1700" b="1" dirty="0" smtClean="0"/>
              <a:t>Şad</a:t>
            </a:r>
            <a:r>
              <a:rPr lang="tr-TR" sz="1700" dirty="0" smtClean="0">
                <a:solidFill>
                  <a:srgbClr val="FFFF00"/>
                </a:solidFill>
              </a:rPr>
              <a:t>, </a:t>
            </a:r>
            <a:r>
              <a:rPr lang="tr-TR" sz="1700" dirty="0" err="1" smtClean="0">
                <a:solidFill>
                  <a:srgbClr val="FFFF00"/>
                </a:solidFill>
              </a:rPr>
              <a:t>Valentinos'u</a:t>
            </a:r>
            <a:r>
              <a:rPr lang="tr-TR" sz="1700" dirty="0" smtClean="0">
                <a:solidFill>
                  <a:srgbClr val="FFFF00"/>
                </a:solidFill>
              </a:rPr>
              <a:t> </a:t>
            </a:r>
            <a:r>
              <a:rPr lang="tr-TR" sz="1700" dirty="0">
                <a:solidFill>
                  <a:srgbClr val="FFFF00"/>
                </a:solidFill>
              </a:rPr>
              <a:t>ağır hakaretlerle karşıladı. Parmağını ağzına sokarak "on diliniz </a:t>
            </a:r>
            <a:r>
              <a:rPr lang="tr-TR" sz="1700" dirty="0" smtClean="0">
                <a:solidFill>
                  <a:srgbClr val="FFFF00"/>
                </a:solidFill>
              </a:rPr>
              <a:t>var ama </a:t>
            </a:r>
            <a:r>
              <a:rPr lang="tr-TR" sz="1700" dirty="0">
                <a:solidFill>
                  <a:srgbClr val="FFFF00"/>
                </a:solidFill>
              </a:rPr>
              <a:t>hileniz bir" dedi. "Kılıçlanarak değil, atların ayakları altında karınca </a:t>
            </a:r>
            <a:r>
              <a:rPr lang="tr-TR" sz="1700" dirty="0" smtClean="0">
                <a:solidFill>
                  <a:srgbClr val="FFFF00"/>
                </a:solidFill>
              </a:rPr>
              <a:t>gibi ezilerek </a:t>
            </a:r>
            <a:r>
              <a:rPr lang="tr-TR" sz="1700" dirty="0">
                <a:solidFill>
                  <a:srgbClr val="FFFF00"/>
                </a:solidFill>
              </a:rPr>
              <a:t>öldürülmeyi hak eden" </a:t>
            </a:r>
            <a:r>
              <a:rPr lang="tr-TR" sz="1700" b="1" dirty="0"/>
              <a:t>Avarlara</a:t>
            </a:r>
            <a:r>
              <a:rPr lang="tr-TR" sz="1700" dirty="0">
                <a:solidFill>
                  <a:srgbClr val="FFFF00"/>
                </a:solidFill>
              </a:rPr>
              <a:t> nasıl barınacak yer verdiklerinin </a:t>
            </a:r>
            <a:r>
              <a:rPr lang="tr-TR" sz="1700" dirty="0" smtClean="0">
                <a:solidFill>
                  <a:srgbClr val="FFFF00"/>
                </a:solidFill>
              </a:rPr>
              <a:t>ve </a:t>
            </a:r>
            <a:r>
              <a:rPr lang="tr-TR" sz="1700" b="1" dirty="0" smtClean="0"/>
              <a:t>Sabirleri</a:t>
            </a:r>
            <a:r>
              <a:rPr lang="tr-TR" sz="1700" dirty="0" smtClean="0">
                <a:solidFill>
                  <a:srgbClr val="FFFF00"/>
                </a:solidFill>
              </a:rPr>
              <a:t> </a:t>
            </a:r>
            <a:r>
              <a:rPr lang="tr-TR" sz="1700" dirty="0">
                <a:solidFill>
                  <a:srgbClr val="FFFF00"/>
                </a:solidFill>
              </a:rPr>
              <a:t>dağıtmalarının hesabını sordu ve şöyle devam etti: "Ben, </a:t>
            </a:r>
            <a:r>
              <a:rPr lang="tr-TR" sz="1700" dirty="0" smtClean="0">
                <a:solidFill>
                  <a:srgbClr val="FFFF00"/>
                </a:solidFill>
              </a:rPr>
              <a:t>esirlerimiz olan </a:t>
            </a:r>
            <a:r>
              <a:rPr lang="tr-TR" sz="1700" b="1" dirty="0" err="1" smtClean="0"/>
              <a:t>Uar-Hu’larn</a:t>
            </a:r>
            <a:r>
              <a:rPr lang="tr-TR" sz="1700" b="1" dirty="0" smtClean="0"/>
              <a:t> </a:t>
            </a:r>
            <a:r>
              <a:rPr lang="tr-TR" sz="1700" dirty="0">
                <a:solidFill>
                  <a:srgbClr val="FFFF00"/>
                </a:solidFill>
              </a:rPr>
              <a:t>(Avarların) hangi yoldan Bizans'a gittiklerini </a:t>
            </a:r>
            <a:r>
              <a:rPr lang="tr-TR" sz="1700" dirty="0" smtClean="0">
                <a:solidFill>
                  <a:srgbClr val="FFFF00"/>
                </a:solidFill>
              </a:rPr>
              <a:t>biliyorum. </a:t>
            </a:r>
            <a:r>
              <a:rPr lang="tr-TR" sz="1700" dirty="0" err="1" smtClean="0">
                <a:solidFill>
                  <a:srgbClr val="FFFF00"/>
                </a:solidFill>
              </a:rPr>
              <a:t>Dinyeper'in</a:t>
            </a:r>
            <a:r>
              <a:rPr lang="tr-TR" sz="1700" dirty="0">
                <a:solidFill>
                  <a:srgbClr val="FFFF00"/>
                </a:solidFill>
              </a:rPr>
              <a:t>, Meriç'in nerede olduğunu, Tuna'nın nereye aktığını </a:t>
            </a:r>
            <a:r>
              <a:rPr lang="tr-TR" sz="1700" dirty="0" smtClean="0">
                <a:solidFill>
                  <a:srgbClr val="FFFF00"/>
                </a:solidFill>
              </a:rPr>
              <a:t>da biliyorum</a:t>
            </a:r>
            <a:r>
              <a:rPr lang="tr-TR" sz="1700" dirty="0">
                <a:solidFill>
                  <a:srgbClr val="FFFF00"/>
                </a:solidFill>
              </a:rPr>
              <a:t>. Gün doğusundan gün batısına kadar ülkeler bize diz </a:t>
            </a:r>
            <a:r>
              <a:rPr lang="tr-TR" sz="1700" dirty="0" smtClean="0">
                <a:solidFill>
                  <a:srgbClr val="FFFF00"/>
                </a:solidFill>
              </a:rPr>
              <a:t>çökmüştür, Bize </a:t>
            </a:r>
            <a:r>
              <a:rPr lang="tr-TR" sz="1700" dirty="0">
                <a:solidFill>
                  <a:srgbClr val="FFFF00"/>
                </a:solidFill>
              </a:rPr>
              <a:t>karşı gelmek cesaretini gösteren </a:t>
            </a:r>
            <a:r>
              <a:rPr lang="tr-TR" sz="1700" dirty="0"/>
              <a:t>Alanları, On-</a:t>
            </a:r>
            <a:r>
              <a:rPr lang="tr-TR" sz="1700" dirty="0" err="1"/>
              <a:t>Ogurlan</a:t>
            </a:r>
            <a:r>
              <a:rPr lang="tr-TR" sz="1700" dirty="0"/>
              <a:t> </a:t>
            </a:r>
            <a:r>
              <a:rPr lang="tr-TR" sz="1700" dirty="0" smtClean="0">
                <a:solidFill>
                  <a:srgbClr val="FFFF00"/>
                </a:solidFill>
              </a:rPr>
              <a:t>görüyorsunuz. Roma'ya </a:t>
            </a:r>
            <a:r>
              <a:rPr lang="tr-TR" sz="1700" dirty="0">
                <a:solidFill>
                  <a:srgbClr val="FFFF00"/>
                </a:solidFill>
              </a:rPr>
              <a:t>da geleceğiz." Üstelik </a:t>
            </a:r>
            <a:r>
              <a:rPr lang="tr-TR" sz="1700" dirty="0" err="1">
                <a:solidFill>
                  <a:srgbClr val="FFFF00"/>
                </a:solidFill>
              </a:rPr>
              <a:t>Valentinos</a:t>
            </a:r>
            <a:r>
              <a:rPr lang="tr-TR" sz="1700" dirty="0">
                <a:solidFill>
                  <a:srgbClr val="FFFF00"/>
                </a:solidFill>
              </a:rPr>
              <a:t> ve heyeti </a:t>
            </a:r>
            <a:r>
              <a:rPr lang="tr-TR" sz="1700" dirty="0"/>
              <a:t>İstemi Kağan'ın </a:t>
            </a:r>
            <a:r>
              <a:rPr lang="tr-TR" sz="1700" dirty="0" smtClean="0">
                <a:solidFill>
                  <a:srgbClr val="FFFF00"/>
                </a:solidFill>
              </a:rPr>
              <a:t>ölümü dolayısıyla </a:t>
            </a:r>
            <a:r>
              <a:rPr lang="tr-TR" sz="1700" dirty="0">
                <a:solidFill>
                  <a:srgbClr val="FFFF00"/>
                </a:solidFill>
              </a:rPr>
              <a:t>Türklerin yas içinde olduğunu da düşünmemiş ve saygısızlık </a:t>
            </a:r>
            <a:r>
              <a:rPr lang="tr-TR" sz="1700" dirty="0" smtClean="0">
                <a:solidFill>
                  <a:srgbClr val="FFFF00"/>
                </a:solidFill>
              </a:rPr>
              <a:t>etmişti. </a:t>
            </a:r>
            <a:r>
              <a:rPr lang="tr-TR" sz="1700" b="1" dirty="0" smtClean="0"/>
              <a:t>Türk </a:t>
            </a:r>
            <a:r>
              <a:rPr lang="tr-TR" sz="1700" b="1" dirty="0"/>
              <a:t>Şad </a:t>
            </a:r>
            <a:r>
              <a:rPr lang="tr-TR" sz="1700" dirty="0">
                <a:solidFill>
                  <a:srgbClr val="FFFF00"/>
                </a:solidFill>
              </a:rPr>
              <a:t>onlara zorla yoğ törenini izletti. Sonra da </a:t>
            </a:r>
            <a:r>
              <a:rPr lang="tr-TR" sz="1700" b="1" dirty="0"/>
              <a:t>Ek </a:t>
            </a:r>
            <a:r>
              <a:rPr lang="tr-TR" sz="1700" b="1" dirty="0" err="1"/>
              <a:t>Tağ</a:t>
            </a:r>
            <a:r>
              <a:rPr lang="tr-TR" sz="1700" dirty="0" err="1">
                <a:solidFill>
                  <a:srgbClr val="FFFF00"/>
                </a:solidFill>
              </a:rPr>
              <a:t>'da</a:t>
            </a:r>
            <a:r>
              <a:rPr lang="tr-TR" sz="1700" dirty="0">
                <a:solidFill>
                  <a:srgbClr val="FFFF00"/>
                </a:solidFill>
              </a:rPr>
              <a:t> bulunan </a:t>
            </a:r>
            <a:r>
              <a:rPr lang="tr-TR" sz="1700" dirty="0" smtClean="0">
                <a:solidFill>
                  <a:srgbClr val="FFFF00"/>
                </a:solidFill>
              </a:rPr>
              <a:t>ve </a:t>
            </a:r>
            <a:r>
              <a:rPr lang="tr-TR" sz="1700" b="1" dirty="0" err="1" smtClean="0"/>
              <a:t>İstemi</a:t>
            </a:r>
            <a:r>
              <a:rPr lang="tr-TR" sz="1700" dirty="0" err="1" smtClean="0">
                <a:solidFill>
                  <a:srgbClr val="FFFF00"/>
                </a:solidFill>
              </a:rPr>
              <a:t>'nin</a:t>
            </a:r>
            <a:r>
              <a:rPr lang="tr-TR" sz="1700" dirty="0" smtClean="0">
                <a:solidFill>
                  <a:srgbClr val="FFFF00"/>
                </a:solidFill>
              </a:rPr>
              <a:t> </a:t>
            </a:r>
            <a:r>
              <a:rPr lang="tr-TR" sz="1700" dirty="0">
                <a:solidFill>
                  <a:srgbClr val="FFFF00"/>
                </a:solidFill>
              </a:rPr>
              <a:t>yerine geçmiş olan </a:t>
            </a:r>
            <a:r>
              <a:rPr lang="tr-TR" sz="1700" b="1" dirty="0"/>
              <a:t>Tardu</a:t>
            </a:r>
            <a:r>
              <a:rPr lang="tr-TR" sz="1700" dirty="0">
                <a:solidFill>
                  <a:srgbClr val="FFFF00"/>
                </a:solidFill>
              </a:rPr>
              <a:t>'nun yanına gönderdi. </a:t>
            </a:r>
            <a:r>
              <a:rPr lang="tr-TR" sz="1700" dirty="0" err="1" smtClean="0"/>
              <a:t>Valentinos'un</a:t>
            </a:r>
            <a:r>
              <a:rPr lang="tr-TR" sz="1700" dirty="0"/>
              <a:t> </a:t>
            </a:r>
            <a:r>
              <a:rPr lang="tr-TR" sz="1700" dirty="0" smtClean="0"/>
              <a:t>dönüşünde </a:t>
            </a:r>
            <a:r>
              <a:rPr lang="tr-TR" sz="1700" dirty="0"/>
              <a:t>de Türk </a:t>
            </a:r>
            <a:r>
              <a:rPr lang="tr-TR" sz="1700" dirty="0" err="1"/>
              <a:t>Şad'ın</a:t>
            </a:r>
            <a:r>
              <a:rPr lang="tr-TR" sz="1700" dirty="0"/>
              <a:t> kumandanlarından </a:t>
            </a:r>
            <a:r>
              <a:rPr lang="tr-TR" sz="1700" dirty="0" err="1"/>
              <a:t>Bukan</a:t>
            </a:r>
            <a:r>
              <a:rPr lang="tr-TR" sz="1700" dirty="0"/>
              <a:t> (Boğa), </a:t>
            </a:r>
            <a:r>
              <a:rPr lang="tr-TR" sz="1700" dirty="0" smtClean="0"/>
              <a:t>Kırım'da Bizans'a </a:t>
            </a:r>
            <a:r>
              <a:rPr lang="tr-TR" sz="1700" dirty="0"/>
              <a:t>ait </a:t>
            </a:r>
            <a:r>
              <a:rPr lang="tr-TR" sz="1700" dirty="0" err="1"/>
              <a:t>Kerç</a:t>
            </a:r>
            <a:r>
              <a:rPr lang="tr-TR" sz="1700" dirty="0"/>
              <a:t> kalesini </a:t>
            </a:r>
            <a:r>
              <a:rPr lang="tr-TR" sz="1700" dirty="0" err="1"/>
              <a:t>zaptetti</a:t>
            </a:r>
            <a:r>
              <a:rPr lang="tr-TR" sz="1700" dirty="0"/>
              <a:t> </a:t>
            </a:r>
            <a:r>
              <a:rPr lang="tr-TR" sz="1700" dirty="0" smtClean="0"/>
              <a:t>. </a:t>
            </a:r>
            <a:r>
              <a:rPr lang="tr-TR" sz="1700" dirty="0"/>
              <a:t>Bu, </a:t>
            </a:r>
            <a:r>
              <a:rPr lang="tr-TR" sz="1700" dirty="0" smtClean="0"/>
              <a:t>anlaşmaya uymayan </a:t>
            </a:r>
            <a:r>
              <a:rPr lang="tr-TR" sz="1700" dirty="0"/>
              <a:t>Bizans'a ciddî bir gözdağı </a:t>
            </a:r>
            <a:r>
              <a:rPr lang="tr-TR" sz="1700" dirty="0" smtClean="0"/>
              <a:t>idi. Türk </a:t>
            </a:r>
            <a:r>
              <a:rPr lang="tr-TR" sz="1700" dirty="0" err="1"/>
              <a:t>Şad'ın</a:t>
            </a:r>
            <a:r>
              <a:rPr lang="tr-TR" sz="1700" dirty="0"/>
              <a:t> 576 yılındaki bu sözleri Türklerin hâkimiyet anlayışını </a:t>
            </a:r>
            <a:r>
              <a:rPr lang="tr-TR" sz="1700" dirty="0" smtClean="0"/>
              <a:t>ve geniş </a:t>
            </a:r>
            <a:r>
              <a:rPr lang="tr-TR" sz="1700" dirty="0" err="1"/>
              <a:t>ufukluluğunu</a:t>
            </a:r>
            <a:r>
              <a:rPr lang="tr-TR" sz="1700" dirty="0"/>
              <a:t> (vizyonunu) göstermesi bakımından dikkat çekicidir</a:t>
            </a:r>
            <a:r>
              <a:rPr lang="tr-TR" sz="1700" dirty="0">
                <a:solidFill>
                  <a:srgbClr val="FFFF00"/>
                </a:solidFill>
              </a:rPr>
              <a:t>. </a:t>
            </a:r>
            <a:r>
              <a:rPr lang="tr-TR" sz="1700" dirty="0" smtClean="0">
                <a:solidFill>
                  <a:srgbClr val="FFFF00"/>
                </a:solidFill>
              </a:rPr>
              <a:t>Hele gün </a:t>
            </a:r>
            <a:r>
              <a:rPr lang="tr-TR" sz="1700" dirty="0">
                <a:solidFill>
                  <a:srgbClr val="FFFF00"/>
                </a:solidFill>
              </a:rPr>
              <a:t>doğusundan gün batısına kadar ülkeler bize diz çökmüştür" cümlesinin </a:t>
            </a:r>
            <a:r>
              <a:rPr lang="tr-TR" sz="1700" dirty="0" smtClean="0">
                <a:solidFill>
                  <a:srgbClr val="FFFF00"/>
                </a:solidFill>
              </a:rPr>
              <a:t>156 yıl </a:t>
            </a:r>
            <a:r>
              <a:rPr lang="tr-TR" sz="1700" dirty="0">
                <a:solidFill>
                  <a:srgbClr val="FFFF00"/>
                </a:solidFill>
              </a:rPr>
              <a:t>sonra Köktürk anıtlarında, kuzey ve güney yönlerini de içine alacak </a:t>
            </a:r>
            <a:r>
              <a:rPr lang="tr-TR" sz="1700" dirty="0" smtClean="0">
                <a:solidFill>
                  <a:srgbClr val="FFFF00"/>
                </a:solidFill>
              </a:rPr>
              <a:t>şekilde aynen </a:t>
            </a:r>
            <a:r>
              <a:rPr lang="tr-TR" sz="1700" dirty="0">
                <a:solidFill>
                  <a:srgbClr val="FFFF00"/>
                </a:solidFill>
              </a:rPr>
              <a:t>tekrar edilmesi, </a:t>
            </a:r>
            <a:r>
              <a:rPr lang="tr-TR" sz="1700" b="1" dirty="0"/>
              <a:t>Türk hâkimiyet anlayışının </a:t>
            </a:r>
            <a:r>
              <a:rPr lang="tr-TR" sz="1700" dirty="0">
                <a:solidFill>
                  <a:srgbClr val="FFFF00"/>
                </a:solidFill>
              </a:rPr>
              <a:t>devamlılığı açısından </a:t>
            </a:r>
            <a:r>
              <a:rPr lang="tr-TR" sz="1700" dirty="0" smtClean="0">
                <a:solidFill>
                  <a:srgbClr val="FFFF00"/>
                </a:solidFill>
              </a:rPr>
              <a:t>hayret vericidir</a:t>
            </a:r>
            <a:r>
              <a:rPr lang="tr-TR" sz="1700" dirty="0">
                <a:solidFill>
                  <a:srgbClr val="FFFF00"/>
                </a:solidFill>
              </a:rPr>
              <a:t>. 732 yılında, Köl Tigin bengü taşında, Bilge Kağan aynen şöyle </a:t>
            </a:r>
            <a:r>
              <a:rPr lang="tr-TR" sz="1700" dirty="0" smtClean="0">
                <a:solidFill>
                  <a:srgbClr val="FFFF00"/>
                </a:solidFill>
              </a:rPr>
              <a:t>diyor:  </a:t>
            </a:r>
            <a:r>
              <a:rPr lang="tr-TR" sz="1700" b="1" i="1" dirty="0" err="1" smtClean="0"/>
              <a:t>İlgerü</a:t>
            </a:r>
            <a:r>
              <a:rPr lang="tr-TR" sz="1700" b="1" i="1" dirty="0" smtClean="0"/>
              <a:t> </a:t>
            </a:r>
            <a:r>
              <a:rPr lang="tr-TR" sz="1700" b="1" i="1" dirty="0"/>
              <a:t>kün </a:t>
            </a:r>
            <a:r>
              <a:rPr lang="tr-TR" sz="1700" b="1" i="1" dirty="0" err="1"/>
              <a:t>togsıkka</a:t>
            </a:r>
            <a:r>
              <a:rPr lang="tr-TR" sz="1700" b="1" i="1" dirty="0"/>
              <a:t> </a:t>
            </a:r>
            <a:r>
              <a:rPr lang="tr-TR" sz="1700" b="1" dirty="0" smtClean="0"/>
              <a:t>-, </a:t>
            </a:r>
            <a:r>
              <a:rPr lang="tr-TR" sz="1700" b="1" i="1" dirty="0" err="1"/>
              <a:t>birigerü</a:t>
            </a:r>
            <a:r>
              <a:rPr lang="tr-TR" sz="1700" b="1" i="1" dirty="0"/>
              <a:t> kün </a:t>
            </a:r>
            <a:r>
              <a:rPr lang="tr-TR" sz="1700" b="1" i="1" dirty="0" err="1"/>
              <a:t>ortusıŋaru</a:t>
            </a:r>
            <a:r>
              <a:rPr lang="tr-TR" sz="1700" b="1" i="1" dirty="0"/>
              <a:t> </a:t>
            </a:r>
            <a:r>
              <a:rPr lang="tr-TR" sz="1700" b="1" dirty="0" smtClean="0"/>
              <a:t>–, </a:t>
            </a:r>
            <a:r>
              <a:rPr lang="tr-TR" sz="1700" b="1" i="1" dirty="0" err="1"/>
              <a:t>kurıgaru</a:t>
            </a:r>
            <a:r>
              <a:rPr lang="tr-TR" sz="1700" b="1" i="1" dirty="0"/>
              <a:t> kün </a:t>
            </a:r>
            <a:r>
              <a:rPr lang="tr-TR" sz="1700" b="1" i="1" dirty="0" err="1"/>
              <a:t>batsıkıŋa</a:t>
            </a:r>
            <a:r>
              <a:rPr lang="tr-TR" sz="1700" b="1" i="1" dirty="0"/>
              <a:t> </a:t>
            </a:r>
            <a:r>
              <a:rPr lang="tr-TR" sz="1700" b="1" i="1" dirty="0" smtClean="0"/>
              <a:t>-</a:t>
            </a:r>
            <a:r>
              <a:rPr lang="tr-TR" sz="1700" b="1" dirty="0" smtClean="0"/>
              <a:t>, </a:t>
            </a:r>
            <a:r>
              <a:rPr lang="tr-TR" sz="1700" b="1" i="1" dirty="0" err="1"/>
              <a:t>yırıgaru</a:t>
            </a:r>
            <a:r>
              <a:rPr lang="tr-TR" sz="1700" b="1" i="1" dirty="0"/>
              <a:t> tün </a:t>
            </a:r>
            <a:r>
              <a:rPr lang="tr-TR" sz="1700" b="1" i="1" dirty="0" err="1" smtClean="0"/>
              <a:t>ortusıŋaru</a:t>
            </a:r>
            <a:r>
              <a:rPr lang="tr-TR" sz="1700" b="1" i="1" dirty="0"/>
              <a:t> </a:t>
            </a:r>
            <a:r>
              <a:rPr lang="tr-TR" sz="1700" b="1" i="1" dirty="0" smtClean="0"/>
              <a:t>-</a:t>
            </a:r>
            <a:r>
              <a:rPr lang="tr-TR" sz="1700" b="1" dirty="0" smtClean="0"/>
              <a:t>, </a:t>
            </a:r>
            <a:r>
              <a:rPr lang="tr-TR" sz="1700" b="1" i="1" dirty="0" err="1"/>
              <a:t>anta</a:t>
            </a:r>
            <a:r>
              <a:rPr lang="tr-TR" sz="1700" b="1" i="1" dirty="0"/>
              <a:t> </a:t>
            </a:r>
            <a:r>
              <a:rPr lang="tr-TR" sz="1700" b="1" i="1" dirty="0" err="1"/>
              <a:t>içreki</a:t>
            </a:r>
            <a:r>
              <a:rPr lang="tr-TR" sz="1700" b="1" i="1" dirty="0"/>
              <a:t> bodun </a:t>
            </a:r>
            <a:r>
              <a:rPr lang="tr-TR" sz="1700" b="1" dirty="0" smtClean="0"/>
              <a:t>-, </a:t>
            </a:r>
            <a:r>
              <a:rPr lang="tr-TR" sz="1700" b="1" i="1" dirty="0" smtClean="0"/>
              <a:t>kop </a:t>
            </a:r>
            <a:r>
              <a:rPr lang="tr-TR" sz="1700" b="1" i="1" dirty="0" err="1"/>
              <a:t>maŋa</a:t>
            </a:r>
            <a:r>
              <a:rPr lang="tr-TR" sz="1700" b="1" i="1" dirty="0"/>
              <a:t> </a:t>
            </a:r>
            <a:r>
              <a:rPr lang="tr-TR" sz="1700" b="1" i="1" dirty="0" err="1"/>
              <a:t>körür</a:t>
            </a:r>
            <a:r>
              <a:rPr lang="tr-TR" sz="1700" b="1" i="1" dirty="0"/>
              <a:t> </a:t>
            </a:r>
            <a:r>
              <a:rPr lang="tr-TR" sz="1700" b="1" i="1" dirty="0" smtClean="0"/>
              <a:t>- </a:t>
            </a:r>
            <a:r>
              <a:rPr lang="tr-TR" sz="1700" b="1" dirty="0" smtClean="0"/>
              <a:t>"</a:t>
            </a:r>
            <a:endParaRPr lang="tr-TR" sz="1700" b="1" dirty="0"/>
          </a:p>
        </p:txBody>
      </p:sp>
    </p:spTree>
    <p:extLst>
      <p:ext uri="{BB962C8B-B14F-4D97-AF65-F5344CB8AC3E}">
        <p14:creationId xmlns:p14="http://schemas.microsoft.com/office/powerpoint/2010/main" val="148854024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352928" cy="6048672"/>
          </a:xfrm>
        </p:spPr>
        <p:txBody>
          <a:bodyPr/>
          <a:lstStyle/>
          <a:p>
            <a:pPr marL="0" indent="0" algn="just">
              <a:buNone/>
            </a:pPr>
            <a:r>
              <a:rPr lang="tr-TR" sz="1500" dirty="0" smtClean="0">
                <a:solidFill>
                  <a:srgbClr val="FFFF00"/>
                </a:solidFill>
              </a:rPr>
              <a:t>Köktürk </a:t>
            </a:r>
            <a:r>
              <a:rPr lang="tr-TR" sz="1500" dirty="0">
                <a:solidFill>
                  <a:srgbClr val="FFFF00"/>
                </a:solidFill>
              </a:rPr>
              <a:t>bengü taşlarında </a:t>
            </a:r>
            <a:r>
              <a:rPr lang="tr-TR" sz="1500" b="1" dirty="0"/>
              <a:t>Bumın (Tuman</a:t>
            </a:r>
            <a:r>
              <a:rPr lang="tr-TR" sz="1500" dirty="0">
                <a:solidFill>
                  <a:srgbClr val="FFFF00"/>
                </a:solidFill>
              </a:rPr>
              <a:t>), </a:t>
            </a:r>
            <a:r>
              <a:rPr lang="tr-TR" sz="1500" b="1" dirty="0"/>
              <a:t>İstemi (İnal </a:t>
            </a:r>
            <a:r>
              <a:rPr lang="tr-TR" sz="1500" b="1" dirty="0" err="1"/>
              <a:t>Sir</a:t>
            </a:r>
            <a:r>
              <a:rPr lang="tr-TR" sz="1500" b="1" dirty="0"/>
              <a:t> Yabgu</a:t>
            </a:r>
            <a:r>
              <a:rPr lang="tr-TR" sz="1500" dirty="0">
                <a:solidFill>
                  <a:srgbClr val="FFFF00"/>
                </a:solidFill>
              </a:rPr>
              <a:t>) </a:t>
            </a:r>
            <a:r>
              <a:rPr lang="tr-TR" sz="1500" dirty="0" smtClean="0">
                <a:solidFill>
                  <a:srgbClr val="FFFF00"/>
                </a:solidFill>
              </a:rPr>
              <a:t>ve </a:t>
            </a:r>
            <a:r>
              <a:rPr lang="tr-TR" sz="1500" b="1" dirty="0" err="1" smtClean="0"/>
              <a:t>Mukan</a:t>
            </a:r>
            <a:r>
              <a:rPr lang="tr-TR" sz="1500" b="1" dirty="0" smtClean="0"/>
              <a:t> </a:t>
            </a:r>
            <a:r>
              <a:rPr lang="tr-TR" sz="1500" b="1" dirty="0"/>
              <a:t>(</a:t>
            </a:r>
            <a:r>
              <a:rPr lang="tr-TR" sz="1500" b="1" dirty="0" err="1"/>
              <a:t>Bukan</a:t>
            </a:r>
            <a:r>
              <a:rPr lang="tr-TR" sz="1500" b="1" dirty="0"/>
              <a:t>=Boğa</a:t>
            </a:r>
            <a:r>
              <a:rPr lang="tr-TR" sz="1500" dirty="0">
                <a:solidFill>
                  <a:srgbClr val="FFFF00"/>
                </a:solidFill>
              </a:rPr>
              <a:t>) dönemi şöyle </a:t>
            </a:r>
            <a:r>
              <a:rPr lang="tr-TR" sz="1500" dirty="0" smtClean="0">
                <a:solidFill>
                  <a:srgbClr val="FFFF00"/>
                </a:solidFill>
              </a:rPr>
              <a:t>anlatılır: </a:t>
            </a:r>
          </a:p>
          <a:p>
            <a:pPr marL="0" indent="0" algn="just">
              <a:buNone/>
            </a:pPr>
            <a:r>
              <a:rPr lang="tr-TR" sz="1500" i="1" dirty="0" smtClean="0">
                <a:solidFill>
                  <a:srgbClr val="FFFF00"/>
                </a:solidFill>
              </a:rPr>
              <a:t>Üze </a:t>
            </a:r>
            <a:r>
              <a:rPr lang="tr-TR" sz="1500" i="1" dirty="0">
                <a:solidFill>
                  <a:srgbClr val="FFFF00"/>
                </a:solidFill>
              </a:rPr>
              <a:t>kök teŋri asra yagız yir </a:t>
            </a:r>
            <a:r>
              <a:rPr lang="tr-TR" sz="1500" i="1" dirty="0" smtClean="0">
                <a:solidFill>
                  <a:srgbClr val="FFFF00"/>
                </a:solidFill>
              </a:rPr>
              <a:t>kılındukda: </a:t>
            </a:r>
            <a:r>
              <a:rPr lang="tr-TR" sz="1500" dirty="0" smtClean="0"/>
              <a:t>Yukarıda </a:t>
            </a:r>
            <a:r>
              <a:rPr lang="tr-TR" sz="1500" dirty="0"/>
              <a:t>mavi gök, aşağıda kara yer yaratıldığında,</a:t>
            </a:r>
          </a:p>
          <a:p>
            <a:pPr marL="0" indent="0" algn="just">
              <a:buNone/>
            </a:pPr>
            <a:r>
              <a:rPr lang="tr-TR" sz="1500" i="1" dirty="0">
                <a:solidFill>
                  <a:srgbClr val="FFFF00"/>
                </a:solidFill>
              </a:rPr>
              <a:t>İkin ara kişi oglı </a:t>
            </a:r>
            <a:r>
              <a:rPr lang="tr-TR" sz="1500" i="1" dirty="0" err="1" smtClean="0">
                <a:solidFill>
                  <a:srgbClr val="FFFF00"/>
                </a:solidFill>
              </a:rPr>
              <a:t>kılınmış:</a:t>
            </a:r>
            <a:r>
              <a:rPr lang="tr-TR" sz="1500" dirty="0" err="1" smtClean="0"/>
              <a:t>İkisi</a:t>
            </a:r>
            <a:r>
              <a:rPr lang="tr-TR" sz="1500" dirty="0" smtClean="0"/>
              <a:t> </a:t>
            </a:r>
            <a:r>
              <a:rPr lang="tr-TR" sz="1500" dirty="0"/>
              <a:t>arasında kişi oğlu yaratılmış.</a:t>
            </a:r>
          </a:p>
          <a:p>
            <a:pPr marL="0" indent="0" algn="just">
              <a:buNone/>
            </a:pPr>
            <a:r>
              <a:rPr lang="tr-TR" sz="1500" i="1" dirty="0">
                <a:solidFill>
                  <a:srgbClr val="FFFF00"/>
                </a:solidFill>
              </a:rPr>
              <a:t>Kişi </a:t>
            </a:r>
            <a:r>
              <a:rPr lang="tr-TR" sz="1500" i="1" dirty="0" err="1">
                <a:solidFill>
                  <a:srgbClr val="FFFF00"/>
                </a:solidFill>
              </a:rPr>
              <a:t>oglınta</a:t>
            </a:r>
            <a:r>
              <a:rPr lang="tr-TR" sz="1500" i="1" dirty="0">
                <a:solidFill>
                  <a:srgbClr val="FFFF00"/>
                </a:solidFill>
              </a:rPr>
              <a:t> üze :</a:t>
            </a:r>
            <a:r>
              <a:rPr lang="tr-TR" sz="1500" dirty="0" smtClean="0"/>
              <a:t>Kişi </a:t>
            </a:r>
            <a:r>
              <a:rPr lang="tr-TR" sz="1500" dirty="0"/>
              <a:t>oğlu </a:t>
            </a:r>
            <a:r>
              <a:rPr lang="tr-TR" sz="1500" dirty="0" smtClean="0"/>
              <a:t>üzerine</a:t>
            </a:r>
            <a:endParaRPr lang="tr-TR" sz="1500" dirty="0"/>
          </a:p>
          <a:p>
            <a:pPr marL="0" indent="0" algn="just">
              <a:buNone/>
            </a:pPr>
            <a:r>
              <a:rPr lang="tr-TR" sz="1500" i="1" dirty="0" err="1">
                <a:solidFill>
                  <a:srgbClr val="FFFF00"/>
                </a:solidFill>
              </a:rPr>
              <a:t>Eçüm</a:t>
            </a:r>
            <a:r>
              <a:rPr lang="tr-TR" sz="1500" i="1" dirty="0">
                <a:solidFill>
                  <a:srgbClr val="FFFF00"/>
                </a:solidFill>
              </a:rPr>
              <a:t> </a:t>
            </a:r>
            <a:r>
              <a:rPr lang="tr-TR" sz="1500" i="1" dirty="0" err="1">
                <a:solidFill>
                  <a:srgbClr val="FFFF00"/>
                </a:solidFill>
              </a:rPr>
              <a:t>apam</a:t>
            </a:r>
            <a:r>
              <a:rPr lang="tr-TR" sz="1500" i="1" dirty="0">
                <a:solidFill>
                  <a:srgbClr val="FFFF00"/>
                </a:solidFill>
              </a:rPr>
              <a:t> Bumın </a:t>
            </a:r>
            <a:r>
              <a:rPr lang="tr-TR" sz="1500" i="1" dirty="0" err="1">
                <a:solidFill>
                  <a:srgbClr val="FFFF00"/>
                </a:solidFill>
              </a:rPr>
              <a:t>Kagan</a:t>
            </a:r>
            <a:r>
              <a:rPr lang="tr-TR" sz="1500" i="1" dirty="0">
                <a:solidFill>
                  <a:srgbClr val="FFFF00"/>
                </a:solidFill>
              </a:rPr>
              <a:t> İstemi </a:t>
            </a:r>
            <a:r>
              <a:rPr lang="tr-TR" sz="1500" i="1" dirty="0" err="1">
                <a:solidFill>
                  <a:srgbClr val="FFFF00"/>
                </a:solidFill>
              </a:rPr>
              <a:t>Kagan</a:t>
            </a:r>
            <a:r>
              <a:rPr lang="tr-TR" sz="1500" i="1" dirty="0">
                <a:solidFill>
                  <a:srgbClr val="FFFF00"/>
                </a:solidFill>
              </a:rPr>
              <a:t> </a:t>
            </a:r>
            <a:r>
              <a:rPr lang="tr-TR" sz="1500" i="1" dirty="0" err="1" smtClean="0">
                <a:solidFill>
                  <a:srgbClr val="FFFF00"/>
                </a:solidFill>
              </a:rPr>
              <a:t>olurmış</a:t>
            </a:r>
            <a:r>
              <a:rPr lang="tr-TR" sz="1500" i="1" dirty="0" smtClean="0">
                <a:solidFill>
                  <a:srgbClr val="FFFF00"/>
                </a:solidFill>
              </a:rPr>
              <a:t> </a:t>
            </a:r>
            <a:r>
              <a:rPr lang="tr-TR" sz="1500" i="1" dirty="0">
                <a:solidFill>
                  <a:srgbClr val="FFFF00"/>
                </a:solidFill>
              </a:rPr>
              <a:t>:</a:t>
            </a:r>
            <a:r>
              <a:rPr lang="tr-TR" sz="1500" dirty="0" smtClean="0"/>
              <a:t>Atalarım </a:t>
            </a:r>
            <a:r>
              <a:rPr lang="tr-TR" sz="1500" dirty="0"/>
              <a:t>Bumın </a:t>
            </a:r>
            <a:r>
              <a:rPr lang="tr-TR" sz="1500" dirty="0" err="1" smtClean="0"/>
              <a:t>Kağan,İstemi</a:t>
            </a:r>
            <a:r>
              <a:rPr lang="tr-TR" sz="1500" dirty="0" smtClean="0"/>
              <a:t> </a:t>
            </a:r>
            <a:r>
              <a:rPr lang="tr-TR" sz="1500" dirty="0"/>
              <a:t>Kağan hükümdar </a:t>
            </a:r>
            <a:r>
              <a:rPr lang="tr-TR" sz="1500" dirty="0" smtClean="0"/>
              <a:t>olmuş</a:t>
            </a:r>
            <a:r>
              <a:rPr lang="tr-TR" sz="1500" dirty="0">
                <a:solidFill>
                  <a:srgbClr val="FFFF00"/>
                </a:solidFill>
              </a:rPr>
              <a:t>.</a:t>
            </a:r>
            <a:endParaRPr lang="tr-TR" sz="1500" dirty="0" smtClean="0">
              <a:solidFill>
                <a:srgbClr val="FFFF00"/>
              </a:solidFill>
            </a:endParaRPr>
          </a:p>
          <a:p>
            <a:pPr marL="0" indent="0" algn="just">
              <a:buNone/>
            </a:pPr>
            <a:r>
              <a:rPr lang="tr-TR" sz="1500" i="1" dirty="0" err="1" smtClean="0">
                <a:solidFill>
                  <a:srgbClr val="FFFF00"/>
                </a:solidFill>
              </a:rPr>
              <a:t>Olurupan</a:t>
            </a:r>
            <a:r>
              <a:rPr lang="tr-TR" sz="1500" i="1" dirty="0" smtClean="0">
                <a:solidFill>
                  <a:srgbClr val="FFFF00"/>
                </a:solidFill>
              </a:rPr>
              <a:t> </a:t>
            </a:r>
            <a:r>
              <a:rPr lang="tr-TR" sz="1500" i="1" dirty="0">
                <a:solidFill>
                  <a:srgbClr val="FFFF00"/>
                </a:solidFill>
              </a:rPr>
              <a:t>Türk </a:t>
            </a:r>
            <a:r>
              <a:rPr lang="tr-TR" sz="1500" i="1" dirty="0" err="1">
                <a:solidFill>
                  <a:srgbClr val="FFFF00"/>
                </a:solidFill>
              </a:rPr>
              <a:t>bodunuŋ</a:t>
            </a:r>
            <a:r>
              <a:rPr lang="tr-TR" sz="1500" i="1" dirty="0">
                <a:solidFill>
                  <a:srgbClr val="FFFF00"/>
                </a:solidFill>
              </a:rPr>
              <a:t> ilin </a:t>
            </a:r>
            <a:r>
              <a:rPr lang="tr-TR" sz="1500" i="1" dirty="0" err="1">
                <a:solidFill>
                  <a:srgbClr val="FFFF00"/>
                </a:solidFill>
              </a:rPr>
              <a:t>törüsin</a:t>
            </a:r>
            <a:r>
              <a:rPr lang="tr-TR" sz="1500" i="1" dirty="0">
                <a:solidFill>
                  <a:srgbClr val="FFFF00"/>
                </a:solidFill>
              </a:rPr>
              <a:t> </a:t>
            </a:r>
            <a:r>
              <a:rPr lang="tr-TR" sz="1500" i="1" dirty="0" smtClean="0">
                <a:solidFill>
                  <a:srgbClr val="FFFF00"/>
                </a:solidFill>
              </a:rPr>
              <a:t>:</a:t>
            </a:r>
            <a:r>
              <a:rPr lang="tr-TR" sz="1500" i="1" dirty="0">
                <a:solidFill>
                  <a:srgbClr val="FFFF00"/>
                </a:solidFill>
              </a:rPr>
              <a:t> </a:t>
            </a:r>
            <a:r>
              <a:rPr lang="tr-TR" sz="1500" dirty="0" smtClean="0"/>
              <a:t>Oturarak </a:t>
            </a:r>
            <a:r>
              <a:rPr lang="tr-TR" sz="1500" dirty="0"/>
              <a:t>Türk milletinin ilini, </a:t>
            </a:r>
            <a:r>
              <a:rPr lang="tr-TR" sz="1500" dirty="0" smtClean="0"/>
              <a:t>töresini.</a:t>
            </a:r>
          </a:p>
          <a:p>
            <a:pPr marL="0" indent="0" algn="just">
              <a:buNone/>
            </a:pPr>
            <a:r>
              <a:rPr lang="tr-TR" sz="1500" i="1" dirty="0" smtClean="0">
                <a:solidFill>
                  <a:srgbClr val="FFFF00"/>
                </a:solidFill>
              </a:rPr>
              <a:t>Tuta </a:t>
            </a:r>
            <a:r>
              <a:rPr lang="tr-TR" sz="1500" i="1" dirty="0">
                <a:solidFill>
                  <a:srgbClr val="FFFF00"/>
                </a:solidFill>
              </a:rPr>
              <a:t>birmiş iti </a:t>
            </a:r>
            <a:r>
              <a:rPr lang="tr-TR" sz="1500" i="1" dirty="0" err="1" smtClean="0">
                <a:solidFill>
                  <a:srgbClr val="FFFF00"/>
                </a:solidFill>
              </a:rPr>
              <a:t>birmiş:</a:t>
            </a:r>
            <a:r>
              <a:rPr lang="tr-TR" sz="1500" dirty="0" err="1" smtClean="0"/>
              <a:t>Tutmuş</a:t>
            </a:r>
            <a:r>
              <a:rPr lang="tr-TR" sz="1500" dirty="0"/>
              <a:t>, </a:t>
            </a:r>
            <a:r>
              <a:rPr lang="tr-TR" sz="1500" dirty="0" smtClean="0"/>
              <a:t>düzenlemiş.</a:t>
            </a:r>
          </a:p>
          <a:p>
            <a:pPr marL="0" indent="0" algn="just">
              <a:buNone/>
            </a:pPr>
            <a:r>
              <a:rPr lang="tr-TR" sz="1500" i="1" dirty="0" err="1" smtClean="0">
                <a:solidFill>
                  <a:srgbClr val="FFFF00"/>
                </a:solidFill>
              </a:rPr>
              <a:t>Tört</a:t>
            </a:r>
            <a:r>
              <a:rPr lang="tr-TR" sz="1500" i="1" dirty="0" smtClean="0">
                <a:solidFill>
                  <a:srgbClr val="FFFF00"/>
                </a:solidFill>
              </a:rPr>
              <a:t> </a:t>
            </a:r>
            <a:r>
              <a:rPr lang="tr-TR" sz="1500" i="1" dirty="0" err="1">
                <a:solidFill>
                  <a:srgbClr val="FFFF00"/>
                </a:solidFill>
              </a:rPr>
              <a:t>buluŋ</a:t>
            </a:r>
            <a:r>
              <a:rPr lang="tr-TR" sz="1500" i="1" dirty="0">
                <a:solidFill>
                  <a:srgbClr val="FFFF00"/>
                </a:solidFill>
              </a:rPr>
              <a:t> kop </a:t>
            </a:r>
            <a:r>
              <a:rPr lang="tr-TR" sz="1500" i="1" dirty="0" err="1">
                <a:solidFill>
                  <a:srgbClr val="FFFF00"/>
                </a:solidFill>
              </a:rPr>
              <a:t>yagı</a:t>
            </a:r>
            <a:r>
              <a:rPr lang="tr-TR" sz="1500" i="1" dirty="0">
                <a:solidFill>
                  <a:srgbClr val="FFFF00"/>
                </a:solidFill>
              </a:rPr>
              <a:t> </a:t>
            </a:r>
            <a:r>
              <a:rPr lang="tr-TR" sz="1500" i="1" dirty="0" err="1" smtClean="0">
                <a:solidFill>
                  <a:srgbClr val="FFFF00"/>
                </a:solidFill>
              </a:rPr>
              <a:t>ermiş.:</a:t>
            </a:r>
            <a:r>
              <a:rPr lang="tr-TR" sz="1500" dirty="0" err="1" smtClean="0"/>
              <a:t>Dört</a:t>
            </a:r>
            <a:r>
              <a:rPr lang="tr-TR" sz="1500" dirty="0" smtClean="0"/>
              <a:t> </a:t>
            </a:r>
            <a:r>
              <a:rPr lang="tr-TR" sz="1500" dirty="0"/>
              <a:t>yan hep yağı (düşman) </a:t>
            </a:r>
            <a:r>
              <a:rPr lang="tr-TR" sz="1500" dirty="0" smtClean="0"/>
              <a:t>imiş.</a:t>
            </a:r>
          </a:p>
          <a:p>
            <a:pPr marL="0" indent="0" algn="just">
              <a:buNone/>
            </a:pPr>
            <a:r>
              <a:rPr lang="tr-TR" sz="1500" i="1" dirty="0" err="1" smtClean="0">
                <a:solidFill>
                  <a:srgbClr val="FFFF00"/>
                </a:solidFill>
              </a:rPr>
              <a:t>Sü</a:t>
            </a:r>
            <a:r>
              <a:rPr lang="tr-TR" sz="1500" i="1" dirty="0" smtClean="0">
                <a:solidFill>
                  <a:srgbClr val="FFFF00"/>
                </a:solidFill>
              </a:rPr>
              <a:t> </a:t>
            </a:r>
            <a:r>
              <a:rPr lang="tr-TR" sz="1500" i="1" dirty="0" err="1">
                <a:solidFill>
                  <a:srgbClr val="FFFF00"/>
                </a:solidFill>
              </a:rPr>
              <a:t>sülepen</a:t>
            </a:r>
            <a:r>
              <a:rPr lang="tr-TR" sz="1500" i="1" dirty="0">
                <a:solidFill>
                  <a:srgbClr val="FFFF00"/>
                </a:solidFill>
              </a:rPr>
              <a:t> </a:t>
            </a:r>
            <a:r>
              <a:rPr lang="tr-TR" sz="1500" i="1" dirty="0" err="1">
                <a:solidFill>
                  <a:srgbClr val="FFFF00"/>
                </a:solidFill>
              </a:rPr>
              <a:t>tört</a:t>
            </a:r>
            <a:r>
              <a:rPr lang="tr-TR" sz="1500" i="1" dirty="0">
                <a:solidFill>
                  <a:srgbClr val="FFFF00"/>
                </a:solidFill>
              </a:rPr>
              <a:t> </a:t>
            </a:r>
            <a:r>
              <a:rPr lang="tr-TR" sz="1500" i="1" dirty="0" err="1">
                <a:solidFill>
                  <a:srgbClr val="FFFF00"/>
                </a:solidFill>
              </a:rPr>
              <a:t>buluŋdakı</a:t>
            </a:r>
            <a:r>
              <a:rPr lang="tr-TR" sz="1500" i="1" dirty="0">
                <a:solidFill>
                  <a:srgbClr val="FFFF00"/>
                </a:solidFill>
              </a:rPr>
              <a:t> </a:t>
            </a:r>
            <a:r>
              <a:rPr lang="tr-TR" sz="1500" i="1" dirty="0" err="1">
                <a:solidFill>
                  <a:srgbClr val="FFFF00"/>
                </a:solidFill>
              </a:rPr>
              <a:t>bodunug</a:t>
            </a:r>
            <a:r>
              <a:rPr lang="tr-TR" sz="1500" i="1" dirty="0">
                <a:solidFill>
                  <a:srgbClr val="FFFF00"/>
                </a:solidFill>
              </a:rPr>
              <a:t> :</a:t>
            </a:r>
            <a:r>
              <a:rPr lang="tr-TR" sz="1500" dirty="0" smtClean="0"/>
              <a:t>Ordu </a:t>
            </a:r>
            <a:r>
              <a:rPr lang="tr-TR" sz="1500" dirty="0"/>
              <a:t>yürütüp dört yandaki </a:t>
            </a:r>
            <a:r>
              <a:rPr lang="tr-TR" sz="1500" dirty="0" smtClean="0"/>
              <a:t>milletleri.</a:t>
            </a:r>
          </a:p>
          <a:p>
            <a:pPr marL="0" indent="0" algn="just">
              <a:buNone/>
            </a:pPr>
            <a:r>
              <a:rPr lang="tr-TR" sz="1500" i="1" dirty="0" smtClean="0">
                <a:solidFill>
                  <a:srgbClr val="FFFF00"/>
                </a:solidFill>
              </a:rPr>
              <a:t>Kop </a:t>
            </a:r>
            <a:r>
              <a:rPr lang="tr-TR" sz="1500" i="1" dirty="0">
                <a:solidFill>
                  <a:srgbClr val="FFFF00"/>
                </a:solidFill>
              </a:rPr>
              <a:t>almış kop baz kılmış. </a:t>
            </a:r>
            <a:r>
              <a:rPr lang="tr-TR" sz="1500" dirty="0"/>
              <a:t>Hep almış, hep tutsak kılmış.</a:t>
            </a:r>
          </a:p>
          <a:p>
            <a:pPr marL="0" indent="0" algn="just">
              <a:buNone/>
            </a:pPr>
            <a:r>
              <a:rPr lang="tr-TR" sz="1500" i="1" dirty="0" err="1">
                <a:solidFill>
                  <a:srgbClr val="FFFF00"/>
                </a:solidFill>
              </a:rPr>
              <a:t>Başlıgıg</a:t>
            </a:r>
            <a:r>
              <a:rPr lang="tr-TR" sz="1500" i="1" dirty="0">
                <a:solidFill>
                  <a:srgbClr val="FFFF00"/>
                </a:solidFill>
              </a:rPr>
              <a:t> </a:t>
            </a:r>
            <a:r>
              <a:rPr lang="tr-TR" sz="1500" i="1" dirty="0" err="1">
                <a:solidFill>
                  <a:srgbClr val="FFFF00"/>
                </a:solidFill>
              </a:rPr>
              <a:t>yükündürmiş</a:t>
            </a:r>
            <a:r>
              <a:rPr lang="tr-TR" sz="1500" i="1" dirty="0">
                <a:solidFill>
                  <a:srgbClr val="FFFF00"/>
                </a:solidFill>
              </a:rPr>
              <a:t> </a:t>
            </a:r>
            <a:r>
              <a:rPr lang="tr-TR" sz="1500" i="1" dirty="0" err="1">
                <a:solidFill>
                  <a:srgbClr val="FFFF00"/>
                </a:solidFill>
              </a:rPr>
              <a:t>tizligig</a:t>
            </a:r>
            <a:r>
              <a:rPr lang="tr-TR" sz="1500" i="1" dirty="0">
                <a:solidFill>
                  <a:srgbClr val="FFFF00"/>
                </a:solidFill>
              </a:rPr>
              <a:t> </a:t>
            </a:r>
            <a:r>
              <a:rPr lang="tr-TR" sz="1500" i="1" dirty="0" err="1" smtClean="0">
                <a:solidFill>
                  <a:srgbClr val="FFFF00"/>
                </a:solidFill>
              </a:rPr>
              <a:t>sökürmiş:</a:t>
            </a:r>
            <a:r>
              <a:rPr lang="tr-TR" sz="1500" dirty="0" err="1" smtClean="0"/>
              <a:t>Başlıyı</a:t>
            </a:r>
            <a:r>
              <a:rPr lang="tr-TR" sz="1500" dirty="0" smtClean="0"/>
              <a:t> </a:t>
            </a:r>
            <a:r>
              <a:rPr lang="tr-TR" sz="1500" dirty="0"/>
              <a:t>eğdirmiş, </a:t>
            </a:r>
            <a:r>
              <a:rPr lang="tr-TR" sz="1500" dirty="0" smtClean="0"/>
              <a:t>dizliyi çökertmiş</a:t>
            </a:r>
            <a:r>
              <a:rPr lang="tr-TR" sz="1500" dirty="0"/>
              <a:t>.</a:t>
            </a:r>
          </a:p>
          <a:p>
            <a:pPr marL="0" indent="0" algn="just">
              <a:buNone/>
            </a:pPr>
            <a:r>
              <a:rPr lang="tr-TR" sz="1500" i="1" dirty="0" err="1">
                <a:solidFill>
                  <a:srgbClr val="FFFF00"/>
                </a:solidFill>
              </a:rPr>
              <a:t>İlgerü</a:t>
            </a:r>
            <a:r>
              <a:rPr lang="tr-TR" sz="1500" i="1" dirty="0">
                <a:solidFill>
                  <a:srgbClr val="FFFF00"/>
                </a:solidFill>
              </a:rPr>
              <a:t> </a:t>
            </a:r>
            <a:r>
              <a:rPr lang="tr-TR" sz="1500" i="1" dirty="0" err="1">
                <a:solidFill>
                  <a:srgbClr val="FFFF00"/>
                </a:solidFill>
              </a:rPr>
              <a:t>Kadırkan</a:t>
            </a:r>
            <a:r>
              <a:rPr lang="tr-TR" sz="1500" i="1" dirty="0">
                <a:solidFill>
                  <a:srgbClr val="FFFF00"/>
                </a:solidFill>
              </a:rPr>
              <a:t> </a:t>
            </a:r>
            <a:r>
              <a:rPr lang="tr-TR" sz="1500" i="1" dirty="0" err="1">
                <a:solidFill>
                  <a:srgbClr val="FFFF00"/>
                </a:solidFill>
              </a:rPr>
              <a:t>yışka</a:t>
            </a:r>
            <a:r>
              <a:rPr lang="tr-TR" sz="1500" i="1" dirty="0">
                <a:solidFill>
                  <a:srgbClr val="FFFF00"/>
                </a:solidFill>
              </a:rPr>
              <a:t> </a:t>
            </a:r>
            <a:r>
              <a:rPr lang="tr-TR" sz="1500" i="1" dirty="0" err="1" smtClean="0">
                <a:solidFill>
                  <a:srgbClr val="FFFF00"/>
                </a:solidFill>
              </a:rPr>
              <a:t>tegi</a:t>
            </a:r>
            <a:r>
              <a:rPr lang="tr-TR" sz="1500" i="1" dirty="0">
                <a:solidFill>
                  <a:srgbClr val="FFFF00"/>
                </a:solidFill>
              </a:rPr>
              <a:t>:</a:t>
            </a:r>
            <a:r>
              <a:rPr lang="tr-TR" sz="1500" i="1" dirty="0" smtClean="0">
                <a:solidFill>
                  <a:srgbClr val="FFFF00"/>
                </a:solidFill>
              </a:rPr>
              <a:t> </a:t>
            </a:r>
            <a:r>
              <a:rPr lang="tr-TR" sz="1500" dirty="0"/>
              <a:t>Doğuda </a:t>
            </a:r>
            <a:r>
              <a:rPr lang="tr-TR" sz="1500" dirty="0" err="1"/>
              <a:t>Kadırkan</a:t>
            </a:r>
            <a:r>
              <a:rPr lang="tr-TR" sz="1500" dirty="0"/>
              <a:t> ormanına dek,</a:t>
            </a:r>
          </a:p>
          <a:p>
            <a:pPr marL="0" indent="0" algn="just">
              <a:buNone/>
            </a:pPr>
            <a:r>
              <a:rPr lang="tr-TR" sz="1500" i="1" dirty="0" err="1">
                <a:solidFill>
                  <a:srgbClr val="FFFF00"/>
                </a:solidFill>
              </a:rPr>
              <a:t>Kirü</a:t>
            </a:r>
            <a:r>
              <a:rPr lang="tr-TR" sz="1500" i="1" dirty="0">
                <a:solidFill>
                  <a:srgbClr val="FFFF00"/>
                </a:solidFill>
              </a:rPr>
              <a:t> </a:t>
            </a:r>
            <a:r>
              <a:rPr lang="tr-TR" sz="1500" i="1" dirty="0" err="1">
                <a:solidFill>
                  <a:srgbClr val="FFFF00"/>
                </a:solidFill>
              </a:rPr>
              <a:t>TemirKapıgka</a:t>
            </a:r>
            <a:r>
              <a:rPr lang="tr-TR" sz="1500" i="1" dirty="0">
                <a:solidFill>
                  <a:srgbClr val="FFFF00"/>
                </a:solidFill>
              </a:rPr>
              <a:t> </a:t>
            </a:r>
            <a:r>
              <a:rPr lang="tr-TR" sz="1500" i="1" dirty="0" err="1">
                <a:solidFill>
                  <a:srgbClr val="FFFF00"/>
                </a:solidFill>
              </a:rPr>
              <a:t>tegi</a:t>
            </a:r>
            <a:r>
              <a:rPr lang="tr-TR" sz="1500" i="1" dirty="0">
                <a:solidFill>
                  <a:srgbClr val="FFFF00"/>
                </a:solidFill>
              </a:rPr>
              <a:t> </a:t>
            </a:r>
            <a:r>
              <a:rPr lang="tr-TR" sz="1500" i="1" dirty="0" err="1" smtClean="0">
                <a:solidFill>
                  <a:srgbClr val="FFFF00"/>
                </a:solidFill>
              </a:rPr>
              <a:t>konturmış</a:t>
            </a:r>
            <a:r>
              <a:rPr lang="tr-TR" sz="1500" i="1" dirty="0">
                <a:solidFill>
                  <a:srgbClr val="FFFF00"/>
                </a:solidFill>
              </a:rPr>
              <a:t>:</a:t>
            </a:r>
            <a:r>
              <a:rPr lang="tr-TR" sz="1500" i="1" dirty="0" smtClean="0">
                <a:solidFill>
                  <a:srgbClr val="FFFF00"/>
                </a:solidFill>
              </a:rPr>
              <a:t> </a:t>
            </a:r>
            <a:r>
              <a:rPr lang="tr-TR" sz="1500" dirty="0"/>
              <a:t>Batıda Demir </a:t>
            </a:r>
            <a:r>
              <a:rPr lang="tr-TR" sz="1500" dirty="0" err="1"/>
              <a:t>Kapı'ya</a:t>
            </a:r>
            <a:r>
              <a:rPr lang="tr-TR" sz="1500" dirty="0"/>
              <a:t> </a:t>
            </a:r>
            <a:r>
              <a:rPr lang="tr-TR" sz="1500" dirty="0" smtClean="0"/>
              <a:t>dek kondurmuş</a:t>
            </a:r>
            <a:r>
              <a:rPr lang="tr-TR" sz="1500" dirty="0"/>
              <a:t>.</a:t>
            </a:r>
          </a:p>
          <a:p>
            <a:pPr marL="0" indent="0" algn="just">
              <a:buNone/>
            </a:pPr>
            <a:r>
              <a:rPr lang="tr-TR" sz="1500" i="1" dirty="0">
                <a:solidFill>
                  <a:srgbClr val="FFFF00"/>
                </a:solidFill>
              </a:rPr>
              <a:t>İkin ara idi </a:t>
            </a:r>
            <a:r>
              <a:rPr lang="tr-TR" sz="1500" i="1" dirty="0" err="1">
                <a:solidFill>
                  <a:srgbClr val="FFFF00"/>
                </a:solidFill>
              </a:rPr>
              <a:t>oksuz</a:t>
            </a:r>
            <a:r>
              <a:rPr lang="tr-TR" sz="1500" i="1" dirty="0">
                <a:solidFill>
                  <a:srgbClr val="FFFF00"/>
                </a:solidFill>
              </a:rPr>
              <a:t> Kök Türk </a:t>
            </a:r>
            <a:r>
              <a:rPr lang="tr-TR" sz="1500" i="1" dirty="0" err="1">
                <a:solidFill>
                  <a:srgbClr val="FFFF00"/>
                </a:solidFill>
              </a:rPr>
              <a:t>ençe</a:t>
            </a:r>
            <a:r>
              <a:rPr lang="tr-TR" sz="1500" i="1" dirty="0">
                <a:solidFill>
                  <a:srgbClr val="FFFF00"/>
                </a:solidFill>
              </a:rPr>
              <a:t> </a:t>
            </a:r>
            <a:r>
              <a:rPr lang="tr-TR" sz="1500" i="1" dirty="0" err="1">
                <a:solidFill>
                  <a:srgbClr val="FFFF00"/>
                </a:solidFill>
              </a:rPr>
              <a:t>olurur</a:t>
            </a:r>
            <a:r>
              <a:rPr lang="tr-TR" sz="1500" i="1" dirty="0">
                <a:solidFill>
                  <a:srgbClr val="FFFF00"/>
                </a:solidFill>
              </a:rPr>
              <a:t> </a:t>
            </a:r>
            <a:r>
              <a:rPr lang="tr-TR" sz="1500" i="1" dirty="0" err="1" smtClean="0">
                <a:solidFill>
                  <a:srgbClr val="FFFF00"/>
                </a:solidFill>
              </a:rPr>
              <a:t>ermiş:</a:t>
            </a:r>
            <a:r>
              <a:rPr lang="tr-TR" sz="1500" dirty="0" err="1" smtClean="0"/>
              <a:t>İkisi</a:t>
            </a:r>
            <a:r>
              <a:rPr lang="tr-TR" sz="1500" dirty="0" smtClean="0"/>
              <a:t> </a:t>
            </a:r>
            <a:r>
              <a:rPr lang="tr-TR" sz="1500" dirty="0"/>
              <a:t>arasında tam bağımsız Köktürk huzur içinde otururmuş.</a:t>
            </a:r>
          </a:p>
          <a:p>
            <a:pPr marL="0" indent="0" algn="just">
              <a:buNone/>
            </a:pPr>
            <a:r>
              <a:rPr lang="tr-TR" sz="1500" i="1" dirty="0">
                <a:solidFill>
                  <a:srgbClr val="FFFF00"/>
                </a:solidFill>
              </a:rPr>
              <a:t>Bilge </a:t>
            </a:r>
            <a:r>
              <a:rPr lang="tr-TR" sz="1500" i="1" dirty="0" err="1">
                <a:solidFill>
                  <a:srgbClr val="FFFF00"/>
                </a:solidFill>
              </a:rPr>
              <a:t>kagan</a:t>
            </a:r>
            <a:r>
              <a:rPr lang="tr-TR" sz="1500" i="1" dirty="0">
                <a:solidFill>
                  <a:srgbClr val="FFFF00"/>
                </a:solidFill>
              </a:rPr>
              <a:t> ermiş alp </a:t>
            </a:r>
            <a:r>
              <a:rPr lang="tr-TR" sz="1500" i="1" dirty="0" err="1">
                <a:solidFill>
                  <a:srgbClr val="FFFF00"/>
                </a:solidFill>
              </a:rPr>
              <a:t>kagan</a:t>
            </a:r>
            <a:r>
              <a:rPr lang="tr-TR" sz="1500" i="1" dirty="0">
                <a:solidFill>
                  <a:srgbClr val="FFFF00"/>
                </a:solidFill>
              </a:rPr>
              <a:t> </a:t>
            </a:r>
            <a:r>
              <a:rPr lang="tr-TR" sz="1500" i="1" dirty="0" err="1" smtClean="0">
                <a:solidFill>
                  <a:srgbClr val="FFFF00"/>
                </a:solidFill>
              </a:rPr>
              <a:t>ermiş:</a:t>
            </a:r>
            <a:r>
              <a:rPr lang="tr-TR" sz="1500" dirty="0" err="1" smtClean="0"/>
              <a:t>Bilge</a:t>
            </a:r>
            <a:r>
              <a:rPr lang="tr-TR" sz="1500" dirty="0" smtClean="0"/>
              <a:t> </a:t>
            </a:r>
            <a:r>
              <a:rPr lang="tr-TR" sz="1500" dirty="0"/>
              <a:t>(çok bilgili) kağan imiş, yiğit kağan imiş.</a:t>
            </a:r>
          </a:p>
          <a:p>
            <a:pPr marL="0" indent="0" algn="just">
              <a:buNone/>
            </a:pPr>
            <a:r>
              <a:rPr lang="tr-TR" sz="1500" i="1" dirty="0" err="1" smtClean="0">
                <a:solidFill>
                  <a:srgbClr val="FFFF00"/>
                </a:solidFill>
              </a:rPr>
              <a:t>Buyrukı</a:t>
            </a:r>
            <a:r>
              <a:rPr lang="tr-TR" sz="1500" i="1" dirty="0" smtClean="0">
                <a:solidFill>
                  <a:srgbClr val="FFFF00"/>
                </a:solidFill>
              </a:rPr>
              <a:t> </a:t>
            </a:r>
            <a:r>
              <a:rPr lang="tr-TR" sz="1500" i="1" dirty="0" err="1">
                <a:solidFill>
                  <a:srgbClr val="FFFF00"/>
                </a:solidFill>
              </a:rPr>
              <a:t>yime</a:t>
            </a:r>
            <a:r>
              <a:rPr lang="tr-TR" sz="1500" i="1" dirty="0">
                <a:solidFill>
                  <a:srgbClr val="FFFF00"/>
                </a:solidFill>
              </a:rPr>
              <a:t> bilge ermiş erinç alp ermiş </a:t>
            </a:r>
            <a:r>
              <a:rPr lang="tr-TR" sz="1500" i="1" dirty="0" smtClean="0">
                <a:solidFill>
                  <a:srgbClr val="FFFF00"/>
                </a:solidFill>
              </a:rPr>
              <a:t>erinç: </a:t>
            </a:r>
            <a:r>
              <a:rPr lang="tr-TR" sz="1500" dirty="0"/>
              <a:t>Vezirleri de elbette </a:t>
            </a:r>
            <a:r>
              <a:rPr lang="tr-TR" sz="1500" dirty="0" smtClean="0"/>
              <a:t>bilge</a:t>
            </a:r>
            <a:r>
              <a:rPr lang="tr-TR" sz="1500" dirty="0"/>
              <a:t> </a:t>
            </a:r>
            <a:r>
              <a:rPr lang="tr-TR" sz="1500" dirty="0" smtClean="0"/>
              <a:t>imiş</a:t>
            </a:r>
            <a:r>
              <a:rPr lang="tr-TR" sz="1500" dirty="0"/>
              <a:t>, yiğit imiş.</a:t>
            </a:r>
          </a:p>
          <a:p>
            <a:pPr marL="0" indent="0" algn="just">
              <a:buNone/>
            </a:pPr>
            <a:r>
              <a:rPr lang="tr-TR" sz="1500" i="1" dirty="0" err="1">
                <a:solidFill>
                  <a:srgbClr val="FFFF00"/>
                </a:solidFill>
              </a:rPr>
              <a:t>Begleri</a:t>
            </a:r>
            <a:r>
              <a:rPr lang="tr-TR" sz="1500" i="1" dirty="0">
                <a:solidFill>
                  <a:srgbClr val="FFFF00"/>
                </a:solidFill>
              </a:rPr>
              <a:t> </a:t>
            </a:r>
            <a:r>
              <a:rPr lang="tr-TR" sz="1500" i="1" dirty="0" err="1">
                <a:solidFill>
                  <a:srgbClr val="FFFF00"/>
                </a:solidFill>
              </a:rPr>
              <a:t>yime</a:t>
            </a:r>
            <a:r>
              <a:rPr lang="tr-TR" sz="1500" i="1" dirty="0">
                <a:solidFill>
                  <a:srgbClr val="FFFF00"/>
                </a:solidFill>
              </a:rPr>
              <a:t> </a:t>
            </a:r>
            <a:r>
              <a:rPr lang="tr-TR" sz="1500" i="1" dirty="0" err="1">
                <a:solidFill>
                  <a:srgbClr val="FFFF00"/>
                </a:solidFill>
              </a:rPr>
              <a:t>bodunı</a:t>
            </a:r>
            <a:r>
              <a:rPr lang="tr-TR" sz="1500" i="1" dirty="0">
                <a:solidFill>
                  <a:srgbClr val="FFFF00"/>
                </a:solidFill>
              </a:rPr>
              <a:t> </a:t>
            </a:r>
            <a:r>
              <a:rPr lang="tr-TR" sz="1500" i="1" dirty="0" err="1">
                <a:solidFill>
                  <a:srgbClr val="FFFF00"/>
                </a:solidFill>
              </a:rPr>
              <a:t>yime</a:t>
            </a:r>
            <a:r>
              <a:rPr lang="tr-TR" sz="1500" i="1" dirty="0">
                <a:solidFill>
                  <a:srgbClr val="FFFF00"/>
                </a:solidFill>
              </a:rPr>
              <a:t> </a:t>
            </a:r>
            <a:r>
              <a:rPr lang="tr-TR" sz="1500" i="1" dirty="0" err="1">
                <a:solidFill>
                  <a:srgbClr val="FFFF00"/>
                </a:solidFill>
              </a:rPr>
              <a:t>tüz</a:t>
            </a:r>
            <a:r>
              <a:rPr lang="tr-TR" sz="1500" i="1" dirty="0">
                <a:solidFill>
                  <a:srgbClr val="FFFF00"/>
                </a:solidFill>
              </a:rPr>
              <a:t> </a:t>
            </a:r>
            <a:r>
              <a:rPr lang="tr-TR" sz="1500" i="1" dirty="0" smtClean="0">
                <a:solidFill>
                  <a:srgbClr val="FFFF00"/>
                </a:solidFill>
              </a:rPr>
              <a:t>ermiş: </a:t>
            </a:r>
            <a:r>
              <a:rPr lang="tr-TR" sz="1500" dirty="0"/>
              <a:t>Beyleri de milleti de düz (</a:t>
            </a:r>
            <a:r>
              <a:rPr lang="tr-TR" sz="1500" dirty="0" smtClean="0"/>
              <a:t>dürüst, âdil</a:t>
            </a:r>
            <a:r>
              <a:rPr lang="tr-TR" sz="1500" dirty="0"/>
              <a:t>) imiş</a:t>
            </a:r>
            <a:r>
              <a:rPr lang="tr-TR" sz="1500" dirty="0">
                <a:solidFill>
                  <a:srgbClr val="FFFF00"/>
                </a:solidFill>
              </a:rPr>
              <a:t>.</a:t>
            </a:r>
          </a:p>
          <a:p>
            <a:pPr marL="0" indent="0" algn="just">
              <a:buNone/>
            </a:pPr>
            <a:r>
              <a:rPr lang="tr-TR" sz="1500" i="1" dirty="0">
                <a:solidFill>
                  <a:srgbClr val="FFFF00"/>
                </a:solidFill>
              </a:rPr>
              <a:t>Anı üçün </a:t>
            </a:r>
            <a:r>
              <a:rPr lang="tr-TR" sz="1500" i="1" dirty="0" err="1">
                <a:solidFill>
                  <a:srgbClr val="FFFF00"/>
                </a:solidFill>
              </a:rPr>
              <a:t>ilig</a:t>
            </a:r>
            <a:r>
              <a:rPr lang="tr-TR" sz="1500" i="1" dirty="0">
                <a:solidFill>
                  <a:srgbClr val="FFFF00"/>
                </a:solidFill>
              </a:rPr>
              <a:t> </a:t>
            </a:r>
            <a:r>
              <a:rPr lang="tr-TR" sz="1500" i="1" dirty="0" err="1">
                <a:solidFill>
                  <a:srgbClr val="FFFF00"/>
                </a:solidFill>
              </a:rPr>
              <a:t>ençe</a:t>
            </a:r>
            <a:r>
              <a:rPr lang="tr-TR" sz="1500" i="1" dirty="0">
                <a:solidFill>
                  <a:srgbClr val="FFFF00"/>
                </a:solidFill>
              </a:rPr>
              <a:t> </a:t>
            </a:r>
            <a:r>
              <a:rPr lang="tr-TR" sz="1500" i="1" dirty="0" err="1">
                <a:solidFill>
                  <a:srgbClr val="FFFF00"/>
                </a:solidFill>
              </a:rPr>
              <a:t>tutmış</a:t>
            </a:r>
            <a:r>
              <a:rPr lang="tr-TR" sz="1500" i="1" dirty="0">
                <a:solidFill>
                  <a:srgbClr val="FFFF00"/>
                </a:solidFill>
              </a:rPr>
              <a:t> </a:t>
            </a:r>
            <a:r>
              <a:rPr lang="tr-TR" sz="1500" i="1" dirty="0" err="1" smtClean="0">
                <a:solidFill>
                  <a:srgbClr val="FFFF00"/>
                </a:solidFill>
              </a:rPr>
              <a:t>erinç:</a:t>
            </a:r>
            <a:r>
              <a:rPr lang="tr-TR" sz="1500" dirty="0" err="1" smtClean="0"/>
              <a:t>Tabiî</a:t>
            </a:r>
            <a:r>
              <a:rPr lang="tr-TR" sz="1500" dirty="0" smtClean="0"/>
              <a:t> </a:t>
            </a:r>
            <a:r>
              <a:rPr lang="tr-TR" sz="1500" dirty="0"/>
              <a:t>onun için ülkeyi (devleti) rahatça tutmuş (muhafaza etmiş).</a:t>
            </a:r>
          </a:p>
          <a:p>
            <a:pPr marL="0" indent="0" algn="just">
              <a:buNone/>
            </a:pPr>
            <a:r>
              <a:rPr lang="tr-TR" sz="1500" i="1" dirty="0">
                <a:solidFill>
                  <a:srgbClr val="FFFF00"/>
                </a:solidFill>
              </a:rPr>
              <a:t>İlig tutup </a:t>
            </a:r>
            <a:r>
              <a:rPr lang="tr-TR" sz="1500" i="1" dirty="0" err="1">
                <a:solidFill>
                  <a:srgbClr val="FFFF00"/>
                </a:solidFill>
              </a:rPr>
              <a:t>törüg</a:t>
            </a:r>
            <a:r>
              <a:rPr lang="tr-TR" sz="1500" i="1" dirty="0">
                <a:solidFill>
                  <a:srgbClr val="FFFF00"/>
                </a:solidFill>
              </a:rPr>
              <a:t> </a:t>
            </a:r>
            <a:r>
              <a:rPr lang="tr-TR" sz="1500" i="1" dirty="0" err="1" smtClean="0">
                <a:solidFill>
                  <a:srgbClr val="FFFF00"/>
                </a:solidFill>
              </a:rPr>
              <a:t>itmiş:</a:t>
            </a:r>
            <a:r>
              <a:rPr lang="tr-TR" sz="1500" dirty="0" err="1" smtClean="0"/>
              <a:t>Ülkeyi</a:t>
            </a:r>
            <a:r>
              <a:rPr lang="tr-TR" sz="1500" dirty="0" smtClean="0"/>
              <a:t> </a:t>
            </a:r>
            <a:r>
              <a:rPr lang="tr-TR" sz="1500" dirty="0"/>
              <a:t>tutup töreyi (teşkilât ve kanunları) düzenlemiş.</a:t>
            </a:r>
          </a:p>
          <a:p>
            <a:pPr marL="0" indent="0" algn="just">
              <a:buNone/>
            </a:pPr>
            <a:r>
              <a:rPr lang="tr-TR" sz="1500" i="1" dirty="0" err="1">
                <a:solidFill>
                  <a:srgbClr val="FFFF00"/>
                </a:solidFill>
              </a:rPr>
              <a:t>Özi</a:t>
            </a:r>
            <a:r>
              <a:rPr lang="tr-TR" sz="1500" i="1" dirty="0">
                <a:solidFill>
                  <a:srgbClr val="FFFF00"/>
                </a:solidFill>
              </a:rPr>
              <a:t> ence </a:t>
            </a:r>
            <a:r>
              <a:rPr lang="tr-TR" sz="1500" i="1" dirty="0" err="1">
                <a:solidFill>
                  <a:srgbClr val="FFFF00"/>
                </a:solidFill>
              </a:rPr>
              <a:t>kergek</a:t>
            </a:r>
            <a:r>
              <a:rPr lang="tr-TR" sz="1500" i="1" dirty="0">
                <a:solidFill>
                  <a:srgbClr val="FFFF00"/>
                </a:solidFill>
              </a:rPr>
              <a:t> </a:t>
            </a:r>
            <a:r>
              <a:rPr lang="tr-TR" sz="1500" i="1" dirty="0" err="1" smtClean="0">
                <a:solidFill>
                  <a:srgbClr val="FFFF00"/>
                </a:solidFill>
              </a:rPr>
              <a:t>bolmış:</a:t>
            </a:r>
            <a:r>
              <a:rPr lang="tr-TR" sz="1500" dirty="0" err="1" smtClean="0"/>
              <a:t>Kendisi</a:t>
            </a:r>
            <a:r>
              <a:rPr lang="tr-TR" sz="1500" dirty="0" smtClean="0"/>
              <a:t> </a:t>
            </a:r>
            <a:r>
              <a:rPr lang="tr-TR" sz="1500" dirty="0"/>
              <a:t>huzur içinde şahin gibi uçmuş (vefat etmiş</a:t>
            </a:r>
            <a:r>
              <a:rPr lang="tr-TR" sz="1500" dirty="0" smtClean="0"/>
              <a:t>).</a:t>
            </a:r>
            <a:endParaRPr lang="tr-TR" sz="1500" dirty="0"/>
          </a:p>
        </p:txBody>
      </p:sp>
    </p:spTree>
    <p:extLst>
      <p:ext uri="{BB962C8B-B14F-4D97-AF65-F5344CB8AC3E}">
        <p14:creationId xmlns:p14="http://schemas.microsoft.com/office/powerpoint/2010/main" val="257724153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136904" cy="6336704"/>
          </a:xfrm>
        </p:spPr>
        <p:txBody>
          <a:bodyPr/>
          <a:lstStyle/>
          <a:p>
            <a:pPr marL="0" indent="0" algn="just">
              <a:buNone/>
            </a:pPr>
            <a:r>
              <a:rPr lang="tr-TR" sz="1700" b="1" dirty="0" smtClean="0"/>
              <a:t> İstemi </a:t>
            </a:r>
            <a:r>
              <a:rPr lang="tr-TR" sz="1700" b="1" dirty="0"/>
              <a:t>ve </a:t>
            </a:r>
            <a:r>
              <a:rPr lang="tr-TR" sz="1700" b="1" dirty="0" err="1"/>
              <a:t>Mukan</a:t>
            </a:r>
            <a:r>
              <a:rPr lang="tr-TR" sz="1700" b="1" dirty="0"/>
              <a:t> </a:t>
            </a:r>
            <a:r>
              <a:rPr lang="tr-TR" sz="1700" dirty="0">
                <a:solidFill>
                  <a:srgbClr val="FFFF00"/>
                </a:solidFill>
              </a:rPr>
              <a:t>Kağanların 160 yıl sonraki torunu ve Köl Tigin </a:t>
            </a:r>
            <a:r>
              <a:rPr lang="tr-TR" sz="1700" dirty="0" smtClean="0">
                <a:solidFill>
                  <a:srgbClr val="FFFF00"/>
                </a:solidFill>
              </a:rPr>
              <a:t>bengü taşının </a:t>
            </a:r>
            <a:r>
              <a:rPr lang="tr-TR" sz="1700" dirty="0">
                <a:solidFill>
                  <a:srgbClr val="FFFF00"/>
                </a:solidFill>
              </a:rPr>
              <a:t>yazarı Bilge Kağan'a göre Bumın, İstemi ve </a:t>
            </a:r>
            <a:r>
              <a:rPr lang="tr-TR" sz="1700" dirty="0" err="1">
                <a:solidFill>
                  <a:srgbClr val="FFFF00"/>
                </a:solidFill>
              </a:rPr>
              <a:t>Mukan</a:t>
            </a:r>
            <a:r>
              <a:rPr lang="tr-TR" sz="1700" dirty="0">
                <a:solidFill>
                  <a:srgbClr val="FFFF00"/>
                </a:solidFill>
              </a:rPr>
              <a:t> dünyanın dört </a:t>
            </a:r>
            <a:r>
              <a:rPr lang="tr-TR" sz="1700" dirty="0" smtClean="0">
                <a:solidFill>
                  <a:srgbClr val="FFFF00"/>
                </a:solidFill>
              </a:rPr>
              <a:t>köşesini alıp </a:t>
            </a:r>
            <a:r>
              <a:rPr lang="tr-TR" sz="1700" dirty="0">
                <a:solidFill>
                  <a:srgbClr val="FFFF00"/>
                </a:solidFill>
              </a:rPr>
              <a:t>başlıya baş eğdirmişler, dizliye diz çöktürmüşler. Türk ordusunu </a:t>
            </a:r>
            <a:r>
              <a:rPr lang="tr-TR" sz="1700" dirty="0" smtClean="0">
                <a:solidFill>
                  <a:srgbClr val="FFFF00"/>
                </a:solidFill>
              </a:rPr>
              <a:t>doğuda, </a:t>
            </a:r>
            <a:r>
              <a:rPr lang="tr-TR" sz="1700" dirty="0" err="1" smtClean="0">
                <a:solidFill>
                  <a:srgbClr val="FFFF00"/>
                </a:solidFill>
              </a:rPr>
              <a:t>Mançurya'daki</a:t>
            </a:r>
            <a:r>
              <a:rPr lang="tr-TR" sz="1700" dirty="0" smtClean="0">
                <a:solidFill>
                  <a:srgbClr val="FFFF00"/>
                </a:solidFill>
              </a:rPr>
              <a:t> </a:t>
            </a:r>
            <a:r>
              <a:rPr lang="tr-TR" sz="1700" dirty="0" err="1">
                <a:solidFill>
                  <a:srgbClr val="FFFF00"/>
                </a:solidFill>
              </a:rPr>
              <a:t>Kadırkan</a:t>
            </a:r>
            <a:r>
              <a:rPr lang="tr-TR" sz="1700" dirty="0">
                <a:solidFill>
                  <a:srgbClr val="FFFF00"/>
                </a:solidFill>
              </a:rPr>
              <a:t> ormanlarına, batıda Afganistan'daki Demir </a:t>
            </a:r>
            <a:r>
              <a:rPr lang="tr-TR" sz="1700" dirty="0" err="1">
                <a:solidFill>
                  <a:srgbClr val="FFFF00"/>
                </a:solidFill>
              </a:rPr>
              <a:t>Kapı'ya</a:t>
            </a:r>
            <a:r>
              <a:rPr lang="tr-TR" sz="1700" dirty="0">
                <a:solidFill>
                  <a:srgbClr val="FFFF00"/>
                </a:solidFill>
              </a:rPr>
              <a:t> </a:t>
            </a:r>
            <a:r>
              <a:rPr lang="tr-TR" sz="1700" dirty="0" smtClean="0">
                <a:solidFill>
                  <a:srgbClr val="FFFF00"/>
                </a:solidFill>
              </a:rPr>
              <a:t>dek kondurmuşlar</a:t>
            </a:r>
            <a:r>
              <a:rPr lang="tr-TR" sz="1700" dirty="0">
                <a:solidFill>
                  <a:srgbClr val="FFFF00"/>
                </a:solidFill>
              </a:rPr>
              <a:t>. Demir Kapı, Köktürk ülkesinin güneybatı sınırıdır. Kuzeybatı </a:t>
            </a:r>
            <a:r>
              <a:rPr lang="tr-TR" sz="1700" dirty="0" smtClean="0">
                <a:solidFill>
                  <a:srgbClr val="FFFF00"/>
                </a:solidFill>
              </a:rPr>
              <a:t>sınırı, İstemi </a:t>
            </a:r>
            <a:r>
              <a:rPr lang="tr-TR" sz="1700" dirty="0">
                <a:solidFill>
                  <a:srgbClr val="FFFF00"/>
                </a:solidFill>
              </a:rPr>
              <a:t>Kağan'ın ölümü sırasında Kırım yarımadasına dek </a:t>
            </a:r>
            <a:r>
              <a:rPr lang="tr-TR" sz="1700" dirty="0" smtClean="0">
                <a:solidFill>
                  <a:srgbClr val="FFFF00"/>
                </a:solidFill>
              </a:rPr>
              <a:t>uzanmıştı. </a:t>
            </a:r>
            <a:r>
              <a:rPr lang="tr-TR" sz="1700" dirty="0" err="1" smtClean="0">
                <a:solidFill>
                  <a:srgbClr val="FFFF00"/>
                </a:solidFill>
              </a:rPr>
              <a:t>Mukan</a:t>
            </a:r>
            <a:r>
              <a:rPr lang="tr-TR" sz="1700" dirty="0" smtClean="0">
                <a:solidFill>
                  <a:srgbClr val="FFFF00"/>
                </a:solidFill>
              </a:rPr>
              <a:t> </a:t>
            </a:r>
            <a:r>
              <a:rPr lang="tr-TR" sz="1700" dirty="0">
                <a:solidFill>
                  <a:srgbClr val="FFFF00"/>
                </a:solidFill>
              </a:rPr>
              <a:t>Kağan'dan sonraki Doğu Köktürk kağanları sırasıyla şunlardır:</a:t>
            </a:r>
          </a:p>
          <a:p>
            <a:pPr marL="0" indent="0" algn="just">
              <a:buNone/>
            </a:pPr>
            <a:r>
              <a:rPr lang="tr-TR" sz="1700" dirty="0" err="1" smtClean="0"/>
              <a:t>Tulpar</a:t>
            </a:r>
            <a:r>
              <a:rPr lang="tr-TR" sz="1700" dirty="0" smtClean="0"/>
              <a:t> </a:t>
            </a:r>
            <a:r>
              <a:rPr lang="tr-TR" sz="1700" dirty="0"/>
              <a:t>Kağan: </a:t>
            </a:r>
            <a:r>
              <a:rPr lang="tr-TR" sz="1700" dirty="0" smtClean="0"/>
              <a:t>572-581                             </a:t>
            </a:r>
            <a:r>
              <a:rPr lang="tr-TR" sz="1700" dirty="0" err="1" smtClean="0"/>
              <a:t>Işbara</a:t>
            </a:r>
            <a:r>
              <a:rPr lang="tr-TR" sz="1700" dirty="0" smtClean="0"/>
              <a:t> </a:t>
            </a:r>
            <a:r>
              <a:rPr lang="tr-TR" sz="1700" dirty="0"/>
              <a:t>Kağan: </a:t>
            </a:r>
            <a:r>
              <a:rPr lang="tr-TR" sz="1700" dirty="0" smtClean="0"/>
              <a:t>581-587       </a:t>
            </a:r>
            <a:r>
              <a:rPr lang="tr-TR" sz="1700" dirty="0" err="1" smtClean="0"/>
              <a:t>Tulan</a:t>
            </a:r>
            <a:r>
              <a:rPr lang="tr-TR" sz="1700" dirty="0" smtClean="0"/>
              <a:t> </a:t>
            </a:r>
            <a:r>
              <a:rPr lang="tr-TR" sz="1700" dirty="0"/>
              <a:t>Kağan: </a:t>
            </a:r>
            <a:r>
              <a:rPr lang="tr-TR" sz="1700" dirty="0" smtClean="0"/>
              <a:t>588-600     </a:t>
            </a:r>
          </a:p>
          <a:p>
            <a:pPr marL="0" indent="0" algn="just">
              <a:buNone/>
            </a:pPr>
            <a:r>
              <a:rPr lang="tr-TR" sz="1700" dirty="0" smtClean="0"/>
              <a:t>Tardu </a:t>
            </a:r>
            <a:r>
              <a:rPr lang="tr-TR" sz="1700" dirty="0"/>
              <a:t>Kağan: </a:t>
            </a:r>
            <a:r>
              <a:rPr lang="tr-TR" sz="1700" dirty="0" smtClean="0"/>
              <a:t>600-603                             Kimin </a:t>
            </a:r>
            <a:r>
              <a:rPr lang="tr-TR" sz="1700" dirty="0"/>
              <a:t>Kağan: </a:t>
            </a:r>
            <a:r>
              <a:rPr lang="tr-TR" sz="1700" dirty="0" smtClean="0"/>
              <a:t>603-609          </a:t>
            </a:r>
            <a:r>
              <a:rPr lang="tr-TR" sz="1700" dirty="0" err="1" smtClean="0"/>
              <a:t>Şipi</a:t>
            </a:r>
            <a:r>
              <a:rPr lang="tr-TR" sz="1700" dirty="0" smtClean="0"/>
              <a:t> </a:t>
            </a:r>
            <a:r>
              <a:rPr lang="tr-TR" sz="1700" dirty="0"/>
              <a:t>Kağan: </a:t>
            </a:r>
            <a:r>
              <a:rPr lang="tr-TR" sz="1700" dirty="0" smtClean="0"/>
              <a:t>609-619            </a:t>
            </a:r>
          </a:p>
          <a:p>
            <a:pPr marL="0" indent="0" algn="just">
              <a:buNone/>
            </a:pPr>
            <a:r>
              <a:rPr lang="tr-TR" sz="1700" dirty="0" smtClean="0"/>
              <a:t> </a:t>
            </a:r>
            <a:r>
              <a:rPr lang="tr-TR" sz="1700" dirty="0" err="1" smtClean="0"/>
              <a:t>Çulo</a:t>
            </a:r>
            <a:r>
              <a:rPr lang="tr-TR" sz="1700" dirty="0" smtClean="0"/>
              <a:t> </a:t>
            </a:r>
            <a:r>
              <a:rPr lang="tr-TR" sz="1700" dirty="0"/>
              <a:t>Kağan: </a:t>
            </a:r>
            <a:r>
              <a:rPr lang="tr-TR" sz="1700" dirty="0" smtClean="0"/>
              <a:t>619-621                              İl </a:t>
            </a:r>
            <a:r>
              <a:rPr lang="tr-TR" sz="1700" dirty="0"/>
              <a:t>Kağan: 621-630.</a:t>
            </a:r>
          </a:p>
          <a:p>
            <a:pPr marL="0" indent="0" algn="just">
              <a:buNone/>
            </a:pPr>
            <a:r>
              <a:rPr lang="tr-TR" sz="1700" dirty="0" err="1" smtClean="0"/>
              <a:t>Tulpar</a:t>
            </a:r>
            <a:r>
              <a:rPr lang="tr-TR" sz="1700" dirty="0" smtClean="0"/>
              <a:t> </a:t>
            </a:r>
            <a:r>
              <a:rPr lang="tr-TR" sz="1700" dirty="0"/>
              <a:t>Kağan </a:t>
            </a:r>
            <a:r>
              <a:rPr lang="tr-TR" sz="1700" dirty="0">
                <a:solidFill>
                  <a:srgbClr val="FFFF00"/>
                </a:solidFill>
              </a:rPr>
              <a:t>çağında Köktürklerin haşmeti devam etti. Çin'e </a:t>
            </a:r>
            <a:r>
              <a:rPr lang="tr-TR" sz="1700" dirty="0" smtClean="0">
                <a:solidFill>
                  <a:srgbClr val="FFFF00"/>
                </a:solidFill>
              </a:rPr>
              <a:t>akınlar yapıldı</a:t>
            </a:r>
            <a:r>
              <a:rPr lang="tr-TR" sz="1700" dirty="0">
                <a:solidFill>
                  <a:srgbClr val="FFFF00"/>
                </a:solidFill>
              </a:rPr>
              <a:t>; iç çekişmelerden yararlanılarak Çin'in iç işlerine müdahale edildi. </a:t>
            </a:r>
            <a:r>
              <a:rPr lang="tr-TR" sz="1700" dirty="0" smtClean="0">
                <a:solidFill>
                  <a:srgbClr val="FFFF00"/>
                </a:solidFill>
              </a:rPr>
              <a:t>Çin hükümdarları </a:t>
            </a:r>
            <a:r>
              <a:rPr lang="tr-TR" sz="1700" dirty="0">
                <a:solidFill>
                  <a:srgbClr val="FFFF00"/>
                </a:solidFill>
              </a:rPr>
              <a:t>Köktürklerin himayesi altına girdi. Ancak </a:t>
            </a:r>
            <a:r>
              <a:rPr lang="tr-TR" sz="1700" dirty="0" err="1" smtClean="0"/>
              <a:t>Tulpar</a:t>
            </a:r>
            <a:r>
              <a:rPr lang="tr-TR" sz="1700" dirty="0" smtClean="0"/>
              <a:t> </a:t>
            </a:r>
            <a:r>
              <a:rPr lang="tr-TR" sz="1700" dirty="0"/>
              <a:t>Kağan </a:t>
            </a:r>
            <a:r>
              <a:rPr lang="tr-TR" sz="1700" dirty="0" smtClean="0"/>
              <a:t>Burkan (Buda</a:t>
            </a:r>
            <a:r>
              <a:rPr lang="tr-TR" sz="1700" dirty="0">
                <a:solidFill>
                  <a:srgbClr val="FFFF00"/>
                </a:solidFill>
              </a:rPr>
              <a:t>) dinini kabul etmişti. Ülkede bir </a:t>
            </a:r>
            <a:r>
              <a:rPr lang="tr-TR" sz="1700" dirty="0"/>
              <a:t>Burkan pagodası </a:t>
            </a:r>
            <a:r>
              <a:rPr lang="tr-TR" sz="1700" dirty="0">
                <a:solidFill>
                  <a:srgbClr val="FFFF00"/>
                </a:solidFill>
              </a:rPr>
              <a:t>(mabedi) yaptırttı ve </a:t>
            </a:r>
            <a:r>
              <a:rPr lang="tr-TR" sz="1700" dirty="0" smtClean="0">
                <a:solidFill>
                  <a:srgbClr val="FFFF00"/>
                </a:solidFill>
              </a:rPr>
              <a:t>575 yılında </a:t>
            </a:r>
            <a:r>
              <a:rPr lang="tr-TR" sz="1700" b="1" dirty="0"/>
              <a:t>Nirvana </a:t>
            </a:r>
            <a:r>
              <a:rPr lang="tr-TR" sz="1700" b="1" dirty="0" err="1"/>
              <a:t>Sutra</a:t>
            </a:r>
            <a:r>
              <a:rPr lang="tr-TR" sz="1700" b="1" dirty="0"/>
              <a:t> </a:t>
            </a:r>
            <a:r>
              <a:rPr lang="tr-TR" sz="1700" dirty="0">
                <a:solidFill>
                  <a:srgbClr val="FFFF00"/>
                </a:solidFill>
              </a:rPr>
              <a:t>adlı Burkan kutsal kitabını Türkçeye </a:t>
            </a:r>
            <a:r>
              <a:rPr lang="tr-TR" sz="1700" dirty="0" smtClean="0">
                <a:solidFill>
                  <a:srgbClr val="FFFF00"/>
                </a:solidFill>
              </a:rPr>
              <a:t>çevirtti. </a:t>
            </a:r>
            <a:r>
              <a:rPr lang="tr-TR" sz="1700" dirty="0">
                <a:solidFill>
                  <a:srgbClr val="FFFF00"/>
                </a:solidFill>
              </a:rPr>
              <a:t>Bugün elde bulunmayan bu tercüme, tarihin kaydettiği Türkçe ilk </a:t>
            </a:r>
            <a:r>
              <a:rPr lang="tr-TR" sz="1700" dirty="0" smtClean="0">
                <a:solidFill>
                  <a:srgbClr val="FFFF00"/>
                </a:solidFill>
              </a:rPr>
              <a:t>tercüme eserdir</a:t>
            </a:r>
            <a:r>
              <a:rPr lang="tr-TR" sz="1700" dirty="0">
                <a:solidFill>
                  <a:srgbClr val="FFFF00"/>
                </a:solidFill>
              </a:rPr>
              <a:t>. </a:t>
            </a:r>
            <a:r>
              <a:rPr lang="tr-TR" sz="1700" b="1" dirty="0" err="1" smtClean="0"/>
              <a:t>Tulpar</a:t>
            </a:r>
            <a:r>
              <a:rPr lang="tr-TR" sz="1700" dirty="0" smtClean="0">
                <a:solidFill>
                  <a:srgbClr val="FFFF00"/>
                </a:solidFill>
              </a:rPr>
              <a:t> </a:t>
            </a:r>
            <a:r>
              <a:rPr lang="tr-TR" sz="1700" dirty="0">
                <a:solidFill>
                  <a:srgbClr val="FFFF00"/>
                </a:solidFill>
              </a:rPr>
              <a:t>çağında ünlü </a:t>
            </a:r>
            <a:r>
              <a:rPr lang="tr-TR" sz="1700" dirty="0"/>
              <a:t>Burkan (</a:t>
            </a:r>
            <a:r>
              <a:rPr lang="tr-TR" sz="1700" dirty="0" smtClean="0"/>
              <a:t>Buda</a:t>
            </a:r>
            <a:r>
              <a:rPr lang="tr-TR" sz="1700" dirty="0" smtClean="0">
                <a:solidFill>
                  <a:srgbClr val="FFFF00"/>
                </a:solidFill>
              </a:rPr>
              <a:t>) rahibi </a:t>
            </a:r>
            <a:r>
              <a:rPr lang="tr-TR" sz="1700" b="1" dirty="0" err="1"/>
              <a:t>Jinagupta</a:t>
            </a:r>
            <a:r>
              <a:rPr lang="tr-TR" sz="1700" b="1" dirty="0"/>
              <a:t> </a:t>
            </a:r>
            <a:r>
              <a:rPr lang="tr-TR" sz="1700" dirty="0">
                <a:solidFill>
                  <a:srgbClr val="FFFF00"/>
                </a:solidFill>
              </a:rPr>
              <a:t>ve müritleri Köktürk ülkesine sığınmışlar, </a:t>
            </a:r>
            <a:r>
              <a:rPr lang="tr-TR" sz="1700" dirty="0" smtClean="0">
                <a:solidFill>
                  <a:srgbClr val="FFFF00"/>
                </a:solidFill>
              </a:rPr>
              <a:t>mabetler yaptırmışlar </a:t>
            </a:r>
            <a:r>
              <a:rPr lang="tr-TR" sz="1700" dirty="0">
                <a:solidFill>
                  <a:srgbClr val="FFFF00"/>
                </a:solidFill>
              </a:rPr>
              <a:t>ve Türkleri de </a:t>
            </a:r>
            <a:r>
              <a:rPr lang="tr-TR" sz="1700" b="1" dirty="0"/>
              <a:t>Burkan</a:t>
            </a:r>
            <a:r>
              <a:rPr lang="tr-TR" sz="1700" dirty="0">
                <a:solidFill>
                  <a:srgbClr val="FFFF00"/>
                </a:solidFill>
              </a:rPr>
              <a:t> dinine sokmaya çalışmışlardır </a:t>
            </a:r>
            <a:r>
              <a:rPr lang="tr-TR" sz="1700" dirty="0" smtClean="0">
                <a:solidFill>
                  <a:srgbClr val="FFFF00"/>
                </a:solidFill>
              </a:rPr>
              <a:t>.</a:t>
            </a:r>
            <a:endParaRPr lang="tr-TR" sz="1700" dirty="0">
              <a:solidFill>
                <a:srgbClr val="FFFF00"/>
              </a:solidFill>
            </a:endParaRPr>
          </a:p>
        </p:txBody>
      </p:sp>
    </p:spTree>
    <p:extLst>
      <p:ext uri="{BB962C8B-B14F-4D97-AF65-F5344CB8AC3E}">
        <p14:creationId xmlns:p14="http://schemas.microsoft.com/office/powerpoint/2010/main" val="384388963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424936" cy="6192688"/>
          </a:xfrm>
        </p:spPr>
        <p:txBody>
          <a:bodyPr/>
          <a:lstStyle/>
          <a:p>
            <a:pPr marL="0" indent="0" algn="just">
              <a:buNone/>
            </a:pPr>
            <a:r>
              <a:rPr lang="tr-TR" sz="1600" b="1" dirty="0" err="1"/>
              <a:t>Işbara</a:t>
            </a:r>
            <a:r>
              <a:rPr lang="tr-TR" sz="1600" b="1" dirty="0"/>
              <a:t> Kağan </a:t>
            </a:r>
            <a:r>
              <a:rPr lang="tr-TR" sz="1600" dirty="0">
                <a:solidFill>
                  <a:srgbClr val="FFFF00"/>
                </a:solidFill>
              </a:rPr>
              <a:t>çağında devlet zayıfladı. </a:t>
            </a:r>
            <a:r>
              <a:rPr lang="tr-TR" sz="1600" dirty="0" err="1">
                <a:solidFill>
                  <a:srgbClr val="FFFF00"/>
                </a:solidFill>
              </a:rPr>
              <a:t>Işbara</a:t>
            </a:r>
            <a:r>
              <a:rPr lang="tr-TR" sz="1600" dirty="0">
                <a:solidFill>
                  <a:srgbClr val="FFFF00"/>
                </a:solidFill>
              </a:rPr>
              <a:t>, </a:t>
            </a:r>
            <a:r>
              <a:rPr lang="tr-TR" sz="1600" b="1" dirty="0" err="1"/>
              <a:t>Çang</a:t>
            </a:r>
            <a:r>
              <a:rPr lang="tr-TR" sz="1600" b="1" dirty="0"/>
              <a:t> sun-</a:t>
            </a:r>
            <a:r>
              <a:rPr lang="tr-TR" sz="1600" b="1" dirty="0" err="1"/>
              <a:t>şeng</a:t>
            </a:r>
            <a:r>
              <a:rPr lang="tr-TR" sz="1600" b="1" dirty="0"/>
              <a:t> </a:t>
            </a:r>
            <a:r>
              <a:rPr lang="tr-TR" sz="1600" dirty="0">
                <a:solidFill>
                  <a:srgbClr val="FFFF00"/>
                </a:solidFill>
              </a:rPr>
              <a:t>adlı </a:t>
            </a:r>
            <a:r>
              <a:rPr lang="tr-TR" sz="1600" dirty="0" smtClean="0">
                <a:solidFill>
                  <a:srgbClr val="FFFF00"/>
                </a:solidFill>
              </a:rPr>
              <a:t>bir Çin </a:t>
            </a:r>
            <a:r>
              <a:rPr lang="tr-TR" sz="1600" dirty="0">
                <a:solidFill>
                  <a:srgbClr val="FFFF00"/>
                </a:solidFill>
              </a:rPr>
              <a:t>diplomatını dost edinmişti. Köktürklerin bütün sırlarını ve </a:t>
            </a:r>
            <a:r>
              <a:rPr lang="tr-TR" sz="1600" dirty="0" smtClean="0">
                <a:solidFill>
                  <a:srgbClr val="FFFF00"/>
                </a:solidFill>
              </a:rPr>
              <a:t>coğrafyasını öğrenen </a:t>
            </a:r>
            <a:r>
              <a:rPr lang="tr-TR" sz="1600" dirty="0" err="1">
                <a:solidFill>
                  <a:srgbClr val="FFFF00"/>
                </a:solidFill>
              </a:rPr>
              <a:t>Çang</a:t>
            </a:r>
            <a:r>
              <a:rPr lang="tr-TR" sz="1600" dirty="0">
                <a:solidFill>
                  <a:srgbClr val="FFFF00"/>
                </a:solidFill>
              </a:rPr>
              <a:t> sun-</a:t>
            </a:r>
            <a:r>
              <a:rPr lang="tr-TR" sz="1600" dirty="0" err="1">
                <a:solidFill>
                  <a:srgbClr val="FFFF00"/>
                </a:solidFill>
              </a:rPr>
              <a:t>şeng</a:t>
            </a:r>
            <a:r>
              <a:rPr lang="tr-TR" sz="1600" dirty="0">
                <a:solidFill>
                  <a:srgbClr val="FFFF00"/>
                </a:solidFill>
              </a:rPr>
              <a:t>, Çin imparatoruna verdiği bilgilerle Çin </a:t>
            </a:r>
            <a:r>
              <a:rPr lang="tr-TR" sz="1600" dirty="0" smtClean="0">
                <a:solidFill>
                  <a:srgbClr val="FFFF00"/>
                </a:solidFill>
              </a:rPr>
              <a:t>politikasını etkiledi. </a:t>
            </a:r>
            <a:r>
              <a:rPr lang="tr-TR" sz="1600" dirty="0">
                <a:solidFill>
                  <a:srgbClr val="FFFF00"/>
                </a:solidFill>
              </a:rPr>
              <a:t>Bu bilgiler sayesinde Çinliler, Köktürk </a:t>
            </a:r>
            <a:r>
              <a:rPr lang="tr-TR" sz="1600" dirty="0" smtClean="0">
                <a:solidFill>
                  <a:srgbClr val="FFFF00"/>
                </a:solidFill>
              </a:rPr>
              <a:t>ileri gelenlerini </a:t>
            </a:r>
            <a:r>
              <a:rPr lang="tr-TR" sz="1600" dirty="0">
                <a:solidFill>
                  <a:srgbClr val="FFFF00"/>
                </a:solidFill>
              </a:rPr>
              <a:t>birbirlerine düşürerek devleti ikiye böldüler. İstemi Kağan'ın </a:t>
            </a:r>
            <a:r>
              <a:rPr lang="tr-TR" sz="1600" dirty="0" smtClean="0">
                <a:solidFill>
                  <a:srgbClr val="FFFF00"/>
                </a:solidFill>
              </a:rPr>
              <a:t>576'da ölümü </a:t>
            </a:r>
            <a:r>
              <a:rPr lang="tr-TR" sz="1600" dirty="0">
                <a:solidFill>
                  <a:srgbClr val="FFFF00"/>
                </a:solidFill>
              </a:rPr>
              <a:t>üzerine oğlu </a:t>
            </a:r>
            <a:r>
              <a:rPr lang="tr-TR" sz="1600" b="1" dirty="0"/>
              <a:t>Tardu,</a:t>
            </a:r>
            <a:r>
              <a:rPr lang="tr-TR" sz="1600" dirty="0">
                <a:solidFill>
                  <a:srgbClr val="FFFF00"/>
                </a:solidFill>
              </a:rPr>
              <a:t> devletin Batı kanadının yabgusu olmuştu. </a:t>
            </a:r>
            <a:r>
              <a:rPr lang="tr-TR" sz="1600" dirty="0" smtClean="0">
                <a:solidFill>
                  <a:srgbClr val="FFFF00"/>
                </a:solidFill>
              </a:rPr>
              <a:t>582'de Tardu</a:t>
            </a:r>
            <a:r>
              <a:rPr lang="tr-TR" sz="1600" dirty="0">
                <a:solidFill>
                  <a:srgbClr val="FFFF00"/>
                </a:solidFill>
              </a:rPr>
              <a:t>, Doğu'dan ayrılarak bağımsızlığını ilân etti. Gücünü gittikçe </a:t>
            </a:r>
            <a:r>
              <a:rPr lang="tr-TR" sz="1600" dirty="0" smtClean="0">
                <a:solidFill>
                  <a:srgbClr val="FFFF00"/>
                </a:solidFill>
              </a:rPr>
              <a:t>kaybeden </a:t>
            </a:r>
            <a:r>
              <a:rPr lang="tr-TR" sz="1600" b="1" dirty="0" err="1" smtClean="0"/>
              <a:t>Işbara</a:t>
            </a:r>
            <a:r>
              <a:rPr lang="tr-TR" sz="1600" dirty="0">
                <a:solidFill>
                  <a:srgbClr val="FFFF00"/>
                </a:solidFill>
              </a:rPr>
              <a:t>, Çin'den yardım istedi. Çin imparatoru Wen-ti 584 yılında </a:t>
            </a:r>
            <a:r>
              <a:rPr lang="tr-TR" sz="1600" dirty="0" err="1">
                <a:solidFill>
                  <a:srgbClr val="FFFF00"/>
                </a:solidFill>
              </a:rPr>
              <a:t>Çang</a:t>
            </a:r>
            <a:r>
              <a:rPr lang="tr-TR" sz="1600" dirty="0">
                <a:solidFill>
                  <a:srgbClr val="FFFF00"/>
                </a:solidFill>
              </a:rPr>
              <a:t> </a:t>
            </a:r>
            <a:r>
              <a:rPr lang="tr-TR" sz="1600" dirty="0" smtClean="0">
                <a:solidFill>
                  <a:srgbClr val="FFFF00"/>
                </a:solidFill>
              </a:rPr>
              <a:t>sun-</a:t>
            </a:r>
            <a:r>
              <a:rPr lang="tr-TR" sz="1600" dirty="0" err="1" smtClean="0">
                <a:solidFill>
                  <a:srgbClr val="FFFF00"/>
                </a:solidFill>
              </a:rPr>
              <a:t>şeng</a:t>
            </a:r>
            <a:r>
              <a:rPr lang="tr-TR" sz="1600" dirty="0" smtClean="0">
                <a:solidFill>
                  <a:srgbClr val="FFFF00"/>
                </a:solidFill>
              </a:rPr>
              <a:t> ve </a:t>
            </a:r>
            <a:r>
              <a:rPr lang="tr-TR" sz="1600" dirty="0">
                <a:solidFill>
                  <a:srgbClr val="FFFF00"/>
                </a:solidFill>
              </a:rPr>
              <a:t>diğer bir diplomat başkanlığında bir heyeti Köktürk merkezine gönderdi. </a:t>
            </a:r>
            <a:r>
              <a:rPr lang="tr-TR" sz="1600" dirty="0" smtClean="0">
                <a:solidFill>
                  <a:srgbClr val="FFFF00"/>
                </a:solidFill>
              </a:rPr>
              <a:t>Çinli heyet </a:t>
            </a:r>
            <a:r>
              <a:rPr lang="tr-TR" sz="1600" b="1" dirty="0" err="1"/>
              <a:t>Işbara'y</a:t>
            </a:r>
            <a:r>
              <a:rPr lang="tr-TR" sz="1600" dirty="0" err="1">
                <a:solidFill>
                  <a:srgbClr val="FFFF00"/>
                </a:solidFill>
              </a:rPr>
              <a:t>ı</a:t>
            </a:r>
            <a:r>
              <a:rPr lang="tr-TR" sz="1600" dirty="0">
                <a:solidFill>
                  <a:srgbClr val="FFFF00"/>
                </a:solidFill>
              </a:rPr>
              <a:t> </a:t>
            </a:r>
            <a:r>
              <a:rPr lang="tr-TR" sz="1600" dirty="0" err="1">
                <a:solidFill>
                  <a:srgbClr val="FFFF00"/>
                </a:solidFill>
              </a:rPr>
              <a:t>çen</a:t>
            </a:r>
            <a:r>
              <a:rPr lang="tr-TR" sz="1600" dirty="0">
                <a:solidFill>
                  <a:srgbClr val="FFFF00"/>
                </a:solidFill>
              </a:rPr>
              <a:t> (kul) ilân ederek iyice aşağıladı; </a:t>
            </a:r>
            <a:r>
              <a:rPr lang="tr-TR" sz="1600" dirty="0"/>
              <a:t>Doğu Köktürkleri </a:t>
            </a:r>
            <a:r>
              <a:rPr lang="tr-TR" sz="1600" dirty="0" smtClean="0"/>
              <a:t>böylece Çin </a:t>
            </a:r>
            <a:r>
              <a:rPr lang="tr-TR" sz="1600" dirty="0"/>
              <a:t>himayesine girmiş oldular. Çinliler daha da ileri giderek Köktürklerin, </a:t>
            </a:r>
            <a:r>
              <a:rPr lang="tr-TR" sz="1600" dirty="0" smtClean="0"/>
              <a:t>Çin âdetlerini </a:t>
            </a:r>
            <a:r>
              <a:rPr lang="tr-TR" sz="1600" dirty="0"/>
              <a:t>kabul etmesini, Çinliler gibi giyinmelerini ve Çince </a:t>
            </a:r>
            <a:r>
              <a:rPr lang="tr-TR" sz="1600" dirty="0" smtClean="0"/>
              <a:t>konuşmalarını istediler</a:t>
            </a:r>
            <a:r>
              <a:rPr lang="tr-TR" sz="1600" dirty="0"/>
              <a:t>. </a:t>
            </a:r>
            <a:r>
              <a:rPr lang="tr-TR" sz="1600" dirty="0" err="1"/>
              <a:t>Işbara</a:t>
            </a:r>
            <a:r>
              <a:rPr lang="tr-TR" sz="1600" dirty="0"/>
              <a:t> buna dayanamamış ve 585'te Çin imparatoruna </a:t>
            </a:r>
            <a:r>
              <a:rPr lang="tr-TR" sz="1600" dirty="0" smtClean="0"/>
              <a:t>gönderdiği mektupta </a:t>
            </a:r>
            <a:r>
              <a:rPr lang="tr-TR" sz="1600" dirty="0"/>
              <a:t>şöyle demişti</a:t>
            </a:r>
            <a:r>
              <a:rPr lang="tr-TR" sz="1600" dirty="0" smtClean="0"/>
              <a:t>: "</a:t>
            </a:r>
            <a:r>
              <a:rPr lang="tr-TR" sz="1600" dirty="0"/>
              <a:t>Size bağlı kalacak, haraç verecek, kıymetli atlar hediye edeceğim. </a:t>
            </a:r>
            <a:r>
              <a:rPr lang="tr-TR" sz="1600" dirty="0" smtClean="0"/>
              <a:t>Fakat dilimizi </a:t>
            </a:r>
            <a:r>
              <a:rPr lang="tr-TR" sz="1600" dirty="0"/>
              <a:t>değiştiremem, dalgalanan saçlarımızı sizinkine benzetemem, </a:t>
            </a:r>
            <a:r>
              <a:rPr lang="tr-TR" sz="1600" dirty="0" smtClean="0"/>
              <a:t>halkıma Çinli </a:t>
            </a:r>
            <a:r>
              <a:rPr lang="tr-TR" sz="1600" dirty="0"/>
              <a:t>elbisesi giydiremem, Çin âdetlerini alamam. İmkân yoktur, çünkü </a:t>
            </a:r>
            <a:r>
              <a:rPr lang="tr-TR" sz="1600" dirty="0" smtClean="0"/>
              <a:t>bu bakımlardan </a:t>
            </a:r>
            <a:r>
              <a:rPr lang="tr-TR" sz="1600" dirty="0"/>
              <a:t>milletim fevkalâde hassastır, âdeta çarpan tek bir kalp </a:t>
            </a:r>
            <a:r>
              <a:rPr lang="tr-TR" sz="1600" dirty="0" smtClean="0"/>
              <a:t>gibidir</a:t>
            </a:r>
            <a:r>
              <a:rPr lang="tr-TR" sz="1600" dirty="0" smtClean="0">
                <a:solidFill>
                  <a:srgbClr val="FFFF00"/>
                </a:solidFill>
              </a:rPr>
              <a:t>. </a:t>
            </a:r>
            <a:r>
              <a:rPr lang="tr-TR" sz="1600" b="1" dirty="0" err="1" smtClean="0"/>
              <a:t>Tulan</a:t>
            </a:r>
            <a:r>
              <a:rPr lang="tr-TR" sz="1600" b="1" dirty="0" smtClean="0"/>
              <a:t> </a:t>
            </a:r>
            <a:r>
              <a:rPr lang="tr-TR" sz="1600" b="1" dirty="0"/>
              <a:t>Kağan </a:t>
            </a:r>
            <a:r>
              <a:rPr lang="tr-TR" sz="1600" dirty="0">
                <a:solidFill>
                  <a:srgbClr val="FFFF00"/>
                </a:solidFill>
              </a:rPr>
              <a:t>çağında (588-600) Köktürkler yine güçlendiler</a:t>
            </a:r>
            <a:r>
              <a:rPr lang="tr-TR" sz="1600" b="1" dirty="0" smtClean="0">
                <a:solidFill>
                  <a:srgbClr val="FFFF00"/>
                </a:solidFill>
              </a:rPr>
              <a:t>..</a:t>
            </a:r>
            <a:r>
              <a:rPr lang="tr-TR" sz="1600" dirty="0" smtClean="0">
                <a:solidFill>
                  <a:srgbClr val="FFFF00"/>
                </a:solidFill>
              </a:rPr>
              <a:t> </a:t>
            </a:r>
            <a:r>
              <a:rPr lang="tr-TR" sz="1600" dirty="0">
                <a:solidFill>
                  <a:srgbClr val="FFFF00"/>
                </a:solidFill>
              </a:rPr>
              <a:t>Tardu, Tulan'a destek </a:t>
            </a:r>
            <a:r>
              <a:rPr lang="tr-TR" sz="1600" dirty="0" smtClean="0">
                <a:solidFill>
                  <a:srgbClr val="FFFF00"/>
                </a:solidFill>
              </a:rPr>
              <a:t>verdi. </a:t>
            </a:r>
            <a:r>
              <a:rPr lang="tr-TR" sz="1600" dirty="0" err="1" smtClean="0">
                <a:solidFill>
                  <a:srgbClr val="FFFF00"/>
                </a:solidFill>
              </a:rPr>
              <a:t>Tulan</a:t>
            </a:r>
            <a:r>
              <a:rPr lang="tr-TR" sz="1600" dirty="0">
                <a:solidFill>
                  <a:srgbClr val="FFFF00"/>
                </a:solidFill>
              </a:rPr>
              <a:t>, Çin'e verilen haracı kesti; Çin'e başarılı akınlar yaptı. Ancak </a:t>
            </a:r>
            <a:r>
              <a:rPr lang="tr-TR" sz="1600" dirty="0" smtClean="0">
                <a:solidFill>
                  <a:srgbClr val="FFFF00"/>
                </a:solidFill>
              </a:rPr>
              <a:t>Çin entrikaları </a:t>
            </a:r>
            <a:r>
              <a:rPr lang="tr-TR" sz="1600" dirty="0">
                <a:solidFill>
                  <a:srgbClr val="FFFF00"/>
                </a:solidFill>
              </a:rPr>
              <a:t>sonunda, ülkenin asıl ahalisini oluşturan </a:t>
            </a:r>
            <a:r>
              <a:rPr lang="tr-TR" sz="1600" b="1" dirty="0" smtClean="0"/>
              <a:t>TÖLESLE</a:t>
            </a:r>
            <a:r>
              <a:rPr lang="tr-TR" sz="1600" dirty="0" smtClean="0"/>
              <a:t>R</a:t>
            </a:r>
            <a:r>
              <a:rPr lang="tr-TR" sz="1600" dirty="0" smtClean="0">
                <a:solidFill>
                  <a:srgbClr val="FFFF00"/>
                </a:solidFill>
              </a:rPr>
              <a:t> </a:t>
            </a:r>
            <a:r>
              <a:rPr lang="tr-TR" sz="1600" dirty="0">
                <a:solidFill>
                  <a:srgbClr val="FFFF00"/>
                </a:solidFill>
              </a:rPr>
              <a:t>ayaklandılar. </a:t>
            </a:r>
            <a:r>
              <a:rPr lang="tr-TR" sz="1600" dirty="0" err="1" smtClean="0">
                <a:solidFill>
                  <a:srgbClr val="FFFF00"/>
                </a:solidFill>
              </a:rPr>
              <a:t>Tulan</a:t>
            </a:r>
            <a:r>
              <a:rPr lang="tr-TR" sz="1600" dirty="0" smtClean="0">
                <a:solidFill>
                  <a:srgbClr val="FFFF00"/>
                </a:solidFill>
              </a:rPr>
              <a:t> bu </a:t>
            </a:r>
            <a:r>
              <a:rPr lang="tr-TR" sz="1600" dirty="0">
                <a:solidFill>
                  <a:srgbClr val="FFFF00"/>
                </a:solidFill>
              </a:rPr>
              <a:t>isyanlar sırasında öldü. Tardu 600 yılında kendini Doğu Köktürklerinin </a:t>
            </a:r>
            <a:r>
              <a:rPr lang="tr-TR" sz="1600" dirty="0" smtClean="0">
                <a:solidFill>
                  <a:srgbClr val="FFFF00"/>
                </a:solidFill>
              </a:rPr>
              <a:t>de kağanı </a:t>
            </a:r>
            <a:r>
              <a:rPr lang="tr-TR" sz="1600" dirty="0">
                <a:solidFill>
                  <a:srgbClr val="FFFF00"/>
                </a:solidFill>
              </a:rPr>
              <a:t>ilân etti. Ancak Köktürk coğrafyasını çok iyi bilen Çinli diplomat </a:t>
            </a:r>
            <a:r>
              <a:rPr lang="tr-TR" sz="1600" dirty="0" err="1" smtClean="0"/>
              <a:t>Çang</a:t>
            </a:r>
            <a:r>
              <a:rPr lang="tr-TR" sz="1600" dirty="0" smtClean="0"/>
              <a:t> sun-</a:t>
            </a:r>
            <a:r>
              <a:rPr lang="tr-TR" sz="1600" dirty="0" err="1" smtClean="0"/>
              <a:t>şeng</a:t>
            </a:r>
            <a:r>
              <a:rPr lang="tr-TR" sz="1600" dirty="0"/>
              <a:t>, </a:t>
            </a:r>
            <a:r>
              <a:rPr lang="tr-TR" sz="1600" dirty="0">
                <a:solidFill>
                  <a:srgbClr val="FFFF00"/>
                </a:solidFill>
              </a:rPr>
              <a:t>Köktürk ordu ve sürülerinin su kaynaklarını zehirleterek </a:t>
            </a:r>
            <a:r>
              <a:rPr lang="tr-TR" sz="1600" dirty="0" smtClean="0">
                <a:solidFill>
                  <a:srgbClr val="FFFF00"/>
                </a:solidFill>
              </a:rPr>
              <a:t>onları yenilgiye </a:t>
            </a:r>
            <a:r>
              <a:rPr lang="tr-TR" sz="1600" dirty="0">
                <a:solidFill>
                  <a:srgbClr val="FFFF00"/>
                </a:solidFill>
              </a:rPr>
              <a:t>uğrattı. </a:t>
            </a:r>
            <a:r>
              <a:rPr lang="tr-TR" sz="1600" dirty="0" err="1" smtClean="0">
                <a:solidFill>
                  <a:srgbClr val="FFFF00"/>
                </a:solidFill>
              </a:rPr>
              <a:t>Tuyu-hu’lara</a:t>
            </a:r>
            <a:r>
              <a:rPr lang="tr-TR" sz="1600" dirty="0" smtClean="0">
                <a:solidFill>
                  <a:srgbClr val="FFFF00"/>
                </a:solidFill>
              </a:rPr>
              <a:t> </a:t>
            </a:r>
            <a:r>
              <a:rPr lang="tr-TR" sz="1600" dirty="0">
                <a:solidFill>
                  <a:srgbClr val="FFFF00"/>
                </a:solidFill>
              </a:rPr>
              <a:t>sığınan </a:t>
            </a:r>
            <a:r>
              <a:rPr lang="tr-TR" sz="1600" b="1" dirty="0"/>
              <a:t>Tardu</a:t>
            </a:r>
            <a:r>
              <a:rPr lang="tr-TR" sz="1600" dirty="0">
                <a:solidFill>
                  <a:srgbClr val="FFFF00"/>
                </a:solidFill>
              </a:rPr>
              <a:t>'dan, 603'ten sonra haber </a:t>
            </a:r>
            <a:r>
              <a:rPr lang="tr-TR" sz="1600" dirty="0" smtClean="0">
                <a:solidFill>
                  <a:srgbClr val="FFFF00"/>
                </a:solidFill>
              </a:rPr>
              <a:t>alınamadı. </a:t>
            </a:r>
            <a:r>
              <a:rPr lang="tr-TR" sz="1600" b="1" dirty="0" smtClean="0"/>
              <a:t>Kimin</a:t>
            </a:r>
            <a:r>
              <a:rPr lang="tr-TR" sz="1600" dirty="0">
                <a:solidFill>
                  <a:srgbClr val="FFFF00"/>
                </a:solidFill>
              </a:rPr>
              <a:t>, </a:t>
            </a:r>
            <a:r>
              <a:rPr lang="tr-TR" sz="1600" b="1" dirty="0"/>
              <a:t>Tulan'</a:t>
            </a:r>
            <a:r>
              <a:rPr lang="tr-TR" sz="1600" dirty="0">
                <a:solidFill>
                  <a:srgbClr val="FFFF00"/>
                </a:solidFill>
              </a:rPr>
              <a:t>a isyan etmiş, sonra da Çin'e sığınmıştı. Çin </a:t>
            </a:r>
            <a:r>
              <a:rPr lang="tr-TR" sz="1600" dirty="0" smtClean="0">
                <a:solidFill>
                  <a:srgbClr val="FFFF00"/>
                </a:solidFill>
              </a:rPr>
              <a:t>imparatoruna bağlı </a:t>
            </a:r>
            <a:r>
              <a:rPr lang="tr-TR" sz="1600" dirty="0">
                <a:solidFill>
                  <a:srgbClr val="FFFF00"/>
                </a:solidFill>
              </a:rPr>
              <a:t>olarak Doğu Köktürklerini 609 yılına dek </a:t>
            </a:r>
            <a:r>
              <a:rPr lang="tr-TR" sz="1600" dirty="0" err="1" smtClean="0">
                <a:solidFill>
                  <a:srgbClr val="FFFF00"/>
                </a:solidFill>
              </a:rPr>
              <a:t>yönetti.</a:t>
            </a:r>
            <a:r>
              <a:rPr lang="tr-TR" sz="1600" dirty="0" err="1" smtClean="0"/>
              <a:t>Çin</a:t>
            </a:r>
            <a:r>
              <a:rPr lang="tr-TR" sz="1600" dirty="0" smtClean="0"/>
              <a:t> </a:t>
            </a:r>
            <a:r>
              <a:rPr lang="tr-TR" sz="1600" dirty="0"/>
              <a:t>imparatoruna gönderdiği bir mektupta imparatorun "âciz bir </a:t>
            </a:r>
            <a:r>
              <a:rPr lang="tr-TR" sz="1600" dirty="0" smtClean="0"/>
              <a:t>bendesi« olduğunu </a:t>
            </a:r>
            <a:r>
              <a:rPr lang="tr-TR" sz="1600" dirty="0"/>
              <a:t>ve "Türk kavmini Çinliler gibi yapmağa -giyim, âdet ve </a:t>
            </a:r>
            <a:r>
              <a:rPr lang="tr-TR" sz="1600" dirty="0" smtClean="0"/>
              <a:t>dilde Çinlileştirmeye- </a:t>
            </a:r>
            <a:r>
              <a:rPr lang="tr-TR" sz="1600" dirty="0"/>
              <a:t>hazır bulunduğunu" </a:t>
            </a:r>
            <a:r>
              <a:rPr lang="tr-TR" sz="1600" dirty="0" smtClean="0"/>
              <a:t>bildirmişti.</a:t>
            </a:r>
            <a:endParaRPr lang="tr-TR" sz="1600" dirty="0"/>
          </a:p>
        </p:txBody>
      </p:sp>
    </p:spTree>
    <p:extLst>
      <p:ext uri="{BB962C8B-B14F-4D97-AF65-F5344CB8AC3E}">
        <p14:creationId xmlns:p14="http://schemas.microsoft.com/office/powerpoint/2010/main" val="411812631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a:solidFill>
                  <a:srgbClr val="FFFF00"/>
                </a:solidFill>
              </a:rPr>
              <a:t>609-619 yılları arasında kağanlık yapan </a:t>
            </a:r>
            <a:r>
              <a:rPr lang="tr-TR" sz="1800" b="1" dirty="0" smtClean="0"/>
              <a:t>ŞİPİ</a:t>
            </a:r>
            <a:r>
              <a:rPr lang="tr-TR" sz="1800" dirty="0" smtClean="0">
                <a:solidFill>
                  <a:srgbClr val="FFFF00"/>
                </a:solidFill>
              </a:rPr>
              <a:t>, </a:t>
            </a:r>
            <a:r>
              <a:rPr lang="tr-TR" sz="1800" b="1" dirty="0" err="1"/>
              <a:t>Kimin</a:t>
            </a:r>
            <a:r>
              <a:rPr lang="tr-TR" sz="1800" dirty="0" err="1">
                <a:solidFill>
                  <a:srgbClr val="FFFF00"/>
                </a:solidFill>
              </a:rPr>
              <a:t>'in</a:t>
            </a:r>
            <a:r>
              <a:rPr lang="tr-TR" sz="1800" dirty="0">
                <a:solidFill>
                  <a:srgbClr val="FFFF00"/>
                </a:solidFill>
              </a:rPr>
              <a:t> oğluydu; </a:t>
            </a:r>
            <a:r>
              <a:rPr lang="tr-TR" sz="1800" dirty="0" smtClean="0">
                <a:solidFill>
                  <a:srgbClr val="FFFF00"/>
                </a:solidFill>
              </a:rPr>
              <a:t>fakat babasından </a:t>
            </a:r>
            <a:r>
              <a:rPr lang="tr-TR" sz="1800" dirty="0">
                <a:solidFill>
                  <a:srgbClr val="FFFF00"/>
                </a:solidFill>
              </a:rPr>
              <a:t>çok farklı idi. Köktürkleri tekrar toparladı. </a:t>
            </a:r>
            <a:r>
              <a:rPr lang="tr-TR" sz="1800" b="1" dirty="0"/>
              <a:t>Tibet'ten </a:t>
            </a:r>
            <a:r>
              <a:rPr lang="tr-TR" sz="1800" b="1" dirty="0" err="1"/>
              <a:t>Amur</a:t>
            </a:r>
            <a:r>
              <a:rPr lang="tr-TR" sz="1800" b="1" dirty="0"/>
              <a:t> </a:t>
            </a:r>
            <a:r>
              <a:rPr lang="tr-TR" sz="1800" dirty="0" smtClean="0">
                <a:solidFill>
                  <a:srgbClr val="FFFF00"/>
                </a:solidFill>
              </a:rPr>
              <a:t>ırmağına dek </a:t>
            </a:r>
            <a:r>
              <a:rPr lang="tr-TR" sz="1800" dirty="0">
                <a:solidFill>
                  <a:srgbClr val="FFFF00"/>
                </a:solidFill>
              </a:rPr>
              <a:t>ülkeyi itaat altına aldı. Çin'e gönderilen yıllık vergiyi de </a:t>
            </a:r>
            <a:r>
              <a:rPr lang="tr-TR" sz="1800" dirty="0" smtClean="0">
                <a:solidFill>
                  <a:srgbClr val="FFFF00"/>
                </a:solidFill>
              </a:rPr>
              <a:t>kesti. 615'te </a:t>
            </a:r>
            <a:r>
              <a:rPr lang="tr-TR" sz="1800" dirty="0" err="1">
                <a:solidFill>
                  <a:srgbClr val="FFFF00"/>
                </a:solidFill>
              </a:rPr>
              <a:t>Şipi</a:t>
            </a:r>
            <a:r>
              <a:rPr lang="tr-TR" sz="1800" dirty="0">
                <a:solidFill>
                  <a:srgbClr val="FFFF00"/>
                </a:solidFill>
              </a:rPr>
              <a:t> Kağan, kuzey eyaletlerini gezmekte olan imparator </a:t>
            </a:r>
            <a:r>
              <a:rPr lang="tr-TR" sz="1800" dirty="0" err="1" smtClean="0">
                <a:solidFill>
                  <a:srgbClr val="FFFF00"/>
                </a:solidFill>
              </a:rPr>
              <a:t>Yang-ti'ye</a:t>
            </a:r>
            <a:r>
              <a:rPr lang="tr-TR" sz="1800" dirty="0" smtClean="0">
                <a:solidFill>
                  <a:srgbClr val="FFFF00"/>
                </a:solidFill>
              </a:rPr>
              <a:t> anî </a:t>
            </a:r>
            <a:r>
              <a:rPr lang="tr-TR" sz="1800" dirty="0">
                <a:solidFill>
                  <a:srgbClr val="FFFF00"/>
                </a:solidFill>
              </a:rPr>
              <a:t>bir baskın yaptı. </a:t>
            </a:r>
            <a:r>
              <a:rPr lang="tr-TR" sz="1800" dirty="0" err="1">
                <a:solidFill>
                  <a:srgbClr val="FFFF00"/>
                </a:solidFill>
              </a:rPr>
              <a:t>Şipi</a:t>
            </a:r>
            <a:r>
              <a:rPr lang="tr-TR" sz="1800" dirty="0">
                <a:solidFill>
                  <a:srgbClr val="FFFF00"/>
                </a:solidFill>
              </a:rPr>
              <a:t> </a:t>
            </a:r>
            <a:r>
              <a:rPr lang="tr-TR" sz="1800" dirty="0" smtClean="0">
                <a:solidFill>
                  <a:srgbClr val="FFFF00"/>
                </a:solidFill>
              </a:rPr>
              <a:t>Kağan'ın</a:t>
            </a:r>
            <a:r>
              <a:rPr lang="tr-TR" sz="1800" b="1" dirty="0" smtClean="0"/>
              <a:t> İ-ÇENG KATUN</a:t>
            </a:r>
            <a:r>
              <a:rPr lang="tr-TR" sz="1800" dirty="0" smtClean="0">
                <a:solidFill>
                  <a:srgbClr val="FFFF00"/>
                </a:solidFill>
              </a:rPr>
              <a:t> </a:t>
            </a:r>
            <a:r>
              <a:rPr lang="tr-TR" sz="1800" dirty="0">
                <a:solidFill>
                  <a:srgbClr val="FFFF00"/>
                </a:solidFill>
              </a:rPr>
              <a:t>adlı Çinli bir karısı </a:t>
            </a:r>
            <a:r>
              <a:rPr lang="tr-TR" sz="1800" dirty="0" smtClean="0">
                <a:solidFill>
                  <a:srgbClr val="FFFF00"/>
                </a:solidFill>
              </a:rPr>
              <a:t>vardı. Baskını </a:t>
            </a:r>
            <a:r>
              <a:rPr lang="tr-TR" sz="1800" dirty="0">
                <a:solidFill>
                  <a:srgbClr val="FFFF00"/>
                </a:solidFill>
              </a:rPr>
              <a:t>Çinlilere haber verdi. </a:t>
            </a:r>
            <a:r>
              <a:rPr lang="tr-TR" sz="1800" dirty="0" err="1">
                <a:solidFill>
                  <a:srgbClr val="FFFF00"/>
                </a:solidFill>
              </a:rPr>
              <a:t>Yang</a:t>
            </a:r>
            <a:r>
              <a:rPr lang="tr-TR" sz="1800" dirty="0">
                <a:solidFill>
                  <a:srgbClr val="FFFF00"/>
                </a:solidFill>
              </a:rPr>
              <a:t>-ti çekilmek istediyse de Yen-men </a:t>
            </a:r>
            <a:r>
              <a:rPr lang="tr-TR" sz="1800" dirty="0" smtClean="0">
                <a:solidFill>
                  <a:srgbClr val="FFFF00"/>
                </a:solidFill>
              </a:rPr>
              <a:t>kalesinde kuşatıldı</a:t>
            </a:r>
            <a:r>
              <a:rPr lang="tr-TR" sz="1800" dirty="0">
                <a:solidFill>
                  <a:srgbClr val="FFFF00"/>
                </a:solidFill>
              </a:rPr>
              <a:t>. </a:t>
            </a:r>
            <a:r>
              <a:rPr lang="tr-TR" sz="1800" dirty="0" smtClean="0">
                <a:solidFill>
                  <a:srgbClr val="FFFF00"/>
                </a:solidFill>
              </a:rPr>
              <a:t>Kalenin 41 burcundan 39'u Köktürklerce ele geçirilmişti. </a:t>
            </a:r>
            <a:r>
              <a:rPr lang="tr-TR" sz="1800" dirty="0" err="1" smtClean="0"/>
              <a:t>Yang</a:t>
            </a:r>
            <a:r>
              <a:rPr lang="tr-TR" sz="1800" dirty="0" smtClean="0"/>
              <a:t>-ti</a:t>
            </a:r>
            <a:r>
              <a:rPr lang="tr-TR" sz="1800" dirty="0" smtClean="0">
                <a:solidFill>
                  <a:srgbClr val="FFFF00"/>
                </a:solidFill>
              </a:rPr>
              <a:t> üzüntüsünden ağlıyordu. </a:t>
            </a:r>
            <a:r>
              <a:rPr lang="tr-TR" sz="1800" b="1" dirty="0" smtClean="0"/>
              <a:t>İ-ÇENG KATUN </a:t>
            </a:r>
            <a:r>
              <a:rPr lang="tr-TR" sz="1800" dirty="0" smtClean="0">
                <a:solidFill>
                  <a:srgbClr val="FFFF00"/>
                </a:solidFill>
              </a:rPr>
              <a:t>yine imdadına yetişti; Köktürk merkezinde isyan çıktığı haberini göndererek </a:t>
            </a:r>
            <a:r>
              <a:rPr lang="tr-TR" sz="1800" dirty="0" err="1" smtClean="0">
                <a:solidFill>
                  <a:srgbClr val="FFFF00"/>
                </a:solidFill>
              </a:rPr>
              <a:t>Şipi'nin</a:t>
            </a:r>
            <a:r>
              <a:rPr lang="tr-TR" sz="1800" dirty="0" smtClean="0">
                <a:solidFill>
                  <a:srgbClr val="FFFF00"/>
                </a:solidFill>
              </a:rPr>
              <a:t> geri dönmesini sağladı. İmparator </a:t>
            </a:r>
            <a:r>
              <a:rPr lang="tr-TR" sz="1800" b="1" dirty="0" err="1" smtClean="0"/>
              <a:t>Yang-ti</a:t>
            </a:r>
            <a:r>
              <a:rPr lang="tr-TR" sz="1800" dirty="0" err="1" smtClean="0">
                <a:solidFill>
                  <a:srgbClr val="FFFF00"/>
                </a:solidFill>
              </a:rPr>
              <a:t>'nin</a:t>
            </a:r>
            <a:r>
              <a:rPr lang="tr-TR" sz="1800" dirty="0" smtClean="0">
                <a:solidFill>
                  <a:srgbClr val="FFFF00"/>
                </a:solidFill>
              </a:rPr>
              <a:t> düştüğü durum Çin'de karışıklıklara yol açtı. </a:t>
            </a:r>
            <a:r>
              <a:rPr lang="tr-TR" sz="1800" dirty="0" err="1">
                <a:solidFill>
                  <a:srgbClr val="FFFF00"/>
                </a:solidFill>
              </a:rPr>
              <a:t>Tang</a:t>
            </a:r>
            <a:r>
              <a:rPr lang="tr-TR" sz="1800" dirty="0">
                <a:solidFill>
                  <a:srgbClr val="FFFF00"/>
                </a:solidFill>
              </a:rPr>
              <a:t> hanedanı Çin'in en </a:t>
            </a:r>
            <a:r>
              <a:rPr lang="tr-TR" sz="1800" dirty="0" smtClean="0">
                <a:solidFill>
                  <a:srgbClr val="FFFF00"/>
                </a:solidFill>
              </a:rPr>
              <a:t>büyük hanedanlarından biridir. </a:t>
            </a:r>
            <a:r>
              <a:rPr lang="tr-TR" sz="1800" dirty="0" err="1" smtClean="0">
                <a:solidFill>
                  <a:srgbClr val="FFFF00"/>
                </a:solidFill>
              </a:rPr>
              <a:t>Şipi</a:t>
            </a:r>
            <a:r>
              <a:rPr lang="tr-TR" sz="1800" dirty="0" smtClean="0">
                <a:solidFill>
                  <a:srgbClr val="FFFF00"/>
                </a:solidFill>
              </a:rPr>
              <a:t> </a:t>
            </a:r>
            <a:r>
              <a:rPr lang="tr-TR" sz="1800" dirty="0">
                <a:solidFill>
                  <a:srgbClr val="FFFF00"/>
                </a:solidFill>
              </a:rPr>
              <a:t>Kağan 619'da Çin'e yaptığı bir akın sırasında öldü. Yerine </a:t>
            </a:r>
            <a:r>
              <a:rPr lang="tr-TR" sz="1800" dirty="0" smtClean="0">
                <a:solidFill>
                  <a:srgbClr val="FFFF00"/>
                </a:solidFill>
              </a:rPr>
              <a:t>geçen kardeşi </a:t>
            </a:r>
            <a:r>
              <a:rPr lang="tr-TR" sz="1800" dirty="0" smtClean="0"/>
              <a:t>ÇULO KAĞAN </a:t>
            </a:r>
            <a:r>
              <a:rPr lang="tr-TR" sz="1800" dirty="0" smtClean="0">
                <a:solidFill>
                  <a:srgbClr val="FFFF00"/>
                </a:solidFill>
              </a:rPr>
              <a:t>da </a:t>
            </a:r>
            <a:r>
              <a:rPr lang="tr-TR" sz="1800" dirty="0">
                <a:solidFill>
                  <a:srgbClr val="FFFF00"/>
                </a:solidFill>
              </a:rPr>
              <a:t>620'de Çin'e akın yapmaya hazırlandı; fakat </a:t>
            </a:r>
            <a:r>
              <a:rPr lang="tr-TR" sz="1800" b="1" dirty="0"/>
              <a:t>İ-</a:t>
            </a:r>
            <a:r>
              <a:rPr lang="tr-TR" sz="1800" b="1" dirty="0" err="1"/>
              <a:t>çeng</a:t>
            </a:r>
            <a:r>
              <a:rPr lang="tr-TR" sz="1800" b="1" dirty="0"/>
              <a:t> </a:t>
            </a:r>
            <a:r>
              <a:rPr lang="tr-TR" sz="1800" b="1" dirty="0" err="1" smtClean="0"/>
              <a:t>Katun</a:t>
            </a:r>
            <a:r>
              <a:rPr lang="tr-TR" sz="1800" b="1" dirty="0" smtClean="0"/>
              <a:t> </a:t>
            </a:r>
            <a:r>
              <a:rPr lang="tr-TR" sz="1800" dirty="0" smtClean="0">
                <a:solidFill>
                  <a:srgbClr val="FFFF00"/>
                </a:solidFill>
              </a:rPr>
              <a:t>tarafından </a:t>
            </a:r>
            <a:r>
              <a:rPr lang="tr-TR" sz="1800" dirty="0">
                <a:solidFill>
                  <a:srgbClr val="FFFF00"/>
                </a:solidFill>
              </a:rPr>
              <a:t>zehirlendi ve 621'de </a:t>
            </a:r>
            <a:r>
              <a:rPr lang="tr-TR" sz="1800" dirty="0" smtClean="0">
                <a:solidFill>
                  <a:srgbClr val="FFFF00"/>
                </a:solidFill>
              </a:rPr>
              <a:t>öldü. </a:t>
            </a:r>
            <a:r>
              <a:rPr lang="tr-TR" sz="1800" dirty="0" err="1" smtClean="0">
                <a:solidFill>
                  <a:srgbClr val="FFFF00"/>
                </a:solidFill>
              </a:rPr>
              <a:t>Çulo'nun</a:t>
            </a:r>
            <a:r>
              <a:rPr lang="tr-TR" sz="1800" dirty="0" smtClean="0">
                <a:solidFill>
                  <a:srgbClr val="FFFF00"/>
                </a:solidFill>
              </a:rPr>
              <a:t> kardeşi </a:t>
            </a:r>
            <a:r>
              <a:rPr lang="tr-TR" sz="1800" b="1" dirty="0"/>
              <a:t>İl Kağan </a:t>
            </a:r>
            <a:r>
              <a:rPr lang="tr-TR" sz="1800" dirty="0">
                <a:solidFill>
                  <a:srgbClr val="FFFF00"/>
                </a:solidFill>
              </a:rPr>
              <a:t>(621-630) hükümdarlığının ilk yılında </a:t>
            </a:r>
            <a:r>
              <a:rPr lang="tr-TR" sz="1800" dirty="0" smtClean="0">
                <a:solidFill>
                  <a:srgbClr val="FFFF00"/>
                </a:solidFill>
              </a:rPr>
              <a:t>Çin'e başarılı </a:t>
            </a:r>
            <a:r>
              <a:rPr lang="tr-TR" sz="1800" dirty="0">
                <a:solidFill>
                  <a:srgbClr val="FFFF00"/>
                </a:solidFill>
              </a:rPr>
              <a:t>akınlar yaptı. Fakat o da karısı </a:t>
            </a:r>
            <a:r>
              <a:rPr lang="tr-TR" sz="1600" b="1" dirty="0" smtClean="0"/>
              <a:t>İ-ÇENG </a:t>
            </a:r>
            <a:r>
              <a:rPr lang="tr-TR" sz="1600" b="1" dirty="0" err="1" smtClean="0"/>
              <a:t>KATUN</a:t>
            </a:r>
            <a:r>
              <a:rPr lang="tr-TR" sz="1800" dirty="0" err="1" smtClean="0"/>
              <a:t>'un</a:t>
            </a:r>
            <a:r>
              <a:rPr lang="tr-TR" sz="1800" dirty="0" smtClean="0"/>
              <a:t> </a:t>
            </a:r>
            <a:r>
              <a:rPr lang="tr-TR" sz="1800" dirty="0">
                <a:solidFill>
                  <a:srgbClr val="FFFF00"/>
                </a:solidFill>
              </a:rPr>
              <a:t>etkisindeydi. </a:t>
            </a:r>
            <a:r>
              <a:rPr lang="tr-TR" sz="1800" dirty="0" smtClean="0">
                <a:solidFill>
                  <a:srgbClr val="FFFF00"/>
                </a:solidFill>
              </a:rPr>
              <a:t>Bazı </a:t>
            </a:r>
            <a:r>
              <a:rPr lang="tr-TR" sz="1800" dirty="0" smtClean="0"/>
              <a:t>Çinlileri </a:t>
            </a:r>
            <a:r>
              <a:rPr lang="tr-TR" sz="1800" dirty="0"/>
              <a:t>ve </a:t>
            </a:r>
            <a:r>
              <a:rPr lang="tr-TR" sz="1800" dirty="0" err="1"/>
              <a:t>Soğdakları</a:t>
            </a:r>
            <a:r>
              <a:rPr lang="tr-TR" sz="1800" dirty="0"/>
              <a:t> </a:t>
            </a:r>
            <a:r>
              <a:rPr lang="tr-TR" sz="1800" dirty="0">
                <a:solidFill>
                  <a:srgbClr val="FFFF00"/>
                </a:solidFill>
              </a:rPr>
              <a:t>yüksek mevkilere getirmiş; onlar da Köktürk </a:t>
            </a:r>
            <a:r>
              <a:rPr lang="tr-TR" sz="1800" dirty="0" smtClean="0">
                <a:solidFill>
                  <a:srgbClr val="FFFF00"/>
                </a:solidFill>
              </a:rPr>
              <a:t>törelerini bozmuşlardı</a:t>
            </a:r>
            <a:r>
              <a:rPr lang="tr-TR" sz="1800" dirty="0">
                <a:solidFill>
                  <a:srgbClr val="FFFF00"/>
                </a:solidFill>
              </a:rPr>
              <a:t>. 627'deki ağır kış ve kıtlık büyük bir iktisadî buhrana yol açmıştı. </a:t>
            </a:r>
            <a:r>
              <a:rPr lang="tr-TR" sz="1800" dirty="0" smtClean="0">
                <a:solidFill>
                  <a:srgbClr val="FFFF00"/>
                </a:solidFill>
              </a:rPr>
              <a:t>İl Kağan </a:t>
            </a:r>
            <a:r>
              <a:rPr lang="tr-TR" sz="1800" dirty="0">
                <a:solidFill>
                  <a:srgbClr val="FFFF00"/>
                </a:solidFill>
              </a:rPr>
              <a:t>ağır vergilerle buhranı atlatmayı düşündü. Ekonomik sıkıntı </a:t>
            </a:r>
            <a:r>
              <a:rPr lang="tr-TR" sz="1800" dirty="0" smtClean="0">
                <a:solidFill>
                  <a:srgbClr val="FFFF00"/>
                </a:solidFill>
              </a:rPr>
              <a:t>içindeki çeşitli </a:t>
            </a:r>
            <a:r>
              <a:rPr lang="tr-TR" sz="1800" dirty="0">
                <a:solidFill>
                  <a:srgbClr val="FFFF00"/>
                </a:solidFill>
              </a:rPr>
              <a:t>Türk boylan, Çin'in de kışkırtmasıyla ayaklandılar</a:t>
            </a:r>
            <a:r>
              <a:rPr lang="tr-TR" sz="1800" dirty="0"/>
              <a:t>. </a:t>
            </a:r>
            <a:r>
              <a:rPr lang="tr-TR" sz="1800" dirty="0" err="1"/>
              <a:t>Sir</a:t>
            </a:r>
            <a:r>
              <a:rPr lang="tr-TR" sz="1800" dirty="0"/>
              <a:t> </a:t>
            </a:r>
            <a:r>
              <a:rPr lang="tr-TR" sz="1800" dirty="0" err="1"/>
              <a:t>Tarduşlar</a:t>
            </a:r>
            <a:r>
              <a:rPr lang="tr-TR" sz="1800" dirty="0"/>
              <a:t> </a:t>
            </a:r>
            <a:r>
              <a:rPr lang="tr-TR" sz="1800" dirty="0" smtClean="0">
                <a:solidFill>
                  <a:srgbClr val="FFFF00"/>
                </a:solidFill>
              </a:rPr>
              <a:t>kendi kağanlıklarını </a:t>
            </a:r>
            <a:r>
              <a:rPr lang="tr-TR" sz="1800" dirty="0">
                <a:solidFill>
                  <a:srgbClr val="FFFF00"/>
                </a:solidFill>
              </a:rPr>
              <a:t>ilân etiler. Kıtlık, soğuk ve isyan dolayısıyla güneye giden </a:t>
            </a:r>
            <a:r>
              <a:rPr lang="tr-TR" sz="1800" b="1" dirty="0"/>
              <a:t>İl </a:t>
            </a:r>
            <a:r>
              <a:rPr lang="tr-TR" sz="1800" b="1" dirty="0" smtClean="0"/>
              <a:t>Kağan </a:t>
            </a:r>
            <a:r>
              <a:rPr lang="tr-TR" sz="1800" dirty="0" smtClean="0">
                <a:solidFill>
                  <a:srgbClr val="FFFF00"/>
                </a:solidFill>
              </a:rPr>
              <a:t>pusuya </a:t>
            </a:r>
            <a:r>
              <a:rPr lang="tr-TR" sz="1800" dirty="0">
                <a:solidFill>
                  <a:srgbClr val="FFFF00"/>
                </a:solidFill>
              </a:rPr>
              <a:t>düşürüldü ve yakalanıp Çin başkentine götürüldü. Böylece 630 </a:t>
            </a:r>
            <a:r>
              <a:rPr lang="tr-TR" sz="1800" dirty="0" smtClean="0">
                <a:solidFill>
                  <a:srgbClr val="FFFF00"/>
                </a:solidFill>
              </a:rPr>
              <a:t>yılında Doğu </a:t>
            </a:r>
            <a:r>
              <a:rPr lang="tr-TR" sz="1800" dirty="0">
                <a:solidFill>
                  <a:srgbClr val="FFFF00"/>
                </a:solidFill>
              </a:rPr>
              <a:t>Köktürkleri bağımsızlıklarını kaybederek Çin tutsaklığına düşmüş oldular.</a:t>
            </a:r>
          </a:p>
        </p:txBody>
      </p:sp>
    </p:spTree>
    <p:extLst>
      <p:ext uri="{BB962C8B-B14F-4D97-AF65-F5344CB8AC3E}">
        <p14:creationId xmlns:p14="http://schemas.microsoft.com/office/powerpoint/2010/main" val="53836090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80920" cy="6381328"/>
          </a:xfrm>
        </p:spPr>
        <p:txBody>
          <a:bodyPr/>
          <a:lstStyle/>
          <a:p>
            <a:pPr marL="0" indent="0" algn="just">
              <a:buNone/>
            </a:pPr>
            <a:r>
              <a:rPr lang="tr-TR" sz="1600" dirty="0" err="1">
                <a:solidFill>
                  <a:srgbClr val="FFFF00"/>
                </a:solidFill>
              </a:rPr>
              <a:t>Mukan'dan</a:t>
            </a:r>
            <a:r>
              <a:rPr lang="tr-TR" sz="1600" dirty="0">
                <a:solidFill>
                  <a:srgbClr val="FFFF00"/>
                </a:solidFill>
              </a:rPr>
              <a:t> sonraki kağan ve yöneticilerin durumu, Çin entrika ve </a:t>
            </a:r>
            <a:r>
              <a:rPr lang="tr-TR" sz="1600" dirty="0" smtClean="0">
                <a:solidFill>
                  <a:srgbClr val="FFFF00"/>
                </a:solidFill>
              </a:rPr>
              <a:t>kışkırtmaları, 732 </a:t>
            </a:r>
            <a:r>
              <a:rPr lang="tr-TR" sz="1600" dirty="0">
                <a:solidFill>
                  <a:srgbClr val="FFFF00"/>
                </a:solidFill>
              </a:rPr>
              <a:t>yılında dikilen </a:t>
            </a:r>
            <a:r>
              <a:rPr lang="tr-TR" sz="1600" b="1" dirty="0" smtClean="0"/>
              <a:t>KÖL TİGİN BENGÜ TAŞINDA BİLGE KAĞAN </a:t>
            </a:r>
            <a:r>
              <a:rPr lang="tr-TR" sz="1600" dirty="0" smtClean="0">
                <a:solidFill>
                  <a:srgbClr val="FFFF00"/>
                </a:solidFill>
              </a:rPr>
              <a:t>tarafından şöyle anlatılır: </a:t>
            </a:r>
          </a:p>
          <a:p>
            <a:pPr marL="0" indent="0" algn="just">
              <a:buNone/>
            </a:pPr>
            <a:r>
              <a:rPr lang="tr-TR" sz="1600" dirty="0" err="1" smtClean="0">
                <a:solidFill>
                  <a:srgbClr val="FFFF00"/>
                </a:solidFill>
              </a:rPr>
              <a:t>Anta</a:t>
            </a:r>
            <a:r>
              <a:rPr lang="tr-TR" sz="1600" dirty="0" smtClean="0">
                <a:solidFill>
                  <a:srgbClr val="FFFF00"/>
                </a:solidFill>
              </a:rPr>
              <a:t> </a:t>
            </a:r>
            <a:r>
              <a:rPr lang="tr-TR" sz="1600" dirty="0" err="1">
                <a:solidFill>
                  <a:srgbClr val="FFFF00"/>
                </a:solidFill>
              </a:rPr>
              <a:t>kisre</a:t>
            </a:r>
            <a:r>
              <a:rPr lang="tr-TR" sz="1600" dirty="0">
                <a:solidFill>
                  <a:srgbClr val="FFFF00"/>
                </a:solidFill>
              </a:rPr>
              <a:t> </a:t>
            </a:r>
            <a:r>
              <a:rPr lang="tr-TR" sz="1600" dirty="0" smtClean="0">
                <a:solidFill>
                  <a:srgbClr val="FFFF00"/>
                </a:solidFill>
              </a:rPr>
              <a:t>ini </a:t>
            </a:r>
            <a:r>
              <a:rPr lang="tr-TR" sz="1600" dirty="0" err="1">
                <a:solidFill>
                  <a:srgbClr val="FFFF00"/>
                </a:solidFill>
              </a:rPr>
              <a:t>kagan</a:t>
            </a:r>
            <a:r>
              <a:rPr lang="tr-TR" sz="1600" dirty="0">
                <a:solidFill>
                  <a:srgbClr val="FFFF00"/>
                </a:solidFill>
              </a:rPr>
              <a:t> </a:t>
            </a:r>
            <a:r>
              <a:rPr lang="tr-TR" sz="1600" dirty="0" err="1">
                <a:solidFill>
                  <a:srgbClr val="FFFF00"/>
                </a:solidFill>
              </a:rPr>
              <a:t>bolmış</a:t>
            </a:r>
            <a:r>
              <a:rPr lang="tr-TR" sz="1600" dirty="0">
                <a:solidFill>
                  <a:srgbClr val="FFFF00"/>
                </a:solidFill>
              </a:rPr>
              <a:t> </a:t>
            </a:r>
            <a:r>
              <a:rPr lang="tr-TR" sz="1600" dirty="0" smtClean="0">
                <a:solidFill>
                  <a:srgbClr val="FFFF00"/>
                </a:solidFill>
              </a:rPr>
              <a:t>erinç: </a:t>
            </a:r>
          </a:p>
          <a:p>
            <a:pPr marL="0" indent="0" algn="just">
              <a:buNone/>
            </a:pPr>
            <a:r>
              <a:rPr lang="tr-TR" sz="1600" dirty="0" err="1" smtClean="0">
                <a:solidFill>
                  <a:srgbClr val="FFFF00"/>
                </a:solidFill>
              </a:rPr>
              <a:t>Oglıtı</a:t>
            </a:r>
            <a:r>
              <a:rPr lang="tr-TR" sz="1600" dirty="0" smtClean="0">
                <a:solidFill>
                  <a:srgbClr val="FFFF00"/>
                </a:solidFill>
              </a:rPr>
              <a:t> </a:t>
            </a:r>
            <a:r>
              <a:rPr lang="tr-TR" sz="1600" dirty="0" err="1">
                <a:solidFill>
                  <a:srgbClr val="FFFF00"/>
                </a:solidFill>
              </a:rPr>
              <a:t>kagan</a:t>
            </a:r>
            <a:r>
              <a:rPr lang="tr-TR" sz="1600" dirty="0">
                <a:solidFill>
                  <a:srgbClr val="FFFF00"/>
                </a:solidFill>
              </a:rPr>
              <a:t> </a:t>
            </a:r>
            <a:r>
              <a:rPr lang="tr-TR" sz="1600" dirty="0" err="1">
                <a:solidFill>
                  <a:srgbClr val="FFFF00"/>
                </a:solidFill>
              </a:rPr>
              <a:t>bolmış</a:t>
            </a:r>
            <a:r>
              <a:rPr lang="tr-TR" sz="1600" dirty="0">
                <a:solidFill>
                  <a:srgbClr val="FFFF00"/>
                </a:solidFill>
              </a:rPr>
              <a:t> </a:t>
            </a:r>
            <a:r>
              <a:rPr lang="tr-TR" sz="1600" dirty="0" smtClean="0">
                <a:solidFill>
                  <a:srgbClr val="FFFF00"/>
                </a:solidFill>
              </a:rPr>
              <a:t>erinç: </a:t>
            </a:r>
          </a:p>
          <a:p>
            <a:pPr marL="0" indent="0" algn="just">
              <a:buNone/>
            </a:pPr>
            <a:r>
              <a:rPr lang="tr-TR" sz="1600" dirty="0" err="1" smtClean="0">
                <a:solidFill>
                  <a:srgbClr val="FFFF00"/>
                </a:solidFill>
              </a:rPr>
              <a:t>Anta</a:t>
            </a:r>
            <a:r>
              <a:rPr lang="tr-TR" sz="1600" dirty="0" smtClean="0">
                <a:solidFill>
                  <a:srgbClr val="FFFF00"/>
                </a:solidFill>
              </a:rPr>
              <a:t> </a:t>
            </a:r>
            <a:r>
              <a:rPr lang="tr-TR" sz="1600" dirty="0" err="1">
                <a:solidFill>
                  <a:srgbClr val="FFFF00"/>
                </a:solidFill>
              </a:rPr>
              <a:t>kisre</a:t>
            </a:r>
            <a:r>
              <a:rPr lang="tr-TR" sz="1600" dirty="0">
                <a:solidFill>
                  <a:srgbClr val="FFFF00"/>
                </a:solidFill>
              </a:rPr>
              <a:t> </a:t>
            </a:r>
            <a:r>
              <a:rPr lang="tr-TR" sz="1600" dirty="0" err="1">
                <a:solidFill>
                  <a:srgbClr val="FFFF00"/>
                </a:solidFill>
              </a:rPr>
              <a:t>inisi</a:t>
            </a:r>
            <a:r>
              <a:rPr lang="tr-TR" sz="1600" dirty="0">
                <a:solidFill>
                  <a:srgbClr val="FFFF00"/>
                </a:solidFill>
              </a:rPr>
              <a:t> </a:t>
            </a:r>
            <a:r>
              <a:rPr lang="tr-TR" sz="1600" dirty="0" err="1">
                <a:solidFill>
                  <a:srgbClr val="FFFF00"/>
                </a:solidFill>
              </a:rPr>
              <a:t>eçisin</a:t>
            </a:r>
            <a:r>
              <a:rPr lang="tr-TR" sz="1600" dirty="0">
                <a:solidFill>
                  <a:srgbClr val="FFFF00"/>
                </a:solidFill>
              </a:rPr>
              <a:t> </a:t>
            </a:r>
            <a:r>
              <a:rPr lang="tr-TR" sz="1600" dirty="0" err="1">
                <a:solidFill>
                  <a:srgbClr val="FFFF00"/>
                </a:solidFill>
              </a:rPr>
              <a:t>teg</a:t>
            </a:r>
            <a:r>
              <a:rPr lang="tr-TR" sz="1600" dirty="0">
                <a:solidFill>
                  <a:srgbClr val="FFFF00"/>
                </a:solidFill>
              </a:rPr>
              <a:t> </a:t>
            </a:r>
            <a:r>
              <a:rPr lang="tr-TR" sz="1600" dirty="0" err="1">
                <a:solidFill>
                  <a:srgbClr val="FFFF00"/>
                </a:solidFill>
              </a:rPr>
              <a:t>kılınmaduk</a:t>
            </a:r>
            <a:r>
              <a:rPr lang="tr-TR" sz="1600" dirty="0">
                <a:solidFill>
                  <a:srgbClr val="FFFF00"/>
                </a:solidFill>
              </a:rPr>
              <a:t> </a:t>
            </a:r>
            <a:r>
              <a:rPr lang="tr-TR" sz="1600" dirty="0" smtClean="0">
                <a:solidFill>
                  <a:srgbClr val="FFFF00"/>
                </a:solidFill>
              </a:rPr>
              <a:t>erinç:</a:t>
            </a:r>
          </a:p>
          <a:p>
            <a:pPr marL="0" indent="0" algn="just">
              <a:buNone/>
            </a:pPr>
            <a:r>
              <a:rPr lang="tr-TR" sz="1600" dirty="0" smtClean="0">
                <a:solidFill>
                  <a:srgbClr val="FFFF00"/>
                </a:solidFill>
              </a:rPr>
              <a:t>Oglı </a:t>
            </a:r>
            <a:r>
              <a:rPr lang="tr-TR" sz="1600" dirty="0" err="1">
                <a:solidFill>
                  <a:srgbClr val="FFFF00"/>
                </a:solidFill>
              </a:rPr>
              <a:t>kaŋın</a:t>
            </a:r>
            <a:r>
              <a:rPr lang="tr-TR" sz="1600" dirty="0">
                <a:solidFill>
                  <a:srgbClr val="FFFF00"/>
                </a:solidFill>
              </a:rPr>
              <a:t> </a:t>
            </a:r>
            <a:r>
              <a:rPr lang="tr-TR" sz="1600" dirty="0" err="1">
                <a:solidFill>
                  <a:srgbClr val="FFFF00"/>
                </a:solidFill>
              </a:rPr>
              <a:t>teg</a:t>
            </a:r>
            <a:r>
              <a:rPr lang="tr-TR" sz="1600" dirty="0">
                <a:solidFill>
                  <a:srgbClr val="FFFF00"/>
                </a:solidFill>
              </a:rPr>
              <a:t> </a:t>
            </a:r>
            <a:r>
              <a:rPr lang="tr-TR" sz="1600" dirty="0" err="1">
                <a:solidFill>
                  <a:srgbClr val="FFFF00"/>
                </a:solidFill>
              </a:rPr>
              <a:t>kılınmaduk</a:t>
            </a:r>
            <a:r>
              <a:rPr lang="tr-TR" sz="1600" dirty="0">
                <a:solidFill>
                  <a:srgbClr val="FFFF00"/>
                </a:solidFill>
              </a:rPr>
              <a:t> </a:t>
            </a:r>
            <a:r>
              <a:rPr lang="tr-TR" sz="1600" dirty="0" smtClean="0">
                <a:solidFill>
                  <a:srgbClr val="FFFF00"/>
                </a:solidFill>
              </a:rPr>
              <a:t>erinç: </a:t>
            </a:r>
          </a:p>
          <a:p>
            <a:pPr marL="0" indent="0" algn="just">
              <a:buNone/>
            </a:pPr>
            <a:r>
              <a:rPr lang="tr-TR" sz="1600" dirty="0" err="1" smtClean="0">
                <a:solidFill>
                  <a:srgbClr val="FFFF00"/>
                </a:solidFill>
              </a:rPr>
              <a:t>Biligsiz</a:t>
            </a:r>
            <a:r>
              <a:rPr lang="tr-TR" sz="1600" dirty="0" smtClean="0">
                <a:solidFill>
                  <a:srgbClr val="FFFF00"/>
                </a:solidFill>
              </a:rPr>
              <a:t> </a:t>
            </a:r>
            <a:r>
              <a:rPr lang="tr-TR" sz="1600" dirty="0" err="1">
                <a:solidFill>
                  <a:srgbClr val="FFFF00"/>
                </a:solidFill>
              </a:rPr>
              <a:t>kagan</a:t>
            </a:r>
            <a:r>
              <a:rPr lang="tr-TR" sz="1600" dirty="0">
                <a:solidFill>
                  <a:srgbClr val="FFFF00"/>
                </a:solidFill>
              </a:rPr>
              <a:t> </a:t>
            </a:r>
            <a:r>
              <a:rPr lang="tr-TR" sz="1600" dirty="0" err="1">
                <a:solidFill>
                  <a:srgbClr val="FFFF00"/>
                </a:solidFill>
              </a:rPr>
              <a:t>olurmış</a:t>
            </a:r>
            <a:r>
              <a:rPr lang="tr-TR" sz="1600" dirty="0">
                <a:solidFill>
                  <a:srgbClr val="FFFF00"/>
                </a:solidFill>
              </a:rPr>
              <a:t> </a:t>
            </a:r>
            <a:r>
              <a:rPr lang="tr-TR" sz="1600" dirty="0" smtClean="0">
                <a:solidFill>
                  <a:srgbClr val="FFFF00"/>
                </a:solidFill>
              </a:rPr>
              <a:t>erinç:</a:t>
            </a:r>
          </a:p>
          <a:p>
            <a:pPr marL="0" indent="0" algn="just">
              <a:buNone/>
            </a:pPr>
            <a:r>
              <a:rPr lang="tr-TR" sz="1600" dirty="0" smtClean="0">
                <a:solidFill>
                  <a:srgbClr val="FFFF00"/>
                </a:solidFill>
              </a:rPr>
              <a:t>Yablak </a:t>
            </a:r>
            <a:r>
              <a:rPr lang="tr-TR" sz="1600" dirty="0" err="1">
                <a:solidFill>
                  <a:srgbClr val="FFFF00"/>
                </a:solidFill>
              </a:rPr>
              <a:t>kagan</a:t>
            </a:r>
            <a:r>
              <a:rPr lang="tr-TR" sz="1600" dirty="0">
                <a:solidFill>
                  <a:srgbClr val="FFFF00"/>
                </a:solidFill>
              </a:rPr>
              <a:t> </a:t>
            </a:r>
            <a:r>
              <a:rPr lang="tr-TR" sz="1600" dirty="0" err="1">
                <a:solidFill>
                  <a:srgbClr val="FFFF00"/>
                </a:solidFill>
              </a:rPr>
              <a:t>olurmış</a:t>
            </a:r>
            <a:r>
              <a:rPr lang="tr-TR" sz="1600" dirty="0">
                <a:solidFill>
                  <a:srgbClr val="FFFF00"/>
                </a:solidFill>
              </a:rPr>
              <a:t> </a:t>
            </a:r>
            <a:r>
              <a:rPr lang="tr-TR" sz="1600" dirty="0" smtClean="0">
                <a:solidFill>
                  <a:srgbClr val="FFFF00"/>
                </a:solidFill>
              </a:rPr>
              <a:t>erinç: </a:t>
            </a:r>
          </a:p>
          <a:p>
            <a:pPr marL="0" indent="0" algn="just">
              <a:buNone/>
            </a:pPr>
            <a:r>
              <a:rPr lang="tr-TR" sz="1600" dirty="0" err="1" smtClean="0">
                <a:solidFill>
                  <a:srgbClr val="FFFF00"/>
                </a:solidFill>
              </a:rPr>
              <a:t>Buyrukı</a:t>
            </a:r>
            <a:r>
              <a:rPr lang="tr-TR" sz="1600" dirty="0" smtClean="0">
                <a:solidFill>
                  <a:srgbClr val="FFFF00"/>
                </a:solidFill>
              </a:rPr>
              <a:t> </a:t>
            </a:r>
            <a:r>
              <a:rPr lang="tr-TR" sz="1600" dirty="0" err="1">
                <a:solidFill>
                  <a:srgbClr val="FFFF00"/>
                </a:solidFill>
              </a:rPr>
              <a:t>yime</a:t>
            </a:r>
            <a:r>
              <a:rPr lang="tr-TR" sz="1600" dirty="0">
                <a:solidFill>
                  <a:srgbClr val="FFFF00"/>
                </a:solidFill>
              </a:rPr>
              <a:t> </a:t>
            </a:r>
            <a:r>
              <a:rPr lang="tr-TR" sz="1600" dirty="0" err="1">
                <a:solidFill>
                  <a:srgbClr val="FFFF00"/>
                </a:solidFill>
              </a:rPr>
              <a:t>biligsiz</a:t>
            </a:r>
            <a:r>
              <a:rPr lang="tr-TR" sz="1600" dirty="0">
                <a:solidFill>
                  <a:srgbClr val="FFFF00"/>
                </a:solidFill>
              </a:rPr>
              <a:t> erinç yablak ermiş erinç. </a:t>
            </a:r>
            <a:endParaRPr lang="tr-TR" sz="1600" dirty="0" smtClean="0">
              <a:solidFill>
                <a:srgbClr val="FFFF00"/>
              </a:solidFill>
            </a:endParaRPr>
          </a:p>
          <a:p>
            <a:pPr marL="0" indent="0" algn="just">
              <a:buNone/>
            </a:pPr>
            <a:r>
              <a:rPr lang="tr-TR" sz="1600" dirty="0" err="1" smtClean="0">
                <a:solidFill>
                  <a:srgbClr val="FFFF00"/>
                </a:solidFill>
              </a:rPr>
              <a:t>Begleri</a:t>
            </a:r>
            <a:r>
              <a:rPr lang="tr-TR" sz="1600" dirty="0" smtClean="0">
                <a:solidFill>
                  <a:srgbClr val="FFFF00"/>
                </a:solidFill>
              </a:rPr>
              <a:t> </a:t>
            </a:r>
            <a:r>
              <a:rPr lang="tr-TR" sz="1600" dirty="0" err="1">
                <a:solidFill>
                  <a:srgbClr val="FFFF00"/>
                </a:solidFill>
              </a:rPr>
              <a:t>bodunı</a:t>
            </a:r>
            <a:r>
              <a:rPr lang="tr-TR" sz="1600" dirty="0">
                <a:solidFill>
                  <a:srgbClr val="FFFF00"/>
                </a:solidFill>
              </a:rPr>
              <a:t> </a:t>
            </a:r>
            <a:r>
              <a:rPr lang="tr-TR" sz="1600" dirty="0" err="1">
                <a:solidFill>
                  <a:srgbClr val="FFFF00"/>
                </a:solidFill>
              </a:rPr>
              <a:t>tüzsüz</a:t>
            </a:r>
            <a:r>
              <a:rPr lang="tr-TR" sz="1600" dirty="0">
                <a:solidFill>
                  <a:srgbClr val="FFFF00"/>
                </a:solidFill>
              </a:rPr>
              <a:t> </a:t>
            </a:r>
            <a:r>
              <a:rPr lang="tr-TR" sz="1600" dirty="0" smtClean="0">
                <a:solidFill>
                  <a:srgbClr val="FFFF00"/>
                </a:solidFill>
              </a:rPr>
              <a:t>üçün: </a:t>
            </a:r>
          </a:p>
          <a:p>
            <a:pPr marL="0" indent="0" algn="just">
              <a:buNone/>
            </a:pPr>
            <a:r>
              <a:rPr lang="tr-TR" sz="1600" dirty="0" smtClean="0">
                <a:solidFill>
                  <a:srgbClr val="FFFF00"/>
                </a:solidFill>
              </a:rPr>
              <a:t>Tabgaç </a:t>
            </a:r>
            <a:r>
              <a:rPr lang="tr-TR" sz="1600" dirty="0">
                <a:solidFill>
                  <a:srgbClr val="FFFF00"/>
                </a:solidFill>
              </a:rPr>
              <a:t>bodun </a:t>
            </a:r>
            <a:r>
              <a:rPr lang="tr-TR" sz="1600" dirty="0" err="1">
                <a:solidFill>
                  <a:srgbClr val="FFFF00"/>
                </a:solidFill>
              </a:rPr>
              <a:t>tebligin</a:t>
            </a:r>
            <a:r>
              <a:rPr lang="tr-TR" sz="1600" dirty="0">
                <a:solidFill>
                  <a:srgbClr val="FFFF00"/>
                </a:solidFill>
              </a:rPr>
              <a:t> </a:t>
            </a:r>
            <a:r>
              <a:rPr lang="tr-TR" sz="1600" dirty="0" err="1">
                <a:solidFill>
                  <a:srgbClr val="FFFF00"/>
                </a:solidFill>
              </a:rPr>
              <a:t>kürlüg</a:t>
            </a:r>
            <a:r>
              <a:rPr lang="tr-TR" sz="1600" dirty="0">
                <a:solidFill>
                  <a:srgbClr val="FFFF00"/>
                </a:solidFill>
              </a:rPr>
              <a:t> üçün </a:t>
            </a:r>
            <a:r>
              <a:rPr lang="tr-TR" sz="1600" dirty="0" err="1">
                <a:solidFill>
                  <a:srgbClr val="FFFF00"/>
                </a:solidFill>
              </a:rPr>
              <a:t>armakçısın</a:t>
            </a:r>
            <a:r>
              <a:rPr lang="tr-TR" sz="1600" dirty="0">
                <a:solidFill>
                  <a:srgbClr val="FFFF00"/>
                </a:solidFill>
              </a:rPr>
              <a:t> </a:t>
            </a:r>
            <a:r>
              <a:rPr lang="tr-TR" sz="1600" dirty="0" smtClean="0">
                <a:solidFill>
                  <a:srgbClr val="FFFF00"/>
                </a:solidFill>
              </a:rPr>
              <a:t>üçün: </a:t>
            </a:r>
          </a:p>
          <a:p>
            <a:pPr marL="0" indent="0" algn="just">
              <a:buNone/>
            </a:pPr>
            <a:r>
              <a:rPr lang="tr-TR" sz="1600" dirty="0" err="1" smtClean="0">
                <a:solidFill>
                  <a:srgbClr val="FFFF00"/>
                </a:solidFill>
              </a:rPr>
              <a:t>İnili</a:t>
            </a:r>
            <a:r>
              <a:rPr lang="tr-TR" sz="1600" dirty="0" smtClean="0">
                <a:solidFill>
                  <a:srgbClr val="FFFF00"/>
                </a:solidFill>
              </a:rPr>
              <a:t> </a:t>
            </a:r>
            <a:r>
              <a:rPr lang="tr-TR" sz="1600" dirty="0" err="1">
                <a:solidFill>
                  <a:srgbClr val="FFFF00"/>
                </a:solidFill>
              </a:rPr>
              <a:t>eçili</a:t>
            </a:r>
            <a:r>
              <a:rPr lang="tr-TR" sz="1600" dirty="0">
                <a:solidFill>
                  <a:srgbClr val="FFFF00"/>
                </a:solidFill>
              </a:rPr>
              <a:t> </a:t>
            </a:r>
            <a:r>
              <a:rPr lang="tr-TR" sz="1600" dirty="0" err="1">
                <a:solidFill>
                  <a:srgbClr val="FFFF00"/>
                </a:solidFill>
              </a:rPr>
              <a:t>kiŋşürtükin</a:t>
            </a:r>
            <a:r>
              <a:rPr lang="tr-TR" sz="1600" dirty="0">
                <a:solidFill>
                  <a:srgbClr val="FFFF00"/>
                </a:solidFill>
              </a:rPr>
              <a:t> </a:t>
            </a:r>
            <a:r>
              <a:rPr lang="tr-TR" sz="1600" dirty="0" smtClean="0">
                <a:solidFill>
                  <a:srgbClr val="FFFF00"/>
                </a:solidFill>
              </a:rPr>
              <a:t>üçün: </a:t>
            </a:r>
          </a:p>
          <a:p>
            <a:pPr marL="0" indent="0" algn="just">
              <a:buNone/>
            </a:pPr>
            <a:r>
              <a:rPr lang="tr-TR" sz="1600" dirty="0" err="1" smtClean="0">
                <a:solidFill>
                  <a:srgbClr val="FFFF00"/>
                </a:solidFill>
              </a:rPr>
              <a:t>Begli</a:t>
            </a:r>
            <a:r>
              <a:rPr lang="tr-TR" sz="1600" dirty="0" smtClean="0">
                <a:solidFill>
                  <a:srgbClr val="FFFF00"/>
                </a:solidFill>
              </a:rPr>
              <a:t> </a:t>
            </a:r>
            <a:r>
              <a:rPr lang="tr-TR" sz="1600" dirty="0" err="1">
                <a:solidFill>
                  <a:srgbClr val="FFFF00"/>
                </a:solidFill>
              </a:rPr>
              <a:t>bodunlıg</a:t>
            </a:r>
            <a:r>
              <a:rPr lang="tr-TR" sz="1600" dirty="0">
                <a:solidFill>
                  <a:srgbClr val="FFFF00"/>
                </a:solidFill>
              </a:rPr>
              <a:t> </a:t>
            </a:r>
            <a:r>
              <a:rPr lang="tr-TR" sz="1600" dirty="0" err="1">
                <a:solidFill>
                  <a:srgbClr val="FFFF00"/>
                </a:solidFill>
              </a:rPr>
              <a:t>yoŋşurtukın</a:t>
            </a:r>
            <a:r>
              <a:rPr lang="tr-TR" sz="1600" dirty="0">
                <a:solidFill>
                  <a:srgbClr val="FFFF00"/>
                </a:solidFill>
              </a:rPr>
              <a:t> </a:t>
            </a:r>
            <a:r>
              <a:rPr lang="tr-TR" sz="1600" dirty="0" smtClean="0">
                <a:solidFill>
                  <a:srgbClr val="FFFF00"/>
                </a:solidFill>
              </a:rPr>
              <a:t>üçün: </a:t>
            </a:r>
          </a:p>
          <a:p>
            <a:pPr marL="0" indent="0" algn="just">
              <a:buNone/>
            </a:pPr>
            <a:r>
              <a:rPr lang="tr-TR" sz="1600" dirty="0" smtClean="0">
                <a:solidFill>
                  <a:srgbClr val="FFFF00"/>
                </a:solidFill>
              </a:rPr>
              <a:t>Türk </a:t>
            </a:r>
            <a:r>
              <a:rPr lang="tr-TR" sz="1600" dirty="0">
                <a:solidFill>
                  <a:srgbClr val="FFFF00"/>
                </a:solidFill>
              </a:rPr>
              <a:t>bodun </a:t>
            </a:r>
            <a:r>
              <a:rPr lang="tr-TR" sz="1600" dirty="0" err="1">
                <a:solidFill>
                  <a:srgbClr val="FFFF00"/>
                </a:solidFill>
              </a:rPr>
              <a:t>illedük</a:t>
            </a:r>
            <a:r>
              <a:rPr lang="tr-TR" sz="1600" dirty="0">
                <a:solidFill>
                  <a:srgbClr val="FFFF00"/>
                </a:solidFill>
              </a:rPr>
              <a:t> ilin </a:t>
            </a:r>
            <a:r>
              <a:rPr lang="tr-TR" sz="1600" dirty="0" err="1">
                <a:solidFill>
                  <a:srgbClr val="FFFF00"/>
                </a:solidFill>
              </a:rPr>
              <a:t>ıçgınu</a:t>
            </a:r>
            <a:r>
              <a:rPr lang="tr-TR" sz="1600" dirty="0">
                <a:solidFill>
                  <a:srgbClr val="FFFF00"/>
                </a:solidFill>
              </a:rPr>
              <a:t> </a:t>
            </a:r>
            <a:r>
              <a:rPr lang="tr-TR" sz="1600" dirty="0" err="1" smtClean="0">
                <a:solidFill>
                  <a:srgbClr val="FFFF00"/>
                </a:solidFill>
              </a:rPr>
              <a:t>ıdmış</a:t>
            </a:r>
            <a:r>
              <a:rPr lang="tr-TR" sz="1600" dirty="0" smtClean="0">
                <a:solidFill>
                  <a:srgbClr val="FFFF00"/>
                </a:solidFill>
              </a:rPr>
              <a:t>:</a:t>
            </a:r>
          </a:p>
          <a:p>
            <a:pPr marL="0" indent="0" algn="just">
              <a:buNone/>
            </a:pPr>
            <a:r>
              <a:rPr lang="tr-TR" sz="1600" dirty="0" err="1" smtClean="0">
                <a:solidFill>
                  <a:srgbClr val="FFFF00"/>
                </a:solidFill>
              </a:rPr>
              <a:t>Kaganladuk</a:t>
            </a:r>
            <a:r>
              <a:rPr lang="tr-TR" sz="1600" dirty="0" smtClean="0">
                <a:solidFill>
                  <a:srgbClr val="FFFF00"/>
                </a:solidFill>
              </a:rPr>
              <a:t> </a:t>
            </a:r>
            <a:r>
              <a:rPr lang="tr-TR" sz="1600" dirty="0" err="1">
                <a:solidFill>
                  <a:srgbClr val="FFFF00"/>
                </a:solidFill>
              </a:rPr>
              <a:t>kaganın</a:t>
            </a:r>
            <a:r>
              <a:rPr lang="tr-TR" sz="1600" dirty="0">
                <a:solidFill>
                  <a:srgbClr val="FFFF00"/>
                </a:solidFill>
              </a:rPr>
              <a:t> </a:t>
            </a:r>
            <a:r>
              <a:rPr lang="tr-TR" sz="1600" dirty="0" err="1">
                <a:solidFill>
                  <a:srgbClr val="FFFF00"/>
                </a:solidFill>
              </a:rPr>
              <a:t>yitürü</a:t>
            </a:r>
            <a:r>
              <a:rPr lang="tr-TR" sz="1600" dirty="0">
                <a:solidFill>
                  <a:srgbClr val="FFFF00"/>
                </a:solidFill>
              </a:rPr>
              <a:t> </a:t>
            </a:r>
            <a:r>
              <a:rPr lang="tr-TR" sz="1600" dirty="0" err="1" smtClean="0">
                <a:solidFill>
                  <a:srgbClr val="FFFF00"/>
                </a:solidFill>
              </a:rPr>
              <a:t>ıdmış</a:t>
            </a:r>
            <a:r>
              <a:rPr lang="tr-TR" sz="1600" dirty="0" smtClean="0">
                <a:solidFill>
                  <a:srgbClr val="FFFF00"/>
                </a:solidFill>
              </a:rPr>
              <a:t>:</a:t>
            </a:r>
            <a:endParaRPr lang="tr-TR" sz="1600" dirty="0"/>
          </a:p>
          <a:p>
            <a:pPr marL="0" indent="0" algn="just">
              <a:buNone/>
            </a:pPr>
            <a:r>
              <a:rPr lang="tr-TR" sz="1600" dirty="0" smtClean="0">
                <a:solidFill>
                  <a:srgbClr val="FFFF00"/>
                </a:solidFill>
              </a:rPr>
              <a:t>Tabgaç </a:t>
            </a:r>
            <a:r>
              <a:rPr lang="tr-TR" sz="1600" dirty="0" err="1">
                <a:solidFill>
                  <a:srgbClr val="FFFF00"/>
                </a:solidFill>
              </a:rPr>
              <a:t>bodunka</a:t>
            </a:r>
            <a:r>
              <a:rPr lang="tr-TR" sz="1600" dirty="0">
                <a:solidFill>
                  <a:srgbClr val="FFFF00"/>
                </a:solidFill>
              </a:rPr>
              <a:t> </a:t>
            </a:r>
            <a:r>
              <a:rPr lang="tr-TR" sz="1600" dirty="0" err="1">
                <a:solidFill>
                  <a:srgbClr val="FFFF00"/>
                </a:solidFill>
              </a:rPr>
              <a:t>beglik</a:t>
            </a:r>
            <a:r>
              <a:rPr lang="tr-TR" sz="1600" dirty="0">
                <a:solidFill>
                  <a:srgbClr val="FFFF00"/>
                </a:solidFill>
              </a:rPr>
              <a:t> un </a:t>
            </a:r>
            <a:r>
              <a:rPr lang="tr-TR" sz="1600" dirty="0" err="1">
                <a:solidFill>
                  <a:srgbClr val="FFFF00"/>
                </a:solidFill>
              </a:rPr>
              <a:t>oglın</a:t>
            </a:r>
            <a:r>
              <a:rPr lang="tr-TR" sz="1600" dirty="0">
                <a:solidFill>
                  <a:srgbClr val="FFFF00"/>
                </a:solidFill>
              </a:rPr>
              <a:t> kul </a:t>
            </a:r>
            <a:r>
              <a:rPr lang="tr-TR" sz="1600" dirty="0" err="1" smtClean="0">
                <a:solidFill>
                  <a:srgbClr val="FFFF00"/>
                </a:solidFill>
              </a:rPr>
              <a:t>boltı</a:t>
            </a:r>
            <a:r>
              <a:rPr lang="tr-TR" sz="1600" dirty="0" smtClean="0">
                <a:solidFill>
                  <a:srgbClr val="FFFF00"/>
                </a:solidFill>
              </a:rPr>
              <a:t>:</a:t>
            </a:r>
          </a:p>
          <a:p>
            <a:pPr marL="0" indent="0" algn="just">
              <a:buNone/>
            </a:pPr>
            <a:r>
              <a:rPr lang="tr-TR" sz="1600" dirty="0" smtClean="0">
                <a:solidFill>
                  <a:srgbClr val="FFFF00"/>
                </a:solidFill>
              </a:rPr>
              <a:t>İşilik </a:t>
            </a:r>
            <a:r>
              <a:rPr lang="tr-TR" sz="1600" dirty="0">
                <a:solidFill>
                  <a:srgbClr val="FFFF00"/>
                </a:solidFill>
              </a:rPr>
              <a:t>kız </a:t>
            </a:r>
            <a:r>
              <a:rPr lang="tr-TR" sz="1600" dirty="0" err="1">
                <a:solidFill>
                  <a:srgbClr val="FFFF00"/>
                </a:solidFill>
              </a:rPr>
              <a:t>oglın</a:t>
            </a:r>
            <a:r>
              <a:rPr lang="tr-TR" sz="1600" dirty="0">
                <a:solidFill>
                  <a:srgbClr val="FFFF00"/>
                </a:solidFill>
              </a:rPr>
              <a:t> </a:t>
            </a:r>
            <a:r>
              <a:rPr lang="tr-TR" sz="1600" dirty="0" err="1">
                <a:solidFill>
                  <a:srgbClr val="FFFF00"/>
                </a:solidFill>
              </a:rPr>
              <a:t>küŋ</a:t>
            </a:r>
            <a:r>
              <a:rPr lang="tr-TR" sz="1600" dirty="0">
                <a:solidFill>
                  <a:srgbClr val="FFFF00"/>
                </a:solidFill>
              </a:rPr>
              <a:t> </a:t>
            </a:r>
            <a:r>
              <a:rPr lang="tr-TR" sz="1600" dirty="0" err="1" smtClean="0">
                <a:solidFill>
                  <a:srgbClr val="FFFF00"/>
                </a:solidFill>
              </a:rPr>
              <a:t>boltı</a:t>
            </a:r>
            <a:r>
              <a:rPr lang="tr-TR" sz="1600" dirty="0" smtClean="0">
                <a:solidFill>
                  <a:srgbClr val="FFFF00"/>
                </a:solidFill>
              </a:rPr>
              <a:t>:</a:t>
            </a:r>
          </a:p>
          <a:p>
            <a:pPr marL="0" indent="0" algn="just">
              <a:buNone/>
            </a:pPr>
            <a:r>
              <a:rPr lang="tr-TR" sz="1600" dirty="0" smtClean="0">
                <a:solidFill>
                  <a:srgbClr val="FFFF00"/>
                </a:solidFill>
              </a:rPr>
              <a:t>Türk </a:t>
            </a:r>
            <a:r>
              <a:rPr lang="tr-TR" sz="1600" dirty="0" err="1">
                <a:solidFill>
                  <a:srgbClr val="FFFF00"/>
                </a:solidFill>
              </a:rPr>
              <a:t>begler</a:t>
            </a:r>
            <a:r>
              <a:rPr lang="tr-TR" sz="1600" dirty="0">
                <a:solidFill>
                  <a:srgbClr val="FFFF00"/>
                </a:solidFill>
              </a:rPr>
              <a:t> Türk atın </a:t>
            </a:r>
            <a:r>
              <a:rPr lang="tr-TR" sz="1600" dirty="0" err="1" smtClean="0">
                <a:solidFill>
                  <a:srgbClr val="FFFF00"/>
                </a:solidFill>
              </a:rPr>
              <a:t>ıtı</a:t>
            </a:r>
            <a:r>
              <a:rPr lang="tr-TR" sz="1600" dirty="0" smtClean="0">
                <a:solidFill>
                  <a:srgbClr val="FFFF00"/>
                </a:solidFill>
              </a:rPr>
              <a:t>:</a:t>
            </a:r>
          </a:p>
          <a:p>
            <a:pPr marL="0" indent="0" algn="just">
              <a:buNone/>
            </a:pPr>
            <a:r>
              <a:rPr lang="tr-TR" sz="1600" dirty="0" err="1" smtClean="0">
                <a:solidFill>
                  <a:srgbClr val="FFFF00"/>
                </a:solidFill>
              </a:rPr>
              <a:t>Tabgaçgı</a:t>
            </a:r>
            <a:r>
              <a:rPr lang="tr-TR" sz="1600" dirty="0" smtClean="0">
                <a:solidFill>
                  <a:srgbClr val="FFFF00"/>
                </a:solidFill>
              </a:rPr>
              <a:t> </a:t>
            </a:r>
            <a:r>
              <a:rPr lang="tr-TR" sz="1600" dirty="0" err="1">
                <a:solidFill>
                  <a:srgbClr val="FFFF00"/>
                </a:solidFill>
              </a:rPr>
              <a:t>begler</a:t>
            </a:r>
            <a:r>
              <a:rPr lang="tr-TR" sz="1600" dirty="0">
                <a:solidFill>
                  <a:srgbClr val="FFFF00"/>
                </a:solidFill>
              </a:rPr>
              <a:t> Tabgaç atın </a:t>
            </a:r>
            <a:r>
              <a:rPr lang="tr-TR" sz="1600" dirty="0" err="1" smtClean="0">
                <a:solidFill>
                  <a:srgbClr val="FFFF00"/>
                </a:solidFill>
              </a:rPr>
              <a:t>tutupan</a:t>
            </a:r>
            <a:r>
              <a:rPr lang="tr-TR" sz="1600" dirty="0" smtClean="0">
                <a:solidFill>
                  <a:srgbClr val="FFFF00"/>
                </a:solidFill>
              </a:rPr>
              <a:t>:</a:t>
            </a:r>
          </a:p>
          <a:p>
            <a:pPr marL="0" indent="0" algn="just">
              <a:buNone/>
            </a:pPr>
            <a:r>
              <a:rPr lang="tr-TR" sz="1600" dirty="0" smtClean="0">
                <a:solidFill>
                  <a:srgbClr val="FFFF00"/>
                </a:solidFill>
              </a:rPr>
              <a:t>Tabgaç </a:t>
            </a:r>
            <a:r>
              <a:rPr lang="tr-TR" sz="1600" dirty="0" err="1">
                <a:solidFill>
                  <a:srgbClr val="FFFF00"/>
                </a:solidFill>
              </a:rPr>
              <a:t>kaganka</a:t>
            </a:r>
            <a:r>
              <a:rPr lang="tr-TR" sz="1600" dirty="0">
                <a:solidFill>
                  <a:srgbClr val="FFFF00"/>
                </a:solidFill>
              </a:rPr>
              <a:t> </a:t>
            </a:r>
            <a:r>
              <a:rPr lang="tr-TR" sz="1600" dirty="0" err="1" smtClean="0">
                <a:solidFill>
                  <a:srgbClr val="FFFF00"/>
                </a:solidFill>
              </a:rPr>
              <a:t>körmiş</a:t>
            </a:r>
            <a:r>
              <a:rPr lang="tr-TR" sz="1600" smtClean="0">
                <a:solidFill>
                  <a:srgbClr val="FFFF00"/>
                </a:solidFill>
              </a:rPr>
              <a:t>:</a:t>
            </a:r>
            <a:endParaRPr lang="tr-TR" sz="1600" dirty="0"/>
          </a:p>
        </p:txBody>
      </p:sp>
    </p:spTree>
    <p:extLst>
      <p:ext uri="{BB962C8B-B14F-4D97-AF65-F5344CB8AC3E}">
        <p14:creationId xmlns:p14="http://schemas.microsoft.com/office/powerpoint/2010/main" val="63054004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600" b="1" dirty="0" smtClean="0"/>
              <a:t>                      BATI </a:t>
            </a:r>
            <a:r>
              <a:rPr lang="tr-TR" sz="1600" b="1" dirty="0"/>
              <a:t>KÖKTÜRKLERİ</a:t>
            </a:r>
          </a:p>
          <a:p>
            <a:pPr marL="0" indent="0" algn="just">
              <a:buNone/>
            </a:pPr>
            <a:r>
              <a:rPr lang="tr-TR" sz="1600" dirty="0">
                <a:solidFill>
                  <a:srgbClr val="FFFF00"/>
                </a:solidFill>
              </a:rPr>
              <a:t>576'da İstemi Kağan'ın ölümünden sonra Batı Köktürklerini </a:t>
            </a:r>
            <a:r>
              <a:rPr lang="tr-TR" sz="1600" dirty="0" smtClean="0">
                <a:solidFill>
                  <a:srgbClr val="FFFF00"/>
                </a:solidFill>
              </a:rPr>
              <a:t>aşağıdaki kağanlar </a:t>
            </a:r>
            <a:r>
              <a:rPr lang="tr-TR" sz="1600" dirty="0">
                <a:solidFill>
                  <a:srgbClr val="FFFF00"/>
                </a:solidFill>
              </a:rPr>
              <a:t>idare ettiler:</a:t>
            </a:r>
          </a:p>
          <a:p>
            <a:pPr marL="0" indent="0" algn="just">
              <a:buNone/>
            </a:pPr>
            <a:r>
              <a:rPr lang="tr-TR" sz="1600" dirty="0">
                <a:solidFill>
                  <a:srgbClr val="FFFF00"/>
                </a:solidFill>
              </a:rPr>
              <a:t>Tardu Yabgu/Kağan: </a:t>
            </a:r>
            <a:r>
              <a:rPr lang="tr-TR" sz="1600" dirty="0" smtClean="0">
                <a:solidFill>
                  <a:srgbClr val="FFFF00"/>
                </a:solidFill>
              </a:rPr>
              <a:t>576-603       </a:t>
            </a:r>
            <a:r>
              <a:rPr lang="tr-TR" sz="1600" dirty="0" err="1" smtClean="0">
                <a:solidFill>
                  <a:srgbClr val="FFFF00"/>
                </a:solidFill>
              </a:rPr>
              <a:t>Çulo</a:t>
            </a:r>
            <a:r>
              <a:rPr lang="tr-TR" sz="1600" dirty="0" smtClean="0">
                <a:solidFill>
                  <a:srgbClr val="FFFF00"/>
                </a:solidFill>
              </a:rPr>
              <a:t> </a:t>
            </a:r>
            <a:r>
              <a:rPr lang="tr-TR" sz="1600" dirty="0">
                <a:solidFill>
                  <a:srgbClr val="FFFF00"/>
                </a:solidFill>
              </a:rPr>
              <a:t>Kağan: </a:t>
            </a:r>
            <a:r>
              <a:rPr lang="tr-TR" sz="1600" dirty="0" smtClean="0">
                <a:solidFill>
                  <a:srgbClr val="FFFF00"/>
                </a:solidFill>
              </a:rPr>
              <a:t>603-611        </a:t>
            </a:r>
            <a:r>
              <a:rPr lang="tr-TR" sz="1600" dirty="0" err="1" smtClean="0">
                <a:solidFill>
                  <a:srgbClr val="FFFF00"/>
                </a:solidFill>
              </a:rPr>
              <a:t>Şi</a:t>
            </a:r>
            <a:r>
              <a:rPr lang="tr-TR" sz="1600" dirty="0" smtClean="0">
                <a:solidFill>
                  <a:srgbClr val="FFFF00"/>
                </a:solidFill>
              </a:rPr>
              <a:t> </a:t>
            </a:r>
            <a:r>
              <a:rPr lang="tr-TR" sz="1600" dirty="0" err="1">
                <a:solidFill>
                  <a:srgbClr val="FFFF00"/>
                </a:solidFill>
              </a:rPr>
              <a:t>Kuey</a:t>
            </a:r>
            <a:r>
              <a:rPr lang="tr-TR" sz="1600" dirty="0">
                <a:solidFill>
                  <a:srgbClr val="FFFF00"/>
                </a:solidFill>
              </a:rPr>
              <a:t> Kağan: </a:t>
            </a:r>
            <a:r>
              <a:rPr lang="tr-TR" sz="1600" dirty="0" smtClean="0">
                <a:solidFill>
                  <a:srgbClr val="FFFF00"/>
                </a:solidFill>
              </a:rPr>
              <a:t>611-618    </a:t>
            </a:r>
          </a:p>
          <a:p>
            <a:pPr marL="0" indent="0" algn="just">
              <a:buNone/>
            </a:pPr>
            <a:r>
              <a:rPr lang="tr-TR" sz="1600" dirty="0" err="1" smtClean="0">
                <a:solidFill>
                  <a:srgbClr val="FFFF00"/>
                </a:solidFill>
              </a:rPr>
              <a:t>Tong</a:t>
            </a:r>
            <a:r>
              <a:rPr lang="tr-TR" sz="1600" dirty="0" smtClean="0">
                <a:solidFill>
                  <a:srgbClr val="FFFF00"/>
                </a:solidFill>
              </a:rPr>
              <a:t> </a:t>
            </a:r>
            <a:r>
              <a:rPr lang="tr-TR" sz="1600" dirty="0">
                <a:solidFill>
                  <a:srgbClr val="FFFF00"/>
                </a:solidFill>
              </a:rPr>
              <a:t>Yabgu: </a:t>
            </a:r>
            <a:r>
              <a:rPr lang="tr-TR" sz="1600" dirty="0" smtClean="0">
                <a:solidFill>
                  <a:srgbClr val="FFFF00"/>
                </a:solidFill>
              </a:rPr>
              <a:t>618-630 </a:t>
            </a:r>
          </a:p>
          <a:p>
            <a:pPr marL="0" indent="0" algn="just">
              <a:buNone/>
            </a:pPr>
            <a:r>
              <a:rPr lang="tr-TR" sz="1600" dirty="0" smtClean="0"/>
              <a:t>Tardu</a:t>
            </a:r>
            <a:r>
              <a:rPr lang="tr-TR" sz="1600" dirty="0">
                <a:solidFill>
                  <a:srgbClr val="FFFF00"/>
                </a:solidFill>
              </a:rPr>
              <a:t>, Altay dağlarından Kırım'a dek uzanan toprakların hâkimi </a:t>
            </a:r>
            <a:r>
              <a:rPr lang="tr-TR" sz="1600" dirty="0" smtClean="0">
                <a:solidFill>
                  <a:srgbClr val="FFFF00"/>
                </a:solidFill>
              </a:rPr>
              <a:t>idi. 580'lerin </a:t>
            </a:r>
            <a:r>
              <a:rPr lang="tr-TR" sz="1600" dirty="0">
                <a:solidFill>
                  <a:srgbClr val="FFFF00"/>
                </a:solidFill>
              </a:rPr>
              <a:t>başlarında Batı Köktürk orduları bir yandan Kafkaslardaki </a:t>
            </a:r>
            <a:r>
              <a:rPr lang="tr-TR" sz="1600" dirty="0" err="1" smtClean="0"/>
              <a:t>Derbent'i</a:t>
            </a:r>
            <a:r>
              <a:rPr lang="tr-TR" sz="1600" dirty="0" smtClean="0">
                <a:solidFill>
                  <a:srgbClr val="FFFF00"/>
                </a:solidFill>
              </a:rPr>
              <a:t> kuşatıyor</a:t>
            </a:r>
            <a:r>
              <a:rPr lang="tr-TR" sz="1600" dirty="0">
                <a:solidFill>
                  <a:srgbClr val="FFFF00"/>
                </a:solidFill>
              </a:rPr>
              <a:t>, bir yandan da Kırım'daki </a:t>
            </a:r>
            <a:r>
              <a:rPr lang="tr-TR" sz="1600" dirty="0"/>
              <a:t>Sivastopol</a:t>
            </a:r>
            <a:r>
              <a:rPr lang="tr-TR" sz="1600" dirty="0">
                <a:solidFill>
                  <a:srgbClr val="FFFF00"/>
                </a:solidFill>
              </a:rPr>
              <a:t> önlerine kadar </a:t>
            </a:r>
            <a:r>
              <a:rPr lang="tr-TR" sz="1600" dirty="0" smtClean="0">
                <a:solidFill>
                  <a:srgbClr val="FFFF00"/>
                </a:solidFill>
              </a:rPr>
              <a:t>ilerliyordu. </a:t>
            </a:r>
            <a:r>
              <a:rPr lang="tr-TR" sz="1600" dirty="0">
                <a:solidFill>
                  <a:srgbClr val="FFFF00"/>
                </a:solidFill>
              </a:rPr>
              <a:t>582'de </a:t>
            </a:r>
            <a:r>
              <a:rPr lang="tr-TR" sz="1600" dirty="0"/>
              <a:t>Tardu</a:t>
            </a:r>
            <a:r>
              <a:rPr lang="tr-TR" sz="1600" dirty="0">
                <a:solidFill>
                  <a:srgbClr val="FFFF00"/>
                </a:solidFill>
              </a:rPr>
              <a:t>, Çin imparatorunun Köktürkleri parçalamak </a:t>
            </a:r>
            <a:r>
              <a:rPr lang="tr-TR" sz="1600" dirty="0" smtClean="0">
                <a:solidFill>
                  <a:srgbClr val="FFFF00"/>
                </a:solidFill>
              </a:rPr>
              <a:t>üzere gönderdiği </a:t>
            </a:r>
            <a:r>
              <a:rPr lang="tr-TR" sz="1600" dirty="0">
                <a:solidFill>
                  <a:srgbClr val="FFFF00"/>
                </a:solidFill>
              </a:rPr>
              <a:t>kurt başlı sancağı kabul ederek bağımsızlığını ilân etmiş ve </a:t>
            </a:r>
            <a:r>
              <a:rPr lang="tr-TR" sz="1600" dirty="0" smtClean="0">
                <a:solidFill>
                  <a:srgbClr val="FFFF00"/>
                </a:solidFill>
              </a:rPr>
              <a:t>Doğu'dan kopmuştu</a:t>
            </a:r>
            <a:r>
              <a:rPr lang="tr-TR" sz="1600" dirty="0">
                <a:solidFill>
                  <a:srgbClr val="FFFF00"/>
                </a:solidFill>
              </a:rPr>
              <a:t>. 590'lara kadar Batı ve Doğu Türkistan'daki bütün şehir </a:t>
            </a:r>
            <a:r>
              <a:rPr lang="tr-TR" sz="1600" dirty="0" smtClean="0">
                <a:solidFill>
                  <a:srgbClr val="FFFF00"/>
                </a:solidFill>
              </a:rPr>
              <a:t>devletleri Tardu'ya bağlandı. Güneybatıda </a:t>
            </a:r>
            <a:r>
              <a:rPr lang="tr-TR" sz="1600" dirty="0" err="1"/>
              <a:t>Herat'a</a:t>
            </a:r>
            <a:r>
              <a:rPr lang="tr-TR" sz="1600" dirty="0">
                <a:solidFill>
                  <a:srgbClr val="FFFF00"/>
                </a:solidFill>
              </a:rPr>
              <a:t>, kuzeybatıda </a:t>
            </a:r>
            <a:r>
              <a:rPr lang="tr-TR" sz="1600" dirty="0" err="1"/>
              <a:t>Sivastopol'a</a:t>
            </a:r>
            <a:r>
              <a:rPr lang="tr-TR" sz="1600" dirty="0">
                <a:solidFill>
                  <a:srgbClr val="FFFF00"/>
                </a:solidFill>
              </a:rPr>
              <a:t> dek uzanan ve </a:t>
            </a:r>
            <a:r>
              <a:rPr lang="tr-TR" sz="1600" dirty="0" smtClean="0">
                <a:solidFill>
                  <a:srgbClr val="FFFF00"/>
                </a:solidFill>
              </a:rPr>
              <a:t>600'lere doğru </a:t>
            </a:r>
            <a:r>
              <a:rPr lang="tr-TR" sz="1600" dirty="0">
                <a:solidFill>
                  <a:srgbClr val="FFFF00"/>
                </a:solidFill>
              </a:rPr>
              <a:t>İran'ın iç işlerine müdahale eden </a:t>
            </a:r>
            <a:r>
              <a:rPr lang="tr-TR" sz="1600" b="1" dirty="0" smtClean="0"/>
              <a:t>TARDU </a:t>
            </a:r>
            <a:r>
              <a:rPr lang="tr-TR" sz="1600" dirty="0" smtClean="0">
                <a:solidFill>
                  <a:srgbClr val="FFFF00"/>
                </a:solidFill>
              </a:rPr>
              <a:t>598'de </a:t>
            </a:r>
            <a:r>
              <a:rPr lang="tr-TR" sz="1600" dirty="0">
                <a:solidFill>
                  <a:srgbClr val="FFFF00"/>
                </a:solidFill>
              </a:rPr>
              <a:t>Bizans imparatoruna </a:t>
            </a:r>
            <a:r>
              <a:rPr lang="tr-TR" sz="1600" dirty="0" smtClean="0">
                <a:solidFill>
                  <a:srgbClr val="FFFF00"/>
                </a:solidFill>
              </a:rPr>
              <a:t>yazdığı bir </a:t>
            </a:r>
            <a:r>
              <a:rPr lang="tr-TR" sz="1600" dirty="0">
                <a:solidFill>
                  <a:srgbClr val="FFFF00"/>
                </a:solidFill>
              </a:rPr>
              <a:t>mektuba "dünyanın yedi ırkının büyük başbuğu ve yedi ikliminin </a:t>
            </a:r>
            <a:r>
              <a:rPr lang="tr-TR" sz="1600" dirty="0" smtClean="0">
                <a:solidFill>
                  <a:srgbClr val="FFFF00"/>
                </a:solidFill>
              </a:rPr>
              <a:t>hükümdarı </a:t>
            </a:r>
            <a:r>
              <a:rPr lang="tr-TR" sz="1600" dirty="0" err="1" smtClean="0"/>
              <a:t>Hâkan'da</a:t>
            </a:r>
            <a:r>
              <a:rPr lang="tr-TR" sz="1600" dirty="0" err="1" smtClean="0">
                <a:solidFill>
                  <a:srgbClr val="FFFF00"/>
                </a:solidFill>
              </a:rPr>
              <a:t>n</a:t>
            </a:r>
            <a:r>
              <a:rPr lang="tr-TR" sz="1600" dirty="0" smtClean="0">
                <a:solidFill>
                  <a:srgbClr val="FFFF00"/>
                </a:solidFill>
              </a:rPr>
              <a:t> </a:t>
            </a:r>
            <a:r>
              <a:rPr lang="tr-TR" sz="1600" dirty="0">
                <a:solidFill>
                  <a:srgbClr val="FFFF00"/>
                </a:solidFill>
              </a:rPr>
              <a:t>Roma İmparatoru'na" ifadeleriyle </a:t>
            </a:r>
            <a:r>
              <a:rPr lang="tr-TR" sz="1600" dirty="0" smtClean="0">
                <a:solidFill>
                  <a:srgbClr val="FFFF00"/>
                </a:solidFill>
              </a:rPr>
              <a:t>başlıyor ve </a:t>
            </a:r>
            <a:r>
              <a:rPr lang="tr-TR" sz="1600" dirty="0">
                <a:solidFill>
                  <a:srgbClr val="FFFF00"/>
                </a:solidFill>
              </a:rPr>
              <a:t>kendisini dünyanın hâkimi olarak görüyordu. Doğu Köktürk kağanı </a:t>
            </a:r>
            <a:r>
              <a:rPr lang="tr-TR" sz="1600" dirty="0" err="1" smtClean="0"/>
              <a:t>Tulan'ın</a:t>
            </a:r>
            <a:r>
              <a:rPr lang="tr-TR" sz="1600" dirty="0" smtClean="0">
                <a:solidFill>
                  <a:srgbClr val="FFFF00"/>
                </a:solidFill>
              </a:rPr>
              <a:t> 600 </a:t>
            </a:r>
            <a:r>
              <a:rPr lang="tr-TR" sz="1600" dirty="0">
                <a:solidFill>
                  <a:srgbClr val="FFFF00"/>
                </a:solidFill>
              </a:rPr>
              <a:t>yılında ölümü üzerine kendisini Doğu'nun da kağanı ilân eden ve </a:t>
            </a:r>
            <a:r>
              <a:rPr lang="tr-TR" sz="1600" dirty="0" smtClean="0">
                <a:solidFill>
                  <a:srgbClr val="FFFF00"/>
                </a:solidFill>
              </a:rPr>
              <a:t>Bilge unvanını </a:t>
            </a:r>
            <a:r>
              <a:rPr lang="tr-TR" sz="1600" dirty="0">
                <a:solidFill>
                  <a:srgbClr val="FFFF00"/>
                </a:solidFill>
              </a:rPr>
              <a:t>alarak kısa süre de olsa Doğu ve Batı Köktürk Kağanlıklarını </a:t>
            </a:r>
            <a:r>
              <a:rPr lang="tr-TR" sz="1600" dirty="0" smtClean="0">
                <a:solidFill>
                  <a:srgbClr val="FFFF00"/>
                </a:solidFill>
              </a:rPr>
              <a:t>birleştirmiş olan </a:t>
            </a:r>
            <a:r>
              <a:rPr lang="tr-TR" sz="1600" dirty="0">
                <a:solidFill>
                  <a:srgbClr val="FFFF00"/>
                </a:solidFill>
              </a:rPr>
              <a:t>Tardu, gerçekten de çağının en büyük gücü idi. Ancak Bilge Tardu </a:t>
            </a:r>
            <a:r>
              <a:rPr lang="tr-TR" sz="1600" dirty="0" smtClean="0">
                <a:solidFill>
                  <a:srgbClr val="FFFF00"/>
                </a:solidFill>
              </a:rPr>
              <a:t>Kağan'ın sonu </a:t>
            </a:r>
            <a:r>
              <a:rPr lang="tr-TR" sz="1600" dirty="0">
                <a:solidFill>
                  <a:srgbClr val="FFFF00"/>
                </a:solidFill>
              </a:rPr>
              <a:t>hiç de iyi olmadı. 580 yılında </a:t>
            </a:r>
            <a:r>
              <a:rPr lang="tr-TR" sz="1600" dirty="0" err="1">
                <a:solidFill>
                  <a:srgbClr val="FFFF00"/>
                </a:solidFill>
              </a:rPr>
              <a:t>Işbara</a:t>
            </a:r>
            <a:r>
              <a:rPr lang="tr-TR" sz="1600" dirty="0">
                <a:solidFill>
                  <a:srgbClr val="FFFF00"/>
                </a:solidFill>
              </a:rPr>
              <a:t> Kağan'ın dostluğunu </a:t>
            </a:r>
            <a:r>
              <a:rPr lang="tr-TR" sz="1600" dirty="0" smtClean="0">
                <a:solidFill>
                  <a:srgbClr val="FFFF00"/>
                </a:solidFill>
              </a:rPr>
              <a:t>kazanarak Köktürk </a:t>
            </a:r>
            <a:r>
              <a:rPr lang="tr-TR" sz="1600" dirty="0">
                <a:solidFill>
                  <a:srgbClr val="FFFF00"/>
                </a:solidFill>
              </a:rPr>
              <a:t>coğrafyasını ve Köktürkler hakkındaki pek çok sırrı öğrenen Çin </a:t>
            </a:r>
            <a:r>
              <a:rPr lang="tr-TR" sz="1600" dirty="0" smtClean="0">
                <a:solidFill>
                  <a:srgbClr val="FFFF00"/>
                </a:solidFill>
              </a:rPr>
              <a:t>casusu </a:t>
            </a:r>
            <a:r>
              <a:rPr lang="tr-TR" sz="1600" dirty="0" err="1" smtClean="0"/>
              <a:t>Çang</a:t>
            </a:r>
            <a:r>
              <a:rPr lang="tr-TR" sz="1600" dirty="0" smtClean="0"/>
              <a:t> </a:t>
            </a:r>
            <a:r>
              <a:rPr lang="tr-TR" sz="1600" dirty="0"/>
              <a:t>sun-</a:t>
            </a:r>
            <a:r>
              <a:rPr lang="tr-TR" sz="1600" dirty="0" err="1"/>
              <a:t>şeng</a:t>
            </a:r>
            <a:r>
              <a:rPr lang="tr-TR" sz="1600" dirty="0">
                <a:solidFill>
                  <a:srgbClr val="FFFF00"/>
                </a:solidFill>
              </a:rPr>
              <a:t>, Çin ordularına meydan savaşlarında ağır kayıplar </a:t>
            </a:r>
            <a:r>
              <a:rPr lang="tr-TR" sz="1600" dirty="0" smtClean="0">
                <a:solidFill>
                  <a:srgbClr val="FFFF00"/>
                </a:solidFill>
              </a:rPr>
              <a:t>verdiren Tardu'yu </a:t>
            </a:r>
            <a:r>
              <a:rPr lang="tr-TR" sz="1600" dirty="0">
                <a:solidFill>
                  <a:srgbClr val="FFFF00"/>
                </a:solidFill>
              </a:rPr>
              <a:t>hileyle bozguna uğrattı. "Göktürk ordusunun ve sürülerinin su </a:t>
            </a:r>
            <a:r>
              <a:rPr lang="tr-TR" sz="1600" dirty="0" smtClean="0">
                <a:solidFill>
                  <a:srgbClr val="FFFF00"/>
                </a:solidFill>
              </a:rPr>
              <a:t>içeceği kaynaklara </a:t>
            </a:r>
            <a:r>
              <a:rPr lang="tr-TR" sz="1600" dirty="0">
                <a:solidFill>
                  <a:srgbClr val="FFFF00"/>
                </a:solidFill>
              </a:rPr>
              <a:t>gizlice zehir akıtarak büyük bir </a:t>
            </a:r>
            <a:r>
              <a:rPr lang="tr-TR" sz="1600" dirty="0" err="1">
                <a:solidFill>
                  <a:srgbClr val="FFFF00"/>
                </a:solidFill>
              </a:rPr>
              <a:t>katliâma</a:t>
            </a:r>
            <a:r>
              <a:rPr lang="tr-TR" sz="1600" dirty="0">
                <a:solidFill>
                  <a:srgbClr val="FFFF00"/>
                </a:solidFill>
              </a:rPr>
              <a:t> sebep oldu." </a:t>
            </a:r>
            <a:r>
              <a:rPr lang="tr-TR" sz="1600" dirty="0" smtClean="0">
                <a:solidFill>
                  <a:srgbClr val="FFFF00"/>
                </a:solidFill>
              </a:rPr>
              <a:t>Azalan askerleriyle </a:t>
            </a:r>
            <a:r>
              <a:rPr lang="tr-TR" sz="1600" dirty="0">
                <a:solidFill>
                  <a:srgbClr val="FFFF00"/>
                </a:solidFill>
              </a:rPr>
              <a:t>yine de savaşa devam eden Tardu, Çin kışkırtmalarına </a:t>
            </a:r>
            <a:r>
              <a:rPr lang="tr-TR" sz="1600" dirty="0" smtClean="0">
                <a:solidFill>
                  <a:srgbClr val="FFFF00"/>
                </a:solidFill>
              </a:rPr>
              <a:t>kapılan </a:t>
            </a:r>
            <a:r>
              <a:rPr lang="tr-TR" sz="1600" dirty="0" err="1" smtClean="0"/>
              <a:t>Töleslerin</a:t>
            </a:r>
            <a:r>
              <a:rPr lang="tr-TR" sz="1600" dirty="0" smtClean="0">
                <a:solidFill>
                  <a:srgbClr val="FFFF00"/>
                </a:solidFill>
              </a:rPr>
              <a:t> </a:t>
            </a:r>
            <a:r>
              <a:rPr lang="tr-TR" sz="1600" dirty="0">
                <a:solidFill>
                  <a:srgbClr val="FFFF00"/>
                </a:solidFill>
              </a:rPr>
              <a:t>isyanına dayanamayarak "603 yılında Tibet'in </a:t>
            </a:r>
            <a:r>
              <a:rPr lang="tr-TR" sz="1600" dirty="0" smtClean="0">
                <a:solidFill>
                  <a:srgbClr val="FFFF00"/>
                </a:solidFill>
              </a:rPr>
              <a:t>kuzeydoğusundaki </a:t>
            </a:r>
            <a:r>
              <a:rPr lang="tr-TR" sz="1600" dirty="0" err="1" smtClean="0"/>
              <a:t>Tuyu-hu’</a:t>
            </a:r>
            <a:r>
              <a:rPr lang="tr-TR" sz="1600" dirty="0" err="1" smtClean="0">
                <a:solidFill>
                  <a:srgbClr val="FFFF00"/>
                </a:solidFill>
              </a:rPr>
              <a:t>lara</a:t>
            </a:r>
            <a:r>
              <a:rPr lang="tr-TR" sz="1600" dirty="0">
                <a:solidFill>
                  <a:srgbClr val="FFFF00"/>
                </a:solidFill>
              </a:rPr>
              <a:t>" sığınmak zorunda </a:t>
            </a:r>
            <a:r>
              <a:rPr lang="tr-TR" sz="1600" dirty="0" smtClean="0">
                <a:solidFill>
                  <a:srgbClr val="FFFF00"/>
                </a:solidFill>
              </a:rPr>
              <a:t>kaldı. </a:t>
            </a:r>
            <a:r>
              <a:rPr lang="tr-TR" sz="1600" dirty="0">
                <a:solidFill>
                  <a:srgbClr val="FFFF00"/>
                </a:solidFill>
              </a:rPr>
              <a:t>Bu tarihten </a:t>
            </a:r>
            <a:r>
              <a:rPr lang="tr-TR" sz="1600" dirty="0" smtClean="0">
                <a:solidFill>
                  <a:srgbClr val="FFFF00"/>
                </a:solidFill>
              </a:rPr>
              <a:t>sonra kaynaklar </a:t>
            </a:r>
            <a:r>
              <a:rPr lang="tr-TR" sz="1600" dirty="0">
                <a:solidFill>
                  <a:srgbClr val="FFFF00"/>
                </a:solidFill>
              </a:rPr>
              <a:t>artık Tardu'dan bahsetmemektedir.</a:t>
            </a:r>
          </a:p>
        </p:txBody>
      </p:sp>
    </p:spTree>
    <p:extLst>
      <p:ext uri="{BB962C8B-B14F-4D97-AF65-F5344CB8AC3E}">
        <p14:creationId xmlns:p14="http://schemas.microsoft.com/office/powerpoint/2010/main" val="170511263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600" dirty="0"/>
              <a:t>Tardu</a:t>
            </a:r>
            <a:r>
              <a:rPr lang="tr-TR" sz="1600" dirty="0">
                <a:solidFill>
                  <a:srgbClr val="FFFF00"/>
                </a:solidFill>
              </a:rPr>
              <a:t>'dan sonra </a:t>
            </a:r>
            <a:r>
              <a:rPr lang="tr-TR" sz="1600" b="1" dirty="0" smtClean="0"/>
              <a:t>TONG YABGU </a:t>
            </a:r>
            <a:r>
              <a:rPr lang="tr-TR" sz="1600" dirty="0" smtClean="0">
                <a:solidFill>
                  <a:srgbClr val="FFFF00"/>
                </a:solidFill>
              </a:rPr>
              <a:t>kağan </a:t>
            </a:r>
            <a:r>
              <a:rPr lang="tr-TR" sz="1600" dirty="0">
                <a:solidFill>
                  <a:srgbClr val="FFFF00"/>
                </a:solidFill>
              </a:rPr>
              <a:t>oldu. </a:t>
            </a:r>
            <a:r>
              <a:rPr lang="tr-TR" sz="1600" dirty="0" err="1">
                <a:solidFill>
                  <a:srgbClr val="FFFF00"/>
                </a:solidFill>
              </a:rPr>
              <a:t>Tong</a:t>
            </a:r>
            <a:r>
              <a:rPr lang="tr-TR" sz="1600" dirty="0">
                <a:solidFill>
                  <a:srgbClr val="FFFF00"/>
                </a:solidFill>
              </a:rPr>
              <a:t> Yabgu </a:t>
            </a:r>
            <a:r>
              <a:rPr lang="tr-TR" sz="1600" dirty="0" smtClean="0">
                <a:solidFill>
                  <a:srgbClr val="FFFF00"/>
                </a:solidFill>
              </a:rPr>
              <a:t>çağında (618-630</a:t>
            </a:r>
            <a:r>
              <a:rPr lang="tr-TR" sz="1600" dirty="0">
                <a:solidFill>
                  <a:srgbClr val="FFFF00"/>
                </a:solidFill>
              </a:rPr>
              <a:t>) Batı Köktürkleri tekrar eski </a:t>
            </a:r>
            <a:r>
              <a:rPr lang="tr-TR" sz="1600" dirty="0" smtClean="0"/>
              <a:t>görkemli dönemlerine </a:t>
            </a:r>
            <a:r>
              <a:rPr lang="tr-TR" sz="1600" dirty="0" err="1" smtClean="0">
                <a:solidFill>
                  <a:srgbClr val="FFFF00"/>
                </a:solidFill>
              </a:rPr>
              <a:t>ulaştı.Tong</a:t>
            </a:r>
            <a:r>
              <a:rPr lang="tr-TR" sz="1600" dirty="0" smtClean="0">
                <a:solidFill>
                  <a:srgbClr val="FFFF00"/>
                </a:solidFill>
              </a:rPr>
              <a:t> </a:t>
            </a:r>
            <a:r>
              <a:rPr lang="tr-TR" sz="1600" dirty="0">
                <a:solidFill>
                  <a:srgbClr val="FFFF00"/>
                </a:solidFill>
              </a:rPr>
              <a:t>Yabgu önce kuzeydeki</a:t>
            </a:r>
            <a:r>
              <a:rPr lang="tr-TR" sz="1600" dirty="0"/>
              <a:t> </a:t>
            </a:r>
            <a:r>
              <a:rPr lang="tr-TR" sz="1600" dirty="0" err="1"/>
              <a:t>Tölesleri</a:t>
            </a:r>
            <a:r>
              <a:rPr lang="tr-TR" sz="1600" dirty="0"/>
              <a:t> </a:t>
            </a:r>
            <a:r>
              <a:rPr lang="tr-TR" sz="1600" dirty="0">
                <a:solidFill>
                  <a:srgbClr val="FFFF00"/>
                </a:solidFill>
              </a:rPr>
              <a:t>itaat altına aldı. </a:t>
            </a:r>
            <a:r>
              <a:rPr lang="tr-TR" sz="1600" dirty="0" smtClean="0">
                <a:solidFill>
                  <a:srgbClr val="FFFF00"/>
                </a:solidFill>
              </a:rPr>
              <a:t>619'da </a:t>
            </a:r>
            <a:r>
              <a:rPr lang="tr-TR" sz="1600" dirty="0" err="1" smtClean="0">
                <a:solidFill>
                  <a:srgbClr val="FFFF00"/>
                </a:solidFill>
              </a:rPr>
              <a:t>Sâsânîlere</a:t>
            </a:r>
            <a:r>
              <a:rPr lang="tr-TR" sz="1600" dirty="0" smtClean="0">
                <a:solidFill>
                  <a:srgbClr val="FFFF00"/>
                </a:solidFill>
              </a:rPr>
              <a:t> </a:t>
            </a:r>
            <a:r>
              <a:rPr lang="tr-TR" sz="1600" dirty="0">
                <a:solidFill>
                  <a:srgbClr val="FFFF00"/>
                </a:solidFill>
              </a:rPr>
              <a:t>hücum ederek Rey ve İsfahan şehirlerini </a:t>
            </a:r>
            <a:r>
              <a:rPr lang="tr-TR" sz="1600" dirty="0" err="1">
                <a:solidFill>
                  <a:srgbClr val="FFFF00"/>
                </a:solidFill>
              </a:rPr>
              <a:t>zaptetti</a:t>
            </a:r>
            <a:r>
              <a:rPr lang="tr-TR" sz="1600" dirty="0">
                <a:solidFill>
                  <a:srgbClr val="FFFF00"/>
                </a:solidFill>
              </a:rPr>
              <a:t>. Ülkesinin </a:t>
            </a:r>
            <a:r>
              <a:rPr lang="tr-TR" sz="1600" dirty="0" smtClean="0">
                <a:solidFill>
                  <a:srgbClr val="FFFF00"/>
                </a:solidFill>
              </a:rPr>
              <a:t>başkentini, </a:t>
            </a:r>
            <a:r>
              <a:rPr lang="tr-TR" sz="1600" dirty="0" err="1" smtClean="0">
                <a:solidFill>
                  <a:srgbClr val="FFFF00"/>
                </a:solidFill>
              </a:rPr>
              <a:t>Kuça'nın</a:t>
            </a:r>
            <a:r>
              <a:rPr lang="tr-TR" sz="1600" dirty="0" smtClean="0">
                <a:solidFill>
                  <a:srgbClr val="FFFF00"/>
                </a:solidFill>
              </a:rPr>
              <a:t> </a:t>
            </a:r>
            <a:r>
              <a:rPr lang="tr-TR" sz="1600" dirty="0">
                <a:solidFill>
                  <a:srgbClr val="FFFF00"/>
                </a:solidFill>
              </a:rPr>
              <a:t>kuzeyindeki </a:t>
            </a:r>
            <a:r>
              <a:rPr lang="tr-TR" sz="1600" dirty="0"/>
              <a:t>San-mi</a:t>
            </a:r>
            <a:r>
              <a:rPr lang="tr-TR" sz="1600" dirty="0">
                <a:solidFill>
                  <a:srgbClr val="FFFF00"/>
                </a:solidFill>
              </a:rPr>
              <a:t> dağlarından </a:t>
            </a:r>
            <a:r>
              <a:rPr lang="tr-TR" sz="1600" b="1" dirty="0" smtClean="0"/>
              <a:t>TALAS</a:t>
            </a:r>
            <a:r>
              <a:rPr lang="tr-TR" sz="1600" dirty="0" smtClean="0">
                <a:solidFill>
                  <a:srgbClr val="FFFF00"/>
                </a:solidFill>
              </a:rPr>
              <a:t> </a:t>
            </a:r>
            <a:r>
              <a:rPr lang="tr-TR" sz="1600" dirty="0">
                <a:solidFill>
                  <a:srgbClr val="FFFF00"/>
                </a:solidFill>
              </a:rPr>
              <a:t>yakınlarındaki </a:t>
            </a:r>
            <a:r>
              <a:rPr lang="tr-TR" sz="1600" b="1" dirty="0" smtClean="0"/>
              <a:t>MİNG BULAK'A </a:t>
            </a:r>
            <a:r>
              <a:rPr lang="tr-TR" sz="1600" dirty="0" smtClean="0">
                <a:solidFill>
                  <a:srgbClr val="FFFF00"/>
                </a:solidFill>
              </a:rPr>
              <a:t>taşıdı</a:t>
            </a:r>
            <a:r>
              <a:rPr lang="tr-TR" sz="1600" dirty="0">
                <a:solidFill>
                  <a:srgbClr val="FFFF00"/>
                </a:solidFill>
              </a:rPr>
              <a:t>. Batı Türkistan, Doğu İran ve Afganistan'a </a:t>
            </a:r>
            <a:r>
              <a:rPr lang="tr-TR" sz="1600" b="1" dirty="0" err="1"/>
              <a:t>ilteber</a:t>
            </a:r>
            <a:r>
              <a:rPr lang="tr-TR" sz="1600" dirty="0">
                <a:solidFill>
                  <a:srgbClr val="FFFF00"/>
                </a:solidFill>
              </a:rPr>
              <a:t> denilen genel valiler </a:t>
            </a:r>
            <a:r>
              <a:rPr lang="tr-TR" sz="1600" dirty="0" smtClean="0">
                <a:solidFill>
                  <a:srgbClr val="FFFF00"/>
                </a:solidFill>
              </a:rPr>
              <a:t>ve </a:t>
            </a:r>
            <a:r>
              <a:rPr lang="tr-TR" sz="1600" dirty="0" err="1" smtClean="0">
                <a:solidFill>
                  <a:srgbClr val="FFFF00"/>
                </a:solidFill>
              </a:rPr>
              <a:t>tudun</a:t>
            </a:r>
            <a:r>
              <a:rPr lang="tr-TR" sz="1600" dirty="0" smtClean="0">
                <a:solidFill>
                  <a:srgbClr val="FFFF00"/>
                </a:solidFill>
              </a:rPr>
              <a:t> </a:t>
            </a:r>
            <a:r>
              <a:rPr lang="tr-TR" sz="1600" dirty="0">
                <a:solidFill>
                  <a:srgbClr val="FFFF00"/>
                </a:solidFill>
              </a:rPr>
              <a:t>denilen vergi memurları tayin etti. 623'te Hazarlar ve Bizans'la iş </a:t>
            </a:r>
            <a:r>
              <a:rPr lang="tr-TR" sz="1600" dirty="0" smtClean="0">
                <a:solidFill>
                  <a:srgbClr val="FFFF00"/>
                </a:solidFill>
              </a:rPr>
              <a:t>birliği hâlinde </a:t>
            </a:r>
            <a:r>
              <a:rPr lang="tr-TR" sz="1600" dirty="0" err="1">
                <a:solidFill>
                  <a:srgbClr val="FFFF00"/>
                </a:solidFill>
              </a:rPr>
              <a:t>Sâsânîlere</a:t>
            </a:r>
            <a:r>
              <a:rPr lang="tr-TR" sz="1600" dirty="0">
                <a:solidFill>
                  <a:srgbClr val="FFFF00"/>
                </a:solidFill>
              </a:rPr>
              <a:t> tekrar hücum etti. </a:t>
            </a:r>
            <a:r>
              <a:rPr lang="tr-TR" sz="1600" dirty="0" err="1">
                <a:solidFill>
                  <a:srgbClr val="FFFF00"/>
                </a:solidFill>
              </a:rPr>
              <a:t>Sâsânîler</a:t>
            </a:r>
            <a:r>
              <a:rPr lang="tr-TR" sz="1600" dirty="0">
                <a:solidFill>
                  <a:srgbClr val="FFFF00"/>
                </a:solidFill>
              </a:rPr>
              <a:t> o kadar büyük bir </a:t>
            </a:r>
            <a:r>
              <a:rPr lang="tr-TR" sz="1600" dirty="0" smtClean="0">
                <a:solidFill>
                  <a:srgbClr val="FFFF00"/>
                </a:solidFill>
              </a:rPr>
              <a:t>hezimete uğradılar </a:t>
            </a:r>
            <a:r>
              <a:rPr lang="tr-TR" sz="1600" dirty="0">
                <a:solidFill>
                  <a:srgbClr val="FFFF00"/>
                </a:solidFill>
              </a:rPr>
              <a:t>ki 624 yılında isyan eden sınırdaki Araplara dahi yenildiler. Eski </a:t>
            </a:r>
            <a:r>
              <a:rPr lang="tr-TR" sz="1600" dirty="0" smtClean="0">
                <a:solidFill>
                  <a:srgbClr val="FFFF00"/>
                </a:solidFill>
              </a:rPr>
              <a:t>Çağ sonlan </a:t>
            </a:r>
            <a:r>
              <a:rPr lang="tr-TR" sz="1600" dirty="0">
                <a:solidFill>
                  <a:srgbClr val="FFFF00"/>
                </a:solidFill>
              </a:rPr>
              <a:t>ile Orta Çağ başlarının en büyük imparatorluklarından biri </a:t>
            </a:r>
            <a:r>
              <a:rPr lang="tr-TR" sz="1600" dirty="0" smtClean="0">
                <a:solidFill>
                  <a:srgbClr val="FFFF00"/>
                </a:solidFill>
              </a:rPr>
              <a:t>olan </a:t>
            </a:r>
            <a:r>
              <a:rPr lang="tr-TR" sz="1600" b="1" dirty="0" smtClean="0"/>
              <a:t>SÂSÂNÎLERİN, </a:t>
            </a:r>
            <a:r>
              <a:rPr lang="tr-TR" sz="1600" dirty="0" smtClean="0">
                <a:solidFill>
                  <a:srgbClr val="FFFF00"/>
                </a:solidFill>
              </a:rPr>
              <a:t>642'deki </a:t>
            </a:r>
            <a:r>
              <a:rPr lang="tr-TR" sz="1600" b="1" dirty="0" smtClean="0"/>
              <a:t>NİHÂVENT</a:t>
            </a:r>
            <a:r>
              <a:rPr lang="tr-TR" sz="1600" dirty="0" smtClean="0">
                <a:solidFill>
                  <a:srgbClr val="FFFF00"/>
                </a:solidFill>
              </a:rPr>
              <a:t> </a:t>
            </a:r>
            <a:r>
              <a:rPr lang="tr-TR" sz="1600" dirty="0">
                <a:solidFill>
                  <a:srgbClr val="FFFF00"/>
                </a:solidFill>
              </a:rPr>
              <a:t>savaşında Hz. Ömer'ce ortadan </a:t>
            </a:r>
            <a:r>
              <a:rPr lang="tr-TR" sz="1600" dirty="0" smtClean="0">
                <a:solidFill>
                  <a:srgbClr val="FFFF00"/>
                </a:solidFill>
              </a:rPr>
              <a:t>kaldırılmasında; Köktürk</a:t>
            </a:r>
            <a:r>
              <a:rPr lang="tr-TR" sz="1600" dirty="0">
                <a:solidFill>
                  <a:srgbClr val="FFFF00"/>
                </a:solidFill>
              </a:rPr>
              <a:t>, Hazar ve Bizans'ın 623'teki bu darbesinin çok önemli rolü </a:t>
            </a:r>
            <a:r>
              <a:rPr lang="tr-TR" sz="1600" dirty="0" smtClean="0">
                <a:solidFill>
                  <a:srgbClr val="FFFF00"/>
                </a:solidFill>
              </a:rPr>
              <a:t>vardır .</a:t>
            </a:r>
            <a:r>
              <a:rPr lang="tr-TR" sz="1600" dirty="0" err="1" smtClean="0">
                <a:solidFill>
                  <a:srgbClr val="FFFF00"/>
                </a:solidFill>
              </a:rPr>
              <a:t>Tong</a:t>
            </a:r>
            <a:r>
              <a:rPr lang="tr-TR" sz="1600" dirty="0" smtClean="0">
                <a:solidFill>
                  <a:srgbClr val="FFFF00"/>
                </a:solidFill>
              </a:rPr>
              <a:t> </a:t>
            </a:r>
            <a:r>
              <a:rPr lang="tr-TR" sz="1600" dirty="0">
                <a:solidFill>
                  <a:srgbClr val="FFFF00"/>
                </a:solidFill>
              </a:rPr>
              <a:t>Yabgu, Doğu Köktürkleriyle de sürekli çekişme </a:t>
            </a:r>
            <a:r>
              <a:rPr lang="tr-TR" sz="1600" dirty="0" smtClean="0">
                <a:solidFill>
                  <a:srgbClr val="FFFF00"/>
                </a:solidFill>
              </a:rPr>
              <a:t>hâlindeydi. </a:t>
            </a:r>
            <a:r>
              <a:rPr lang="tr-TR" sz="1600" dirty="0" err="1" smtClean="0">
                <a:solidFill>
                  <a:srgbClr val="FFFF00"/>
                </a:solidFill>
              </a:rPr>
              <a:t>Tong</a:t>
            </a:r>
            <a:r>
              <a:rPr lang="tr-TR" sz="1600" dirty="0" smtClean="0">
                <a:solidFill>
                  <a:srgbClr val="FFFF00"/>
                </a:solidFill>
              </a:rPr>
              <a:t> </a:t>
            </a:r>
            <a:r>
              <a:rPr lang="tr-TR" sz="1600" dirty="0">
                <a:solidFill>
                  <a:srgbClr val="FFFF00"/>
                </a:solidFill>
              </a:rPr>
              <a:t>Yabgu döneminin sonlarına, 630'a doğru </a:t>
            </a:r>
            <a:r>
              <a:rPr lang="tr-TR" sz="1600" dirty="0" smtClean="0">
                <a:solidFill>
                  <a:srgbClr val="FFFF00"/>
                </a:solidFill>
              </a:rPr>
              <a:t>da iki </a:t>
            </a:r>
            <a:r>
              <a:rPr lang="tr-TR" sz="1600" dirty="0">
                <a:solidFill>
                  <a:srgbClr val="FFFF00"/>
                </a:solidFill>
              </a:rPr>
              <a:t>boy topluluğunun bir iç mücadeleye girdikleri ve bu mücadele sonunda, </a:t>
            </a:r>
            <a:r>
              <a:rPr lang="tr-TR" sz="1600" dirty="0" smtClean="0">
                <a:solidFill>
                  <a:srgbClr val="FFFF00"/>
                </a:solidFill>
              </a:rPr>
              <a:t>amcası </a:t>
            </a:r>
            <a:r>
              <a:rPr lang="tr-TR" sz="1600" dirty="0" err="1" smtClean="0">
                <a:solidFill>
                  <a:srgbClr val="FFFF00"/>
                </a:solidFill>
              </a:rPr>
              <a:t>Bagatur</a:t>
            </a:r>
            <a:r>
              <a:rPr lang="tr-TR" sz="1600" dirty="0" smtClean="0">
                <a:solidFill>
                  <a:srgbClr val="FFFF00"/>
                </a:solidFill>
              </a:rPr>
              <a:t> </a:t>
            </a:r>
            <a:r>
              <a:rPr lang="tr-TR" sz="1600" dirty="0">
                <a:solidFill>
                  <a:srgbClr val="FFFF00"/>
                </a:solidFill>
              </a:rPr>
              <a:t>Şad tarafından </a:t>
            </a:r>
            <a:r>
              <a:rPr lang="tr-TR" sz="1600" dirty="0" err="1">
                <a:solidFill>
                  <a:srgbClr val="FFFF00"/>
                </a:solidFill>
              </a:rPr>
              <a:t>Tong</a:t>
            </a:r>
            <a:r>
              <a:rPr lang="tr-TR" sz="1600" dirty="0">
                <a:solidFill>
                  <a:srgbClr val="FFFF00"/>
                </a:solidFill>
              </a:rPr>
              <a:t> </a:t>
            </a:r>
            <a:r>
              <a:rPr lang="tr-TR" sz="1600" dirty="0" err="1">
                <a:solidFill>
                  <a:srgbClr val="FFFF00"/>
                </a:solidFill>
              </a:rPr>
              <a:t>Yabgu'nun</a:t>
            </a:r>
            <a:r>
              <a:rPr lang="tr-TR" sz="1600" dirty="0">
                <a:solidFill>
                  <a:srgbClr val="FFFF00"/>
                </a:solidFill>
              </a:rPr>
              <a:t> öldürüldüğü anlaşılmaktadır. İç </a:t>
            </a:r>
            <a:r>
              <a:rPr lang="tr-TR" sz="1600" dirty="0" smtClean="0">
                <a:solidFill>
                  <a:srgbClr val="FFFF00"/>
                </a:solidFill>
              </a:rPr>
              <a:t>mücadele şiddetle </a:t>
            </a:r>
            <a:r>
              <a:rPr lang="tr-TR" sz="1600" dirty="0">
                <a:solidFill>
                  <a:srgbClr val="FFFF00"/>
                </a:solidFill>
              </a:rPr>
              <a:t>devam </a:t>
            </a:r>
            <a:r>
              <a:rPr lang="tr-TR" sz="1600" dirty="0" smtClean="0">
                <a:solidFill>
                  <a:srgbClr val="FFFF00"/>
                </a:solidFill>
              </a:rPr>
              <a:t>etti. </a:t>
            </a:r>
            <a:r>
              <a:rPr lang="tr-TR" sz="1600" b="1" dirty="0" smtClean="0"/>
              <a:t>BAGATUR</a:t>
            </a:r>
            <a:r>
              <a:rPr lang="tr-TR" sz="1600" dirty="0" smtClean="0">
                <a:solidFill>
                  <a:srgbClr val="FFFF00"/>
                </a:solidFill>
              </a:rPr>
              <a:t>, </a:t>
            </a:r>
            <a:r>
              <a:rPr lang="tr-TR" sz="1600" dirty="0">
                <a:solidFill>
                  <a:srgbClr val="FFFF00"/>
                </a:solidFill>
              </a:rPr>
              <a:t>Altay Dağlarına kaçtı. Sonunda Batı Köktürk </a:t>
            </a:r>
            <a:r>
              <a:rPr lang="tr-TR" sz="1600" dirty="0" smtClean="0">
                <a:solidFill>
                  <a:srgbClr val="FFFF00"/>
                </a:solidFill>
              </a:rPr>
              <a:t>kağanı olan</a:t>
            </a:r>
            <a:r>
              <a:rPr lang="tr-TR" sz="1600" b="1" dirty="0" smtClean="0"/>
              <a:t> </a:t>
            </a:r>
            <a:r>
              <a:rPr lang="tr-TR" sz="1600" b="1" dirty="0" err="1"/>
              <a:t>Işbara</a:t>
            </a:r>
            <a:r>
              <a:rPr lang="tr-TR" sz="1600" b="1" dirty="0"/>
              <a:t> </a:t>
            </a:r>
            <a:r>
              <a:rPr lang="tr-TR" sz="1600" dirty="0">
                <a:solidFill>
                  <a:srgbClr val="FFFF00"/>
                </a:solidFill>
              </a:rPr>
              <a:t>(634-639), 635 yılında ülkesini </a:t>
            </a:r>
            <a:r>
              <a:rPr lang="tr-TR" sz="1600" b="1" dirty="0"/>
              <a:t>10 idarî bölgeye </a:t>
            </a:r>
            <a:r>
              <a:rPr lang="tr-TR" sz="1600" dirty="0">
                <a:solidFill>
                  <a:srgbClr val="FFFF00"/>
                </a:solidFill>
              </a:rPr>
              <a:t>ayırıp her bölgeye </a:t>
            </a:r>
            <a:r>
              <a:rPr lang="tr-TR" sz="1600" dirty="0" smtClean="0">
                <a:solidFill>
                  <a:srgbClr val="FFFF00"/>
                </a:solidFill>
              </a:rPr>
              <a:t>bir </a:t>
            </a:r>
            <a:r>
              <a:rPr lang="tr-TR" sz="1600" b="1" dirty="0" smtClean="0"/>
              <a:t>şad</a:t>
            </a:r>
            <a:r>
              <a:rPr lang="tr-TR" sz="1600" dirty="0" smtClean="0">
                <a:solidFill>
                  <a:srgbClr val="FFFF00"/>
                </a:solidFill>
              </a:rPr>
              <a:t> </a:t>
            </a:r>
            <a:r>
              <a:rPr lang="tr-TR" sz="1600" dirty="0">
                <a:solidFill>
                  <a:srgbClr val="FFFF00"/>
                </a:solidFill>
              </a:rPr>
              <a:t>tayin etti. Boy beyleri, boylarını yönetmeye yine devam ediyordu. </a:t>
            </a:r>
            <a:r>
              <a:rPr lang="tr-TR" sz="1600" dirty="0"/>
              <a:t>Her </a:t>
            </a:r>
            <a:r>
              <a:rPr lang="tr-TR" sz="1600" dirty="0" smtClean="0"/>
              <a:t>boy beyine </a:t>
            </a:r>
            <a:r>
              <a:rPr lang="tr-TR" sz="1600" dirty="0"/>
              <a:t>bir ok verildi</a:t>
            </a:r>
            <a:r>
              <a:rPr lang="tr-TR" sz="1600" dirty="0">
                <a:solidFill>
                  <a:srgbClr val="FFFF00"/>
                </a:solidFill>
              </a:rPr>
              <a:t>. Ok, boyların kağana tâbi olduğunu göstermekteydi. </a:t>
            </a:r>
            <a:r>
              <a:rPr lang="tr-TR" sz="1600" dirty="0" smtClean="0">
                <a:solidFill>
                  <a:srgbClr val="FFFF00"/>
                </a:solidFill>
              </a:rPr>
              <a:t>Bundan dolayı </a:t>
            </a:r>
            <a:r>
              <a:rPr lang="tr-TR" sz="1600" dirty="0">
                <a:solidFill>
                  <a:srgbClr val="FFFF00"/>
                </a:solidFill>
              </a:rPr>
              <a:t>on boya, </a:t>
            </a:r>
            <a:r>
              <a:rPr lang="tr-TR" sz="1600" b="1" dirty="0" smtClean="0"/>
              <a:t>ON OK </a:t>
            </a:r>
            <a:r>
              <a:rPr lang="tr-TR" sz="1600" dirty="0" smtClean="0">
                <a:solidFill>
                  <a:srgbClr val="FFFF00"/>
                </a:solidFill>
              </a:rPr>
              <a:t>denilmiştir</a:t>
            </a:r>
            <a:r>
              <a:rPr lang="tr-TR" sz="1600" dirty="0">
                <a:solidFill>
                  <a:srgbClr val="FFFF00"/>
                </a:solidFill>
              </a:rPr>
              <a:t>. </a:t>
            </a:r>
            <a:r>
              <a:rPr lang="tr-TR" sz="1600" dirty="0" err="1">
                <a:solidFill>
                  <a:srgbClr val="FFFF00"/>
                </a:solidFill>
              </a:rPr>
              <a:t>Işbara</a:t>
            </a:r>
            <a:r>
              <a:rPr lang="tr-TR" sz="1600" dirty="0">
                <a:solidFill>
                  <a:srgbClr val="FFFF00"/>
                </a:solidFill>
              </a:rPr>
              <a:t>, On Okları sağ ve sol olmak üzere </a:t>
            </a:r>
            <a:r>
              <a:rPr lang="tr-TR" sz="1600" dirty="0" smtClean="0">
                <a:solidFill>
                  <a:srgbClr val="FFFF00"/>
                </a:solidFill>
              </a:rPr>
              <a:t>ikiye ayırdı</a:t>
            </a:r>
            <a:r>
              <a:rPr lang="tr-TR" sz="1600" dirty="0">
                <a:solidFill>
                  <a:srgbClr val="FFFF00"/>
                </a:solidFill>
              </a:rPr>
              <a:t>. </a:t>
            </a:r>
            <a:r>
              <a:rPr lang="tr-TR" sz="1600" dirty="0" err="1"/>
              <a:t>Çor'larca</a:t>
            </a:r>
            <a:r>
              <a:rPr lang="tr-TR" sz="1600" dirty="0">
                <a:solidFill>
                  <a:srgbClr val="FFFF00"/>
                </a:solidFill>
              </a:rPr>
              <a:t> yönetilen beş boya Çin kaynaklarında </a:t>
            </a:r>
            <a:r>
              <a:rPr lang="tr-TR" sz="1600" b="1" dirty="0" smtClean="0"/>
              <a:t>TULU</a:t>
            </a:r>
            <a:r>
              <a:rPr lang="tr-TR" sz="1600" dirty="0" smtClean="0">
                <a:solidFill>
                  <a:srgbClr val="FFFF00"/>
                </a:solidFill>
              </a:rPr>
              <a:t> </a:t>
            </a:r>
            <a:r>
              <a:rPr lang="tr-TR" sz="1600" dirty="0">
                <a:solidFill>
                  <a:srgbClr val="FFFF00"/>
                </a:solidFill>
              </a:rPr>
              <a:t>(sol kol</a:t>
            </a:r>
            <a:r>
              <a:rPr lang="tr-TR" sz="1600" dirty="0" smtClean="0">
                <a:solidFill>
                  <a:srgbClr val="FFFF00"/>
                </a:solidFill>
              </a:rPr>
              <a:t>), </a:t>
            </a:r>
            <a:r>
              <a:rPr lang="tr-TR" sz="1600" b="1" dirty="0" err="1" smtClean="0"/>
              <a:t>Erkin</a:t>
            </a:r>
            <a:r>
              <a:rPr lang="tr-TR" sz="1600" dirty="0" err="1" smtClean="0">
                <a:solidFill>
                  <a:srgbClr val="FFFF00"/>
                </a:solidFill>
              </a:rPr>
              <a:t>'lerce</a:t>
            </a:r>
            <a:r>
              <a:rPr lang="tr-TR" sz="1600" dirty="0" smtClean="0">
                <a:solidFill>
                  <a:srgbClr val="FFFF00"/>
                </a:solidFill>
              </a:rPr>
              <a:t> </a:t>
            </a:r>
            <a:r>
              <a:rPr lang="tr-TR" sz="1600" dirty="0">
                <a:solidFill>
                  <a:srgbClr val="FFFF00"/>
                </a:solidFill>
              </a:rPr>
              <a:t>yönetilen beş boya ise </a:t>
            </a:r>
            <a:r>
              <a:rPr lang="tr-TR" sz="1600" b="1" dirty="0" smtClean="0"/>
              <a:t>NUŞEPİ</a:t>
            </a:r>
            <a:r>
              <a:rPr lang="tr-TR" sz="1600" dirty="0" smtClean="0">
                <a:solidFill>
                  <a:srgbClr val="FFFF00"/>
                </a:solidFill>
              </a:rPr>
              <a:t> </a:t>
            </a:r>
            <a:r>
              <a:rPr lang="tr-TR" sz="1600" dirty="0">
                <a:solidFill>
                  <a:srgbClr val="FFFF00"/>
                </a:solidFill>
              </a:rPr>
              <a:t>(sağ kol) denilmiştir. </a:t>
            </a:r>
            <a:r>
              <a:rPr lang="tr-TR" sz="1600" dirty="0" smtClean="0">
                <a:solidFill>
                  <a:srgbClr val="FFFF00"/>
                </a:solidFill>
              </a:rPr>
              <a:t>Tulular </a:t>
            </a:r>
            <a:r>
              <a:rPr lang="tr-TR" sz="1600" dirty="0" err="1" smtClean="0">
                <a:solidFill>
                  <a:srgbClr val="FFFF00"/>
                </a:solidFill>
              </a:rPr>
              <a:t>Tokmak'in</a:t>
            </a:r>
            <a:r>
              <a:rPr lang="tr-TR" sz="1600" dirty="0" smtClean="0">
                <a:solidFill>
                  <a:srgbClr val="FFFF00"/>
                </a:solidFill>
              </a:rPr>
              <a:t> </a:t>
            </a:r>
            <a:r>
              <a:rPr lang="tr-TR" sz="1600" dirty="0">
                <a:solidFill>
                  <a:srgbClr val="FFFF00"/>
                </a:solidFill>
              </a:rPr>
              <a:t>doğusunda, </a:t>
            </a:r>
            <a:r>
              <a:rPr lang="tr-TR" sz="1600" dirty="0" err="1">
                <a:solidFill>
                  <a:srgbClr val="FFFF00"/>
                </a:solidFill>
              </a:rPr>
              <a:t>Nuşepiler</a:t>
            </a:r>
            <a:r>
              <a:rPr lang="tr-TR" sz="1600" dirty="0">
                <a:solidFill>
                  <a:srgbClr val="FFFF00"/>
                </a:solidFill>
              </a:rPr>
              <a:t> ise batısında oturmakta </a:t>
            </a:r>
            <a:r>
              <a:rPr lang="tr-TR" sz="1600" dirty="0" smtClean="0">
                <a:solidFill>
                  <a:srgbClr val="FFFF00"/>
                </a:solidFill>
              </a:rPr>
              <a:t>idiler. </a:t>
            </a:r>
            <a:r>
              <a:rPr lang="tr-TR" sz="1600" dirty="0">
                <a:solidFill>
                  <a:srgbClr val="FFFF00"/>
                </a:solidFill>
              </a:rPr>
              <a:t>Tulu'nun Türkçe söylenişi </a:t>
            </a:r>
            <a:r>
              <a:rPr lang="tr-TR" sz="1600" b="1" dirty="0" smtClean="0"/>
              <a:t>TUGLUG</a:t>
            </a:r>
            <a:r>
              <a:rPr lang="tr-TR" sz="1600" dirty="0" smtClean="0">
                <a:solidFill>
                  <a:srgbClr val="FFFF00"/>
                </a:solidFill>
              </a:rPr>
              <a:t> </a:t>
            </a:r>
            <a:r>
              <a:rPr lang="tr-TR" sz="1600" dirty="0">
                <a:solidFill>
                  <a:srgbClr val="FFFF00"/>
                </a:solidFill>
              </a:rPr>
              <a:t>(</a:t>
            </a:r>
            <a:r>
              <a:rPr lang="tr-TR" sz="1600" dirty="0" smtClean="0">
                <a:solidFill>
                  <a:srgbClr val="FFFF00"/>
                </a:solidFill>
              </a:rPr>
              <a:t>tuğ sahibi</a:t>
            </a:r>
            <a:r>
              <a:rPr lang="tr-TR" sz="1600" dirty="0">
                <a:solidFill>
                  <a:srgbClr val="FFFF00"/>
                </a:solidFill>
              </a:rPr>
              <a:t>), </a:t>
            </a:r>
            <a:r>
              <a:rPr lang="tr-TR" sz="1600" dirty="0" err="1">
                <a:solidFill>
                  <a:srgbClr val="FFFF00"/>
                </a:solidFill>
              </a:rPr>
              <a:t>Nuşepi'nin</a:t>
            </a:r>
            <a:r>
              <a:rPr lang="tr-TR" sz="1600" dirty="0">
                <a:solidFill>
                  <a:srgbClr val="FFFF00"/>
                </a:solidFill>
              </a:rPr>
              <a:t> Türkçe söylenişi </a:t>
            </a:r>
            <a:r>
              <a:rPr lang="tr-TR" sz="1600" b="1" dirty="0" smtClean="0"/>
              <a:t>İNİYABGU</a:t>
            </a:r>
            <a:r>
              <a:rPr lang="tr-TR" sz="1600" dirty="0" smtClean="0">
                <a:solidFill>
                  <a:srgbClr val="FFFF00"/>
                </a:solidFill>
              </a:rPr>
              <a:t> </a:t>
            </a:r>
            <a:r>
              <a:rPr lang="tr-TR" sz="1600" dirty="0">
                <a:solidFill>
                  <a:srgbClr val="FFFF00"/>
                </a:solidFill>
              </a:rPr>
              <a:t>(küçük yabgu) olabilir. </a:t>
            </a:r>
            <a:r>
              <a:rPr lang="tr-TR" sz="1600" dirty="0" smtClean="0">
                <a:solidFill>
                  <a:srgbClr val="FFFF00"/>
                </a:solidFill>
              </a:rPr>
              <a:t>Buna göre </a:t>
            </a:r>
            <a:r>
              <a:rPr lang="tr-TR" sz="1600" dirty="0">
                <a:solidFill>
                  <a:srgbClr val="FFFF00"/>
                </a:solidFill>
              </a:rPr>
              <a:t>Tulular esas, </a:t>
            </a:r>
            <a:r>
              <a:rPr lang="tr-TR" sz="1600" dirty="0" err="1">
                <a:solidFill>
                  <a:srgbClr val="FFFF00"/>
                </a:solidFill>
              </a:rPr>
              <a:t>Nuşepiler</a:t>
            </a:r>
            <a:r>
              <a:rPr lang="tr-TR" sz="1600" dirty="0">
                <a:solidFill>
                  <a:srgbClr val="FFFF00"/>
                </a:solidFill>
              </a:rPr>
              <a:t> tali boylar olmalıdır. Nitekim daha </a:t>
            </a:r>
            <a:r>
              <a:rPr lang="tr-TR" sz="1600" dirty="0" smtClean="0">
                <a:solidFill>
                  <a:srgbClr val="FFFF00"/>
                </a:solidFill>
              </a:rPr>
              <a:t>sonra </a:t>
            </a:r>
            <a:r>
              <a:rPr lang="tr-TR" sz="1600" b="1" dirty="0" smtClean="0"/>
              <a:t>Tulu-</a:t>
            </a:r>
            <a:r>
              <a:rPr lang="tr-TR" sz="1600" b="1" dirty="0" err="1" smtClean="0"/>
              <a:t>lar</a:t>
            </a:r>
            <a:r>
              <a:rPr lang="tr-TR" sz="1600" b="1" dirty="0"/>
              <a:t>, Sarı Türgiş</a:t>
            </a:r>
            <a:r>
              <a:rPr lang="tr-TR" sz="1600" dirty="0">
                <a:solidFill>
                  <a:srgbClr val="FFFF00"/>
                </a:solidFill>
              </a:rPr>
              <a:t>; </a:t>
            </a:r>
            <a:r>
              <a:rPr lang="tr-TR" sz="1600" b="1" dirty="0" err="1"/>
              <a:t>Nuşepiler</a:t>
            </a:r>
            <a:r>
              <a:rPr lang="tr-TR" sz="1600" b="1" dirty="0"/>
              <a:t>, Kara Türgiş </a:t>
            </a:r>
            <a:r>
              <a:rPr lang="tr-TR" sz="1600" dirty="0">
                <a:solidFill>
                  <a:srgbClr val="FFFF00"/>
                </a:solidFill>
              </a:rPr>
              <a:t>olarak </a:t>
            </a:r>
            <a:r>
              <a:rPr lang="tr-TR" sz="1600" dirty="0" smtClean="0">
                <a:solidFill>
                  <a:srgbClr val="FFFF00"/>
                </a:solidFill>
              </a:rPr>
              <a:t>anılacaklardır.</a:t>
            </a:r>
            <a:endParaRPr lang="tr-TR" sz="1600" dirty="0">
              <a:solidFill>
                <a:srgbClr val="FFFF00"/>
              </a:solidFill>
            </a:endParaRPr>
          </a:p>
        </p:txBody>
      </p:sp>
    </p:spTree>
    <p:extLst>
      <p:ext uri="{BB962C8B-B14F-4D97-AF65-F5344CB8AC3E}">
        <p14:creationId xmlns:p14="http://schemas.microsoft.com/office/powerpoint/2010/main" val="233322874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496944" cy="5904656"/>
          </a:xfrm>
        </p:spPr>
        <p:txBody>
          <a:bodyPr/>
          <a:lstStyle/>
          <a:p>
            <a:pPr marL="0" indent="0">
              <a:buNone/>
            </a:pPr>
            <a:r>
              <a:rPr lang="tr-TR" sz="1600" dirty="0">
                <a:solidFill>
                  <a:srgbClr val="FFFF00"/>
                </a:solidFill>
              </a:rPr>
              <a:t>Beş Tulu boyu şunlardır: </a:t>
            </a:r>
            <a:r>
              <a:rPr lang="tr-TR" sz="1600" dirty="0" err="1">
                <a:solidFill>
                  <a:srgbClr val="FFFF00"/>
                </a:solidFill>
              </a:rPr>
              <a:t>Çu</a:t>
            </a:r>
            <a:r>
              <a:rPr lang="tr-TR" sz="1600" dirty="0">
                <a:solidFill>
                  <a:srgbClr val="FFFF00"/>
                </a:solidFill>
              </a:rPr>
              <a:t>-mu-</a:t>
            </a:r>
            <a:r>
              <a:rPr lang="tr-TR" sz="1600" dirty="0" err="1">
                <a:solidFill>
                  <a:srgbClr val="FFFF00"/>
                </a:solidFill>
              </a:rPr>
              <a:t>koen</a:t>
            </a:r>
            <a:r>
              <a:rPr lang="tr-TR" sz="1600" dirty="0">
                <a:solidFill>
                  <a:srgbClr val="FFFF00"/>
                </a:solidFill>
              </a:rPr>
              <a:t>, Hu-</a:t>
            </a:r>
            <a:r>
              <a:rPr lang="tr-TR" sz="1600" dirty="0" err="1">
                <a:solidFill>
                  <a:srgbClr val="FFFF00"/>
                </a:solidFill>
              </a:rPr>
              <a:t>lu</a:t>
            </a:r>
            <a:r>
              <a:rPr lang="tr-TR" sz="1600" dirty="0">
                <a:solidFill>
                  <a:srgbClr val="FFFF00"/>
                </a:solidFill>
              </a:rPr>
              <a:t>-u, Şe-</a:t>
            </a:r>
            <a:r>
              <a:rPr lang="tr-TR" sz="1600" dirty="0" err="1">
                <a:solidFill>
                  <a:srgbClr val="FFFF00"/>
                </a:solidFill>
              </a:rPr>
              <a:t>şo</a:t>
            </a:r>
            <a:r>
              <a:rPr lang="tr-TR" sz="1600" dirty="0">
                <a:solidFill>
                  <a:srgbClr val="FFFF00"/>
                </a:solidFill>
              </a:rPr>
              <a:t>-ti, Tu-ki-</a:t>
            </a:r>
            <a:r>
              <a:rPr lang="tr-TR" sz="1600" dirty="0" err="1">
                <a:solidFill>
                  <a:srgbClr val="FFFF00"/>
                </a:solidFill>
              </a:rPr>
              <a:t>şi</a:t>
            </a:r>
            <a:r>
              <a:rPr lang="tr-TR" sz="1600" dirty="0">
                <a:solidFill>
                  <a:srgbClr val="FFFF00"/>
                </a:solidFill>
              </a:rPr>
              <a:t>, </a:t>
            </a:r>
            <a:r>
              <a:rPr lang="tr-TR" sz="1600" dirty="0" err="1" smtClean="0">
                <a:solidFill>
                  <a:srgbClr val="FFFF00"/>
                </a:solidFill>
              </a:rPr>
              <a:t>Şuni</a:t>
            </a:r>
            <a:r>
              <a:rPr lang="tr-TR" sz="1600" dirty="0" smtClean="0">
                <a:solidFill>
                  <a:srgbClr val="FFFF00"/>
                </a:solidFill>
              </a:rPr>
              <a:t>-şe. Beş </a:t>
            </a:r>
            <a:r>
              <a:rPr lang="tr-TR" sz="1600" dirty="0" err="1">
                <a:solidFill>
                  <a:srgbClr val="FFFF00"/>
                </a:solidFill>
              </a:rPr>
              <a:t>Nuşepi</a:t>
            </a:r>
            <a:r>
              <a:rPr lang="tr-TR" sz="1600" dirty="0">
                <a:solidFill>
                  <a:srgbClr val="FFFF00"/>
                </a:solidFill>
              </a:rPr>
              <a:t> boyu ise şunlardır: A-si-</a:t>
            </a:r>
            <a:r>
              <a:rPr lang="tr-TR" sz="1600" dirty="0" err="1">
                <a:solidFill>
                  <a:srgbClr val="FFFF00"/>
                </a:solidFill>
              </a:rPr>
              <a:t>kie</a:t>
            </a:r>
            <a:r>
              <a:rPr lang="tr-TR" sz="1600" dirty="0">
                <a:solidFill>
                  <a:srgbClr val="FFFF00"/>
                </a:solidFill>
              </a:rPr>
              <a:t>, </a:t>
            </a:r>
            <a:r>
              <a:rPr lang="tr-TR" sz="1600" dirty="0" err="1">
                <a:solidFill>
                  <a:srgbClr val="FFFF00"/>
                </a:solidFill>
              </a:rPr>
              <a:t>Ko</a:t>
            </a:r>
            <a:r>
              <a:rPr lang="tr-TR" sz="1600" dirty="0">
                <a:solidFill>
                  <a:srgbClr val="FFFF00"/>
                </a:solidFill>
              </a:rPr>
              <a:t>-şu, </a:t>
            </a:r>
            <a:r>
              <a:rPr lang="tr-TR" sz="1600" dirty="0" err="1">
                <a:solidFill>
                  <a:srgbClr val="FFFF00"/>
                </a:solidFill>
              </a:rPr>
              <a:t>Pa</a:t>
            </a:r>
            <a:r>
              <a:rPr lang="tr-TR" sz="1600" dirty="0">
                <a:solidFill>
                  <a:srgbClr val="FFFF00"/>
                </a:solidFill>
              </a:rPr>
              <a:t>-</a:t>
            </a:r>
            <a:r>
              <a:rPr lang="tr-TR" sz="1600" dirty="0" err="1">
                <a:solidFill>
                  <a:srgbClr val="FFFF00"/>
                </a:solidFill>
              </a:rPr>
              <a:t>sai</a:t>
            </a:r>
            <a:r>
              <a:rPr lang="tr-TR" sz="1600" dirty="0">
                <a:solidFill>
                  <a:srgbClr val="FFFF00"/>
                </a:solidFill>
              </a:rPr>
              <a:t>-kan, </a:t>
            </a:r>
            <a:r>
              <a:rPr lang="tr-TR" sz="1600" dirty="0" smtClean="0">
                <a:solidFill>
                  <a:srgbClr val="FFFF00"/>
                </a:solidFill>
              </a:rPr>
              <a:t>A-si-</a:t>
            </a:r>
            <a:r>
              <a:rPr lang="tr-TR" sz="1600" dirty="0" err="1" smtClean="0">
                <a:solidFill>
                  <a:srgbClr val="FFFF00"/>
                </a:solidFill>
              </a:rPr>
              <a:t>kie</a:t>
            </a:r>
            <a:r>
              <a:rPr lang="tr-TR" sz="1600" dirty="0" smtClean="0">
                <a:solidFill>
                  <a:srgbClr val="FFFF00"/>
                </a:solidFill>
              </a:rPr>
              <a:t>, </a:t>
            </a:r>
            <a:r>
              <a:rPr lang="tr-TR" sz="1600" dirty="0" err="1" smtClean="0">
                <a:solidFill>
                  <a:srgbClr val="FFFF00"/>
                </a:solidFill>
              </a:rPr>
              <a:t>Ko</a:t>
            </a:r>
            <a:r>
              <a:rPr lang="tr-TR" sz="1600" dirty="0" smtClean="0">
                <a:solidFill>
                  <a:srgbClr val="FFFF00"/>
                </a:solidFill>
              </a:rPr>
              <a:t>-şu. </a:t>
            </a:r>
            <a:r>
              <a:rPr lang="tr-TR" sz="1600" dirty="0" smtClean="0">
                <a:solidFill>
                  <a:schemeClr val="tx2"/>
                </a:solidFill>
              </a:rPr>
              <a:t>Tu-ki-</a:t>
            </a:r>
            <a:r>
              <a:rPr lang="tr-TR" sz="1600" dirty="0" err="1" smtClean="0">
                <a:solidFill>
                  <a:schemeClr val="tx2"/>
                </a:solidFill>
              </a:rPr>
              <a:t>şi'nin</a:t>
            </a:r>
            <a:r>
              <a:rPr lang="tr-TR" sz="1600" dirty="0" smtClean="0">
                <a:solidFill>
                  <a:srgbClr val="FFFF00"/>
                </a:solidFill>
              </a:rPr>
              <a:t> </a:t>
            </a:r>
            <a:r>
              <a:rPr lang="tr-TR" sz="1600" dirty="0">
                <a:solidFill>
                  <a:srgbClr val="FFFF00"/>
                </a:solidFill>
              </a:rPr>
              <a:t>Türkçe söylenişi </a:t>
            </a:r>
            <a:r>
              <a:rPr lang="tr-TR" sz="1600" dirty="0" err="1"/>
              <a:t>Türgiş'tir</a:t>
            </a:r>
            <a:r>
              <a:rPr lang="tr-TR" sz="1600" dirty="0"/>
              <a:t>. </a:t>
            </a:r>
            <a:r>
              <a:rPr lang="tr-TR" sz="1600" dirty="0" err="1">
                <a:solidFill>
                  <a:srgbClr val="FFFF00"/>
                </a:solidFill>
              </a:rPr>
              <a:t>Türgişlerin</a:t>
            </a:r>
            <a:r>
              <a:rPr lang="tr-TR" sz="1600" dirty="0">
                <a:solidFill>
                  <a:srgbClr val="FFFF00"/>
                </a:solidFill>
              </a:rPr>
              <a:t> de beş </a:t>
            </a:r>
            <a:r>
              <a:rPr lang="tr-TR" sz="1600" dirty="0" smtClean="0">
                <a:solidFill>
                  <a:srgbClr val="FFFF00"/>
                </a:solidFill>
              </a:rPr>
              <a:t>oymağı vardır</a:t>
            </a:r>
            <a:r>
              <a:rPr lang="tr-TR" sz="1600" dirty="0">
                <a:solidFill>
                  <a:srgbClr val="FFFF00"/>
                </a:solidFill>
              </a:rPr>
              <a:t>: </a:t>
            </a:r>
            <a:r>
              <a:rPr lang="tr-TR" sz="1600" dirty="0" err="1"/>
              <a:t>Mo-ho</a:t>
            </a:r>
            <a:r>
              <a:rPr lang="tr-TR" sz="1600" dirty="0"/>
              <a:t>, </a:t>
            </a:r>
            <a:r>
              <a:rPr lang="tr-TR" sz="1600" dirty="0" err="1"/>
              <a:t>Sou-ko</a:t>
            </a:r>
            <a:r>
              <a:rPr lang="tr-TR" sz="1600" dirty="0"/>
              <a:t>, A-li-şe, </a:t>
            </a:r>
            <a:r>
              <a:rPr lang="tr-TR" sz="1600" dirty="0" err="1"/>
              <a:t>Ko</a:t>
            </a:r>
            <a:r>
              <a:rPr lang="tr-TR" sz="1600" dirty="0"/>
              <a:t>-şu, </a:t>
            </a:r>
            <a:r>
              <a:rPr lang="tr-TR" sz="1600" dirty="0" err="1" smtClean="0"/>
              <a:t>Kiu</a:t>
            </a:r>
            <a:r>
              <a:rPr lang="tr-TR" sz="1600" dirty="0" smtClean="0"/>
              <a:t>-pi-şe</a:t>
            </a:r>
            <a:r>
              <a:rPr lang="tr-TR" sz="1600" dirty="0" smtClean="0">
                <a:solidFill>
                  <a:srgbClr val="FFFF00"/>
                </a:solidFill>
              </a:rPr>
              <a:t>. </a:t>
            </a:r>
            <a:r>
              <a:rPr lang="tr-TR" sz="1600" dirty="0" smtClean="0"/>
              <a:t>EBERHARD</a:t>
            </a:r>
            <a:r>
              <a:rPr lang="tr-TR" sz="1600" dirty="0" smtClean="0">
                <a:solidFill>
                  <a:srgbClr val="FFFF00"/>
                </a:solidFill>
              </a:rPr>
              <a:t>, </a:t>
            </a:r>
            <a:r>
              <a:rPr lang="tr-TR" sz="1600" dirty="0" err="1"/>
              <a:t>Şa-to</a:t>
            </a:r>
            <a:r>
              <a:rPr lang="tr-TR" sz="1600" dirty="0"/>
              <a:t>, Ta-</a:t>
            </a:r>
            <a:r>
              <a:rPr lang="tr-TR" sz="1600" dirty="0" err="1"/>
              <a:t>pa</a:t>
            </a:r>
            <a:r>
              <a:rPr lang="tr-TR" sz="1600" dirty="0"/>
              <a:t>, Tu-hu-</a:t>
            </a:r>
            <a:r>
              <a:rPr lang="tr-TR" sz="1600" dirty="0" err="1"/>
              <a:t>lo</a:t>
            </a:r>
            <a:r>
              <a:rPr lang="tr-TR" sz="1600" dirty="0">
                <a:solidFill>
                  <a:srgbClr val="FFFF00"/>
                </a:solidFill>
              </a:rPr>
              <a:t> </a:t>
            </a:r>
            <a:r>
              <a:rPr lang="tr-TR" sz="1600" dirty="0" err="1">
                <a:solidFill>
                  <a:srgbClr val="FFFF00"/>
                </a:solidFill>
              </a:rPr>
              <a:t>oymaklarını</a:t>
            </a:r>
            <a:r>
              <a:rPr lang="tr-TR" sz="1600" dirty="0">
                <a:solidFill>
                  <a:srgbClr val="FFFF00"/>
                </a:solidFill>
              </a:rPr>
              <a:t> da Türgiş </a:t>
            </a:r>
            <a:r>
              <a:rPr lang="tr-TR" sz="1600" dirty="0" err="1">
                <a:solidFill>
                  <a:srgbClr val="FFFF00"/>
                </a:solidFill>
              </a:rPr>
              <a:t>oymaklarından</a:t>
            </a:r>
            <a:r>
              <a:rPr lang="tr-TR" sz="1600" dirty="0">
                <a:solidFill>
                  <a:srgbClr val="FFFF00"/>
                </a:solidFill>
              </a:rPr>
              <a:t> </a:t>
            </a:r>
            <a:r>
              <a:rPr lang="tr-TR" sz="1600" dirty="0" smtClean="0">
                <a:solidFill>
                  <a:srgbClr val="FFFF00"/>
                </a:solidFill>
              </a:rPr>
              <a:t>sayar. İstemi </a:t>
            </a:r>
            <a:r>
              <a:rPr lang="tr-TR" sz="1600" dirty="0">
                <a:solidFill>
                  <a:srgbClr val="FFFF00"/>
                </a:solidFill>
              </a:rPr>
              <a:t>Kağan'dan beri on boy hâlinde var olan ve 635'te sol-sağ </a:t>
            </a:r>
            <a:r>
              <a:rPr lang="tr-TR" sz="1600" dirty="0" smtClean="0">
                <a:solidFill>
                  <a:srgbClr val="FFFF00"/>
                </a:solidFill>
              </a:rPr>
              <a:t>olmak üzere </a:t>
            </a:r>
            <a:r>
              <a:rPr lang="tr-TR" sz="1600" dirty="0">
                <a:solidFill>
                  <a:srgbClr val="FFFF00"/>
                </a:solidFill>
              </a:rPr>
              <a:t>iki kola ayrılan </a:t>
            </a:r>
            <a:r>
              <a:rPr lang="tr-TR" sz="1600" dirty="0"/>
              <a:t>On Oklar, Oğuz Türkleridir. </a:t>
            </a:r>
            <a:r>
              <a:rPr lang="tr-TR" sz="1600" dirty="0">
                <a:solidFill>
                  <a:srgbClr val="FFFF00"/>
                </a:solidFill>
              </a:rPr>
              <a:t>766 yılında </a:t>
            </a:r>
            <a:r>
              <a:rPr lang="tr-TR" sz="1600" dirty="0" smtClean="0">
                <a:solidFill>
                  <a:srgbClr val="FFFF00"/>
                </a:solidFill>
              </a:rPr>
              <a:t>Kartukların baskısıyla </a:t>
            </a:r>
            <a:r>
              <a:rPr lang="tr-TR" sz="1600" dirty="0" err="1">
                <a:solidFill>
                  <a:srgbClr val="FFFF00"/>
                </a:solidFill>
              </a:rPr>
              <a:t>Sırderya</a:t>
            </a:r>
            <a:r>
              <a:rPr lang="tr-TR" sz="1600" dirty="0">
                <a:solidFill>
                  <a:srgbClr val="FFFF00"/>
                </a:solidFill>
              </a:rPr>
              <a:t> boylarına göçmüşlerdir</a:t>
            </a:r>
            <a:r>
              <a:rPr lang="tr-TR" sz="1600" b="1" dirty="0"/>
              <a:t>. Göç sırasında ve </a:t>
            </a:r>
            <a:r>
              <a:rPr lang="tr-TR" sz="1600" b="1" dirty="0" err="1"/>
              <a:t>Sırderya</a:t>
            </a:r>
            <a:r>
              <a:rPr lang="tr-TR" sz="1600" b="1" dirty="0"/>
              <a:t> </a:t>
            </a:r>
            <a:r>
              <a:rPr lang="tr-TR" sz="1600" b="1" dirty="0" smtClean="0"/>
              <a:t>boylarında yaşarken </a:t>
            </a:r>
            <a:r>
              <a:rPr lang="tr-TR" sz="1600" b="1" dirty="0"/>
              <a:t>24 boya </a:t>
            </a:r>
            <a:r>
              <a:rPr lang="tr-TR" sz="1600" b="1" dirty="0" smtClean="0"/>
              <a:t>ulaşmışlardır</a:t>
            </a:r>
            <a:r>
              <a:rPr lang="tr-TR" sz="1600" dirty="0" smtClean="0">
                <a:solidFill>
                  <a:srgbClr val="FFFF00"/>
                </a:solidFill>
              </a:rPr>
              <a:t>. On </a:t>
            </a:r>
            <a:r>
              <a:rPr lang="tr-TR" sz="1600" dirty="0">
                <a:solidFill>
                  <a:srgbClr val="FFFF00"/>
                </a:solidFill>
              </a:rPr>
              <a:t>Oklar, Oğuz Türklerinin nüvesi olduğuna göre yukarıdaki beş </a:t>
            </a:r>
            <a:r>
              <a:rPr lang="tr-TR" sz="1600" dirty="0" smtClean="0">
                <a:solidFill>
                  <a:srgbClr val="FFFF00"/>
                </a:solidFill>
              </a:rPr>
              <a:t>Tulu ve </a:t>
            </a:r>
            <a:r>
              <a:rPr lang="tr-TR" sz="1600" dirty="0">
                <a:solidFill>
                  <a:srgbClr val="FFFF00"/>
                </a:solidFill>
              </a:rPr>
              <a:t>beş </a:t>
            </a:r>
            <a:r>
              <a:rPr lang="tr-TR" sz="1600" dirty="0" err="1">
                <a:solidFill>
                  <a:srgbClr val="FFFF00"/>
                </a:solidFill>
              </a:rPr>
              <a:t>Nuşepi</a:t>
            </a:r>
            <a:r>
              <a:rPr lang="tr-TR" sz="1600" dirty="0">
                <a:solidFill>
                  <a:srgbClr val="FFFF00"/>
                </a:solidFill>
              </a:rPr>
              <a:t> boyu ile sekiz Türgiş </a:t>
            </a:r>
            <a:r>
              <a:rPr lang="tr-TR" sz="1600" dirty="0" err="1">
                <a:solidFill>
                  <a:srgbClr val="FFFF00"/>
                </a:solidFill>
              </a:rPr>
              <a:t>oymağını</a:t>
            </a:r>
            <a:r>
              <a:rPr lang="tr-TR" sz="1600" dirty="0">
                <a:solidFill>
                  <a:srgbClr val="FFFF00"/>
                </a:solidFill>
              </a:rPr>
              <a:t> 24 Oğuz boyundan </a:t>
            </a:r>
            <a:r>
              <a:rPr lang="tr-TR" sz="1600" dirty="0" smtClean="0">
                <a:solidFill>
                  <a:srgbClr val="FFFF00"/>
                </a:solidFill>
              </a:rPr>
              <a:t>bazılarıyla eşleştirebiliriz. </a:t>
            </a:r>
          </a:p>
          <a:p>
            <a:pPr marL="0" indent="0">
              <a:buNone/>
            </a:pPr>
            <a:r>
              <a:rPr lang="tr-TR" sz="1600" dirty="0" smtClean="0">
                <a:solidFill>
                  <a:srgbClr val="FFFF00"/>
                </a:solidFill>
              </a:rPr>
              <a:t>Beş </a:t>
            </a:r>
            <a:r>
              <a:rPr lang="tr-TR" sz="1600" dirty="0">
                <a:solidFill>
                  <a:srgbClr val="FFFF00"/>
                </a:solidFill>
              </a:rPr>
              <a:t>Tulu'dan:</a:t>
            </a:r>
          </a:p>
          <a:p>
            <a:pPr marL="0" indent="0">
              <a:buNone/>
            </a:pPr>
            <a:r>
              <a:rPr lang="tr-TR" sz="1600" dirty="0"/>
              <a:t>Hu-</a:t>
            </a:r>
            <a:r>
              <a:rPr lang="tr-TR" sz="1600" dirty="0" err="1"/>
              <a:t>lu</a:t>
            </a:r>
            <a:r>
              <a:rPr lang="tr-TR" sz="1600" dirty="0"/>
              <a:t>-u = </a:t>
            </a:r>
            <a:r>
              <a:rPr lang="tr-TR" sz="1600" dirty="0" err="1" smtClean="0"/>
              <a:t>Üregir</a:t>
            </a:r>
            <a:r>
              <a:rPr lang="tr-TR" sz="1600" dirty="0" smtClean="0"/>
              <a:t>               Şu-</a:t>
            </a:r>
            <a:r>
              <a:rPr lang="tr-TR" sz="1600" dirty="0" err="1" smtClean="0"/>
              <a:t>ni</a:t>
            </a:r>
            <a:r>
              <a:rPr lang="tr-TR" sz="1600" dirty="0" smtClean="0"/>
              <a:t>-şe </a:t>
            </a:r>
            <a:r>
              <a:rPr lang="tr-TR" sz="1600" dirty="0"/>
              <a:t>= Çepni</a:t>
            </a:r>
          </a:p>
          <a:p>
            <a:pPr marL="0" indent="0">
              <a:buNone/>
            </a:pPr>
            <a:r>
              <a:rPr lang="tr-TR" sz="1600" dirty="0">
                <a:solidFill>
                  <a:srgbClr val="FFFF00"/>
                </a:solidFill>
              </a:rPr>
              <a:t>Beş </a:t>
            </a:r>
            <a:r>
              <a:rPr lang="tr-TR" sz="1600" dirty="0" err="1" smtClean="0">
                <a:solidFill>
                  <a:srgbClr val="FFFF00"/>
                </a:solidFill>
              </a:rPr>
              <a:t>Nuşepi'den</a:t>
            </a:r>
            <a:r>
              <a:rPr lang="tr-TR" sz="1600" dirty="0" smtClean="0">
                <a:solidFill>
                  <a:srgbClr val="FFFF00"/>
                </a:solidFill>
              </a:rPr>
              <a:t>:        </a:t>
            </a:r>
          </a:p>
          <a:p>
            <a:pPr marL="0" indent="0">
              <a:buNone/>
            </a:pPr>
            <a:r>
              <a:rPr lang="tr-TR" sz="1600" dirty="0" smtClean="0"/>
              <a:t>A-si-</a:t>
            </a:r>
            <a:r>
              <a:rPr lang="tr-TR" sz="1600" dirty="0" err="1" smtClean="0"/>
              <a:t>kie</a:t>
            </a:r>
            <a:r>
              <a:rPr lang="tr-TR" sz="1600" dirty="0" smtClean="0"/>
              <a:t> </a:t>
            </a:r>
            <a:r>
              <a:rPr lang="tr-TR" sz="1600" dirty="0"/>
              <a:t>= </a:t>
            </a:r>
            <a:r>
              <a:rPr lang="tr-TR" sz="1600" dirty="0" err="1" smtClean="0"/>
              <a:t>Yazgır</a:t>
            </a:r>
            <a:r>
              <a:rPr lang="tr-TR" sz="1600" dirty="0" smtClean="0"/>
              <a:t>         </a:t>
            </a:r>
            <a:r>
              <a:rPr lang="tr-TR" sz="1600" dirty="0" err="1" smtClean="0"/>
              <a:t>Pa</a:t>
            </a:r>
            <a:r>
              <a:rPr lang="tr-TR" sz="1600" dirty="0" smtClean="0"/>
              <a:t>-</a:t>
            </a:r>
            <a:r>
              <a:rPr lang="tr-TR" sz="1600" dirty="0" err="1" smtClean="0"/>
              <a:t>sai</a:t>
            </a:r>
            <a:r>
              <a:rPr lang="tr-TR" sz="1600" dirty="0" smtClean="0"/>
              <a:t>-kan </a:t>
            </a:r>
            <a:r>
              <a:rPr lang="tr-TR" sz="1600" dirty="0"/>
              <a:t>= Peçenek</a:t>
            </a:r>
          </a:p>
          <a:p>
            <a:pPr marL="0" indent="0">
              <a:buNone/>
            </a:pPr>
            <a:r>
              <a:rPr lang="tr-TR" sz="1600" dirty="0">
                <a:solidFill>
                  <a:srgbClr val="FFFF00"/>
                </a:solidFill>
              </a:rPr>
              <a:t>Türgiş </a:t>
            </a:r>
            <a:r>
              <a:rPr lang="tr-TR" sz="1600" dirty="0" err="1">
                <a:solidFill>
                  <a:srgbClr val="FFFF00"/>
                </a:solidFill>
              </a:rPr>
              <a:t>oymaklarından</a:t>
            </a:r>
            <a:r>
              <a:rPr lang="tr-TR" sz="1600" dirty="0">
                <a:solidFill>
                  <a:srgbClr val="FFFF00"/>
                </a:solidFill>
              </a:rPr>
              <a:t>:</a:t>
            </a:r>
          </a:p>
          <a:p>
            <a:pPr marL="0" indent="0">
              <a:buNone/>
            </a:pPr>
            <a:r>
              <a:rPr lang="tr-TR" sz="1600" dirty="0" err="1"/>
              <a:t>Sou-ko</a:t>
            </a:r>
            <a:r>
              <a:rPr lang="tr-TR" sz="1600" dirty="0"/>
              <a:t> = </a:t>
            </a:r>
            <a:r>
              <a:rPr lang="tr-TR" sz="1600" dirty="0" err="1" smtClean="0"/>
              <a:t>Salgur</a:t>
            </a:r>
            <a:r>
              <a:rPr lang="tr-TR" sz="1600" dirty="0" smtClean="0"/>
              <a:t>         A-li-şe </a:t>
            </a:r>
            <a:r>
              <a:rPr lang="tr-TR" sz="1600" dirty="0"/>
              <a:t>= Ala </a:t>
            </a:r>
            <a:r>
              <a:rPr lang="tr-TR" sz="1600" dirty="0" err="1"/>
              <a:t>Ebçi</a:t>
            </a:r>
            <a:r>
              <a:rPr lang="tr-TR" sz="1600" dirty="0"/>
              <a:t> (</a:t>
            </a:r>
            <a:r>
              <a:rPr lang="tr-TR" sz="1600" dirty="0" err="1" smtClean="0"/>
              <a:t>Alkaevli</a:t>
            </a:r>
            <a:r>
              <a:rPr lang="tr-TR" sz="1600" dirty="0" smtClean="0"/>
              <a:t>)         </a:t>
            </a:r>
            <a:r>
              <a:rPr lang="tr-TR" sz="1600" dirty="0" err="1" smtClean="0"/>
              <a:t>Kiu</a:t>
            </a:r>
            <a:r>
              <a:rPr lang="tr-TR" sz="1600" dirty="0" smtClean="0"/>
              <a:t>-pi-şe </a:t>
            </a:r>
            <a:r>
              <a:rPr lang="tr-TR" sz="1600" dirty="0"/>
              <a:t>= Kara </a:t>
            </a:r>
            <a:r>
              <a:rPr lang="tr-TR" sz="1600" dirty="0" err="1"/>
              <a:t>Ebçi</a:t>
            </a:r>
            <a:r>
              <a:rPr lang="tr-TR" sz="1600" dirty="0"/>
              <a:t> (</a:t>
            </a:r>
            <a:r>
              <a:rPr lang="tr-TR" sz="1600" dirty="0" err="1" smtClean="0"/>
              <a:t>Karaevli</a:t>
            </a:r>
            <a:r>
              <a:rPr lang="tr-TR" sz="1600" dirty="0" smtClean="0"/>
              <a:t>)     Tu-hu-</a:t>
            </a:r>
            <a:r>
              <a:rPr lang="tr-TR" sz="1600" dirty="0" err="1" smtClean="0"/>
              <a:t>lo</a:t>
            </a:r>
            <a:r>
              <a:rPr lang="tr-TR" sz="1600" dirty="0" smtClean="0"/>
              <a:t> </a:t>
            </a:r>
            <a:r>
              <a:rPr lang="tr-TR" sz="1600" dirty="0"/>
              <a:t>= </a:t>
            </a:r>
            <a:r>
              <a:rPr lang="tr-TR" sz="1600" dirty="0" err="1"/>
              <a:t>Töger</a:t>
            </a:r>
            <a:endParaRPr lang="tr-TR" sz="1600" dirty="0"/>
          </a:p>
          <a:p>
            <a:pPr marL="0" indent="0">
              <a:buNone/>
            </a:pPr>
            <a:r>
              <a:rPr lang="tr-TR" sz="1600" dirty="0">
                <a:solidFill>
                  <a:srgbClr val="FFFF00"/>
                </a:solidFill>
              </a:rPr>
              <a:t>635'te On Okları, sağ ve sol olmak üzere ikiye ayıran </a:t>
            </a:r>
            <a:r>
              <a:rPr lang="tr-TR" sz="1600" dirty="0" err="1">
                <a:solidFill>
                  <a:srgbClr val="FFFF00"/>
                </a:solidFill>
              </a:rPr>
              <a:t>Işbara</a:t>
            </a:r>
            <a:r>
              <a:rPr lang="tr-TR" sz="1600" dirty="0">
                <a:solidFill>
                  <a:srgbClr val="FFFF00"/>
                </a:solidFill>
              </a:rPr>
              <a:t> Kağan, </a:t>
            </a:r>
            <a:r>
              <a:rPr lang="tr-TR" sz="1600" dirty="0" smtClean="0">
                <a:solidFill>
                  <a:srgbClr val="FFFF00"/>
                </a:solidFill>
              </a:rPr>
              <a:t>hükümdarlığının son </a:t>
            </a:r>
            <a:r>
              <a:rPr lang="tr-TR" sz="1600" dirty="0">
                <a:solidFill>
                  <a:srgbClr val="FFFF00"/>
                </a:solidFill>
              </a:rPr>
              <a:t>yıllarında Tulu ile mücadele etmek zorunda </a:t>
            </a:r>
            <a:r>
              <a:rPr lang="tr-TR" sz="1600" dirty="0" smtClean="0">
                <a:solidFill>
                  <a:srgbClr val="FFFF00"/>
                </a:solidFill>
              </a:rPr>
              <a:t>kaldı. 640'ta </a:t>
            </a:r>
            <a:r>
              <a:rPr lang="tr-TR" sz="1600" dirty="0" err="1" smtClean="0">
                <a:solidFill>
                  <a:srgbClr val="FFFF00"/>
                </a:solidFill>
              </a:rPr>
              <a:t>Turfan'ın</a:t>
            </a:r>
            <a:r>
              <a:rPr lang="tr-TR" sz="1600" dirty="0" smtClean="0">
                <a:solidFill>
                  <a:srgbClr val="FFFF00"/>
                </a:solidFill>
              </a:rPr>
              <a:t> </a:t>
            </a:r>
            <a:r>
              <a:rPr lang="tr-TR" sz="1600" dirty="0">
                <a:solidFill>
                  <a:srgbClr val="FFFF00"/>
                </a:solidFill>
              </a:rPr>
              <a:t>Çinlilerce işgali üzerine pek çok </a:t>
            </a:r>
            <a:r>
              <a:rPr lang="tr-TR" sz="1600" dirty="0" err="1">
                <a:solidFill>
                  <a:srgbClr val="FFFF00"/>
                </a:solidFill>
              </a:rPr>
              <a:t>Turfanlı</a:t>
            </a:r>
            <a:r>
              <a:rPr lang="tr-TR" sz="1600" dirty="0">
                <a:solidFill>
                  <a:srgbClr val="FFFF00"/>
                </a:solidFill>
              </a:rPr>
              <a:t>, Tokmak tarafına sürüldü. </a:t>
            </a:r>
            <a:r>
              <a:rPr lang="tr-TR" sz="1600" dirty="0" smtClean="0">
                <a:solidFill>
                  <a:srgbClr val="FFFF00"/>
                </a:solidFill>
              </a:rPr>
              <a:t>On Oklar </a:t>
            </a:r>
            <a:r>
              <a:rPr lang="tr-TR" sz="1600" dirty="0">
                <a:solidFill>
                  <a:srgbClr val="FFFF00"/>
                </a:solidFill>
              </a:rPr>
              <a:t>daha batıya kaymak zorunda </a:t>
            </a:r>
            <a:r>
              <a:rPr lang="tr-TR" sz="1600" dirty="0" smtClean="0">
                <a:solidFill>
                  <a:srgbClr val="FFFF00"/>
                </a:solidFill>
              </a:rPr>
              <a:t>kaldılar. 651 </a:t>
            </a:r>
            <a:r>
              <a:rPr lang="tr-TR" sz="1600" dirty="0">
                <a:solidFill>
                  <a:srgbClr val="FFFF00"/>
                </a:solidFill>
              </a:rPr>
              <a:t>'de </a:t>
            </a:r>
            <a:r>
              <a:rPr lang="tr-TR" sz="1600" b="1" dirty="0"/>
              <a:t>Aşina </a:t>
            </a:r>
            <a:r>
              <a:rPr lang="tr-TR" sz="1600" b="1" dirty="0" err="1"/>
              <a:t>Holu</a:t>
            </a:r>
            <a:r>
              <a:rPr lang="tr-TR" sz="1600" dirty="0">
                <a:solidFill>
                  <a:srgbClr val="FFFF00"/>
                </a:solidFill>
              </a:rPr>
              <a:t>, Batı Köktürk kağanı oldu. Pek çok isyanı </a:t>
            </a:r>
            <a:r>
              <a:rPr lang="tr-TR" sz="1600" dirty="0" smtClean="0">
                <a:solidFill>
                  <a:srgbClr val="FFFF00"/>
                </a:solidFill>
              </a:rPr>
              <a:t>bastırarak ülkeyi </a:t>
            </a:r>
            <a:r>
              <a:rPr lang="tr-TR" sz="1600" dirty="0">
                <a:solidFill>
                  <a:srgbClr val="FFFF00"/>
                </a:solidFill>
              </a:rPr>
              <a:t>biraz toparladıysa da 656'da başlayan Çin hücumlarına karşı </a:t>
            </a:r>
            <a:r>
              <a:rPr lang="tr-TR" sz="1600" dirty="0" smtClean="0">
                <a:solidFill>
                  <a:srgbClr val="FFFF00"/>
                </a:solidFill>
              </a:rPr>
              <a:t>direnişi sonunda </a:t>
            </a:r>
            <a:r>
              <a:rPr lang="tr-TR" sz="1600" dirty="0">
                <a:solidFill>
                  <a:srgbClr val="FFFF00"/>
                </a:solidFill>
              </a:rPr>
              <a:t>kırıldı; 659'da Çinlilerce esir edildi. Bu tarihte Batı Köktürk </a:t>
            </a:r>
            <a:r>
              <a:rPr lang="tr-TR" sz="1600" dirty="0" smtClean="0">
                <a:solidFill>
                  <a:srgbClr val="FFFF00"/>
                </a:solidFill>
              </a:rPr>
              <a:t>devleti de </a:t>
            </a:r>
            <a:r>
              <a:rPr lang="tr-TR" sz="1600" dirty="0">
                <a:solidFill>
                  <a:srgbClr val="FFFF00"/>
                </a:solidFill>
              </a:rPr>
              <a:t>tamamen Çin hâkimiyeti altına girmiş oldu</a:t>
            </a:r>
          </a:p>
        </p:txBody>
      </p:sp>
    </p:spTree>
    <p:extLst>
      <p:ext uri="{BB962C8B-B14F-4D97-AF65-F5344CB8AC3E}">
        <p14:creationId xmlns:p14="http://schemas.microsoft.com/office/powerpoint/2010/main" val="23957618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548680"/>
            <a:ext cx="8496944" cy="6048672"/>
          </a:xfrm>
        </p:spPr>
        <p:txBody>
          <a:bodyPr/>
          <a:lstStyle/>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endParaRPr lang="tr-TR" sz="1600" dirty="0">
              <a:solidFill>
                <a:srgbClr val="FFFF00"/>
              </a:solidFill>
            </a:endParaRPr>
          </a:p>
          <a:p>
            <a:pPr algn="l"/>
            <a:endParaRPr lang="tr-TR" sz="1600" dirty="0" smtClean="0">
              <a:solidFill>
                <a:srgbClr val="FFFF00"/>
              </a:solidFill>
            </a:endParaRPr>
          </a:p>
          <a:p>
            <a:pPr algn="l">
              <a:lnSpc>
                <a:spcPct val="115000"/>
              </a:lnSpc>
              <a:spcAft>
                <a:spcPts val="1000"/>
              </a:spcAft>
            </a:pPr>
            <a:r>
              <a:rPr lang="tr-TR" sz="1600" dirty="0">
                <a:solidFill>
                  <a:srgbClr val="FFFF00"/>
                </a:solidFill>
                <a:ea typeface="Calibri"/>
                <a:cs typeface="Times New Roman"/>
              </a:rPr>
              <a:t>██</a:t>
            </a:r>
            <a:r>
              <a:rPr lang="tr-TR" sz="1600" dirty="0">
                <a:ea typeface="Calibri"/>
                <a:cs typeface="Times New Roman"/>
              </a:rPr>
              <a:t> </a:t>
            </a:r>
            <a:r>
              <a:rPr lang="tr-TR" sz="1600" b="1" dirty="0" smtClean="0">
                <a:solidFill>
                  <a:srgbClr val="FFFF00"/>
                </a:solidFill>
                <a:ea typeface="Calibri"/>
                <a:cs typeface="Times New Roman"/>
              </a:rPr>
              <a:t>KAFKAS DİLLERİ: 1- </a:t>
            </a:r>
            <a:r>
              <a:rPr lang="tr-TR" sz="1600" dirty="0" smtClean="0">
                <a:ea typeface="Calibri"/>
                <a:cs typeface="Times New Roman"/>
              </a:rPr>
              <a:t>ADİGE(ABZEKH,KHABARDEY,ŞAPSIG,NATUHAY, HATUKAY,BLEGUY ,UBIHÇA,ABHAZCA .  </a:t>
            </a:r>
            <a:r>
              <a:rPr lang="tr-TR" sz="1600" b="1" dirty="0" smtClean="0">
                <a:solidFill>
                  <a:srgbClr val="FFFF00"/>
                </a:solidFill>
                <a:ea typeface="Calibri"/>
                <a:cs typeface="Times New Roman"/>
              </a:rPr>
              <a:t>2-</a:t>
            </a:r>
            <a:r>
              <a:rPr lang="tr-TR" sz="1600" dirty="0" smtClean="0">
                <a:ea typeface="Calibri"/>
                <a:cs typeface="Times New Roman"/>
              </a:rPr>
              <a:t>GÜRCÜCE,ÇEÇENCE,LEZGİCE,AVARACA.</a:t>
            </a:r>
            <a:endParaRPr lang="tr-TR" sz="1600" dirty="0" smtClean="0">
              <a:latin typeface="Calibri"/>
              <a:ea typeface="Calibri"/>
              <a:cs typeface="Times New Roman"/>
            </a:endParaRPr>
          </a:p>
          <a:p>
            <a:pPr algn="l">
              <a:lnSpc>
                <a:spcPct val="115000"/>
              </a:lnSpc>
              <a:spcAft>
                <a:spcPts val="1000"/>
              </a:spcAft>
            </a:pPr>
            <a:r>
              <a:rPr lang="tr-TR" sz="1600" dirty="0" smtClean="0">
                <a:ea typeface="Calibri"/>
                <a:cs typeface="Times New Roman"/>
              </a:rPr>
              <a:t> </a:t>
            </a:r>
            <a:r>
              <a:rPr lang="tr-TR" sz="1600" dirty="0" smtClean="0">
                <a:solidFill>
                  <a:srgbClr val="BFD891"/>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AMERİKA YERLİ DİLLERİ   </a:t>
            </a:r>
            <a:r>
              <a:rPr lang="tr-TR" sz="1600" dirty="0" smtClean="0">
                <a:solidFill>
                  <a:srgbClr val="01A97B"/>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AVUSTRALYA YERLİ ( ABORJİN) DİLLERİ</a:t>
            </a:r>
          </a:p>
          <a:p>
            <a:pPr algn="l">
              <a:lnSpc>
                <a:spcPct val="115000"/>
              </a:lnSpc>
              <a:spcAft>
                <a:spcPts val="1000"/>
              </a:spcAft>
            </a:pPr>
            <a:r>
              <a:rPr lang="tr-TR" sz="1600" dirty="0" smtClean="0">
                <a:solidFill>
                  <a:srgbClr val="FFFF00"/>
                </a:solidFill>
                <a:ea typeface="Calibri"/>
                <a:cs typeface="Times New Roman"/>
              </a:rPr>
              <a:t>  </a:t>
            </a:r>
            <a:r>
              <a:rPr lang="tr-TR" sz="1600" dirty="0" smtClean="0">
                <a:solidFill>
                  <a:srgbClr val="808000"/>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DRAVİD DİLLERİ </a:t>
            </a:r>
            <a:r>
              <a:rPr lang="tr-TR" sz="1600" dirty="0" smtClean="0">
                <a:ea typeface="Calibri"/>
                <a:cs typeface="Times New Roman"/>
              </a:rPr>
              <a:t>(TAMİLCE,TELUGACA) </a:t>
            </a:r>
            <a:endParaRPr lang="tr-TR" sz="1600" dirty="0" smtClean="0">
              <a:latin typeface="Calibri"/>
              <a:ea typeface="Calibri"/>
              <a:cs typeface="Times New Roman"/>
            </a:endParaRPr>
          </a:p>
          <a:p>
            <a:pPr algn="l">
              <a:lnSpc>
                <a:spcPct val="115000"/>
              </a:lnSpc>
              <a:spcAft>
                <a:spcPts val="1000"/>
              </a:spcAft>
            </a:pPr>
            <a:r>
              <a:rPr lang="tr-TR" sz="1600" dirty="0" smtClean="0">
                <a:solidFill>
                  <a:srgbClr val="6097EF"/>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ESKİMO- ALEUT DİLLERİ </a:t>
            </a:r>
            <a:r>
              <a:rPr lang="tr-TR" sz="1600" dirty="0" smtClean="0">
                <a:solidFill>
                  <a:srgbClr val="BA7072"/>
                </a:solidFill>
                <a:ea typeface="Calibri"/>
                <a:cs typeface="Times New Roman"/>
              </a:rPr>
              <a:t>██</a:t>
            </a:r>
            <a:r>
              <a:rPr lang="tr-TR" sz="1600" dirty="0" smtClean="0">
                <a:ea typeface="Calibri"/>
                <a:cs typeface="Times New Roman"/>
              </a:rPr>
              <a:t>  </a:t>
            </a:r>
            <a:r>
              <a:rPr lang="tr-TR" sz="1600" b="1" dirty="0" smtClean="0">
                <a:solidFill>
                  <a:srgbClr val="FFFF00"/>
                </a:solidFill>
                <a:ea typeface="Calibri"/>
                <a:cs typeface="Times New Roman"/>
              </a:rPr>
              <a:t>BAĞIMSIZ DİLLER</a:t>
            </a:r>
            <a:r>
              <a:rPr lang="tr-TR" sz="1600" dirty="0" smtClean="0">
                <a:ea typeface="Calibri"/>
                <a:cs typeface="Times New Roman"/>
              </a:rPr>
              <a:t>: BASKÇA ,</a:t>
            </a:r>
            <a:r>
              <a:rPr lang="tr-TR" sz="1600" dirty="0" smtClean="0">
                <a:latin typeface="Calibri"/>
                <a:ea typeface="Calibri"/>
                <a:cs typeface="Times New Roman"/>
              </a:rPr>
              <a:t>  </a:t>
            </a:r>
            <a:r>
              <a:rPr lang="tr-TR" sz="1600" dirty="0" smtClean="0">
                <a:ea typeface="Calibri"/>
                <a:cs typeface="Times New Roman"/>
              </a:rPr>
              <a:t> AİNUCA</a:t>
            </a:r>
            <a:endParaRPr lang="tr-TR" sz="1600" dirty="0" smtClean="0">
              <a:latin typeface="Calibri"/>
              <a:ea typeface="Calibri"/>
              <a:cs typeface="Times New Roman"/>
            </a:endParaRPr>
          </a:p>
          <a:p>
            <a:pPr algn="l"/>
            <a:endParaRPr lang="tr-TR" sz="16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363091"/>
            <a:ext cx="8278813" cy="371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83775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700" b="1" dirty="0" smtClean="0"/>
              <a:t>         KÖKTÜRKLERİN  TUTSAKLIK </a:t>
            </a:r>
            <a:r>
              <a:rPr lang="tr-TR" sz="1700" b="1" dirty="0"/>
              <a:t>DÖNEMİ </a:t>
            </a:r>
            <a:r>
              <a:rPr lang="tr-TR" sz="1700" b="1" dirty="0" smtClean="0"/>
              <a:t>– KÜRŞAT  İHTİLÂLİ</a:t>
            </a:r>
            <a:endParaRPr lang="tr-TR" sz="1700" b="1" dirty="0"/>
          </a:p>
          <a:p>
            <a:pPr marL="0" indent="0" algn="just">
              <a:buNone/>
            </a:pPr>
            <a:r>
              <a:rPr lang="tr-TR" sz="1700" dirty="0"/>
              <a:t>Doğu Köktürkleri 630-682 arasında 52 yıl, </a:t>
            </a:r>
            <a:r>
              <a:rPr lang="tr-TR" sz="1700" dirty="0" smtClean="0"/>
              <a:t>Batı </a:t>
            </a:r>
            <a:r>
              <a:rPr lang="tr-TR" sz="1700" dirty="0"/>
              <a:t>Köktürkleri 659-690 </a:t>
            </a:r>
            <a:r>
              <a:rPr lang="tr-TR" sz="1700" dirty="0" smtClean="0"/>
              <a:t>arasında 31 </a:t>
            </a:r>
            <a:r>
              <a:rPr lang="tr-TR" sz="1700" dirty="0"/>
              <a:t>yıl Çin tutsaklığında </a:t>
            </a:r>
            <a:r>
              <a:rPr lang="tr-TR" sz="1700" dirty="0" smtClean="0"/>
              <a:t>kaldılar. </a:t>
            </a:r>
            <a:r>
              <a:rPr lang="tr-TR" sz="1700" dirty="0" smtClean="0">
                <a:solidFill>
                  <a:srgbClr val="FFFF00"/>
                </a:solidFill>
              </a:rPr>
              <a:t>Doğu </a:t>
            </a:r>
            <a:r>
              <a:rPr lang="tr-TR" sz="1700" dirty="0">
                <a:solidFill>
                  <a:srgbClr val="FFFF00"/>
                </a:solidFill>
              </a:rPr>
              <a:t>Köktürklerinin 630'da Çin tutsaklığına düşmeleri üzerine </a:t>
            </a:r>
            <a:r>
              <a:rPr lang="tr-TR" sz="1700" dirty="0" smtClean="0">
                <a:solidFill>
                  <a:srgbClr val="FFFF00"/>
                </a:solidFill>
              </a:rPr>
              <a:t>kağanlığa bağlı </a:t>
            </a:r>
            <a:r>
              <a:rPr lang="tr-TR" sz="1700" dirty="0">
                <a:solidFill>
                  <a:srgbClr val="FFFF00"/>
                </a:solidFill>
              </a:rPr>
              <a:t>Türk halkı üç parçaya bölündü. Birinci parça, 627'de Orhun </a:t>
            </a:r>
            <a:r>
              <a:rPr lang="tr-TR" sz="1700" dirty="0" smtClean="0">
                <a:solidFill>
                  <a:srgbClr val="FFFF00"/>
                </a:solidFill>
              </a:rPr>
              <a:t>vadisinde bağımsızlığını </a:t>
            </a:r>
            <a:r>
              <a:rPr lang="tr-TR" sz="1700" dirty="0">
                <a:solidFill>
                  <a:srgbClr val="FFFF00"/>
                </a:solidFill>
              </a:rPr>
              <a:t>ilân eden </a:t>
            </a:r>
            <a:r>
              <a:rPr lang="tr-TR" sz="1700" dirty="0" err="1">
                <a:solidFill>
                  <a:srgbClr val="FFFF00"/>
                </a:solidFill>
              </a:rPr>
              <a:t>Sir</a:t>
            </a:r>
            <a:r>
              <a:rPr lang="tr-TR" sz="1700" dirty="0">
                <a:solidFill>
                  <a:srgbClr val="FFFF00"/>
                </a:solidFill>
              </a:rPr>
              <a:t> </a:t>
            </a:r>
            <a:r>
              <a:rPr lang="tr-TR" sz="1700" dirty="0" err="1">
                <a:solidFill>
                  <a:srgbClr val="FFFF00"/>
                </a:solidFill>
              </a:rPr>
              <a:t>Tarduşlara</a:t>
            </a:r>
            <a:r>
              <a:rPr lang="tr-TR" sz="1700" dirty="0">
                <a:solidFill>
                  <a:srgbClr val="FFFF00"/>
                </a:solidFill>
              </a:rPr>
              <a:t> katıldı. Bir süre bağımsız olan </a:t>
            </a:r>
            <a:r>
              <a:rPr lang="tr-TR" sz="1700" dirty="0" smtClean="0">
                <a:solidFill>
                  <a:srgbClr val="FFFF00"/>
                </a:solidFill>
              </a:rPr>
              <a:t>Sır </a:t>
            </a:r>
            <a:r>
              <a:rPr lang="tr-TR" sz="1700" dirty="0" err="1" smtClean="0">
                <a:solidFill>
                  <a:srgbClr val="FFFF00"/>
                </a:solidFill>
              </a:rPr>
              <a:t>Tarduşlar</a:t>
            </a:r>
            <a:r>
              <a:rPr lang="tr-TR" sz="1700" dirty="0" smtClean="0">
                <a:solidFill>
                  <a:srgbClr val="FFFF00"/>
                </a:solidFill>
              </a:rPr>
              <a:t> </a:t>
            </a:r>
            <a:r>
              <a:rPr lang="tr-TR" sz="1700" dirty="0">
                <a:solidFill>
                  <a:srgbClr val="FFFF00"/>
                </a:solidFill>
              </a:rPr>
              <a:t>646'da dağıldı ikinci parça, batıya giderek Doğu Türkistan </a:t>
            </a:r>
            <a:r>
              <a:rPr lang="tr-TR" sz="1700" dirty="0" smtClean="0">
                <a:solidFill>
                  <a:srgbClr val="FFFF00"/>
                </a:solidFill>
              </a:rPr>
              <a:t>şehir devletlerine </a:t>
            </a:r>
            <a:r>
              <a:rPr lang="tr-TR" sz="1700" dirty="0">
                <a:solidFill>
                  <a:srgbClr val="FFFF00"/>
                </a:solidFill>
              </a:rPr>
              <a:t>yerleşti. </a:t>
            </a:r>
            <a:r>
              <a:rPr lang="tr-TR" sz="1700" dirty="0"/>
              <a:t>Doğu Köktürklerinin son </a:t>
            </a:r>
            <a:r>
              <a:rPr lang="tr-TR" sz="1700" dirty="0" smtClean="0"/>
              <a:t>hükümdarı </a:t>
            </a:r>
            <a:r>
              <a:rPr lang="tr-TR" sz="1700" dirty="0"/>
              <a:t>olan İl </a:t>
            </a:r>
            <a:r>
              <a:rPr lang="tr-TR" sz="1700" dirty="0" smtClean="0"/>
              <a:t>Kağan'la birlikte </a:t>
            </a:r>
            <a:r>
              <a:rPr lang="tr-TR" sz="1700" dirty="0"/>
              <a:t>hareket eden yüz binlik kitle ise Çin'de tutsak </a:t>
            </a:r>
            <a:r>
              <a:rPr lang="tr-TR" sz="1700" dirty="0" smtClean="0"/>
              <a:t>edildi. </a:t>
            </a:r>
            <a:r>
              <a:rPr lang="tr-TR" sz="1700" dirty="0"/>
              <a:t>Çin tutsağı Türkler çeşitli garnizonlara yerleştirilerek Çin </a:t>
            </a:r>
            <a:r>
              <a:rPr lang="tr-TR" sz="1700" dirty="0" smtClean="0"/>
              <a:t>ordusu için </a:t>
            </a:r>
            <a:r>
              <a:rPr lang="tr-TR" sz="1700" dirty="0"/>
              <a:t>çalıştılar. Köktürk hanedan üyeleri, bir kısım boy beyleri ve </a:t>
            </a:r>
            <a:r>
              <a:rPr lang="tr-TR" sz="1700" dirty="0" smtClean="0"/>
              <a:t>aileleriyle on </a:t>
            </a:r>
            <a:r>
              <a:rPr lang="tr-TR" sz="1700" dirty="0"/>
              <a:t>bin kişilik bir Türk kitlesi ise başkent </a:t>
            </a:r>
            <a:r>
              <a:rPr lang="tr-TR" sz="1700" dirty="0" err="1"/>
              <a:t>Çaŋan'a</a:t>
            </a:r>
            <a:r>
              <a:rPr lang="tr-TR" sz="1700" dirty="0"/>
              <a:t> yerleştirildi. İleri </a:t>
            </a:r>
            <a:r>
              <a:rPr lang="tr-TR" sz="1700" dirty="0" smtClean="0"/>
              <a:t>gelen Türklere </a:t>
            </a:r>
            <a:r>
              <a:rPr lang="tr-TR" sz="1700" dirty="0"/>
              <a:t>generallik rütbesi verildi ve sarayda muhafız olarak istihdam </a:t>
            </a:r>
            <a:r>
              <a:rPr lang="tr-TR" sz="1700" dirty="0" smtClean="0"/>
              <a:t>edildi. </a:t>
            </a:r>
            <a:r>
              <a:rPr lang="tr-TR" sz="1700" dirty="0" smtClean="0">
                <a:solidFill>
                  <a:srgbClr val="FFFF00"/>
                </a:solidFill>
              </a:rPr>
              <a:t>Çin </a:t>
            </a:r>
            <a:r>
              <a:rPr lang="tr-TR" sz="1700" dirty="0">
                <a:solidFill>
                  <a:srgbClr val="FFFF00"/>
                </a:solidFill>
              </a:rPr>
              <a:t>sarayı muhafız generallerinden biri de Köktürk şehzadesi </a:t>
            </a:r>
            <a:r>
              <a:rPr lang="tr-TR" sz="1700" dirty="0" err="1"/>
              <a:t>Ci</a:t>
            </a:r>
            <a:r>
              <a:rPr lang="tr-TR" sz="1700" dirty="0"/>
              <a:t> </a:t>
            </a:r>
            <a:r>
              <a:rPr lang="tr-TR" sz="1700" dirty="0" err="1" smtClean="0"/>
              <a:t>sişuay</a:t>
            </a:r>
            <a:r>
              <a:rPr lang="tr-TR" sz="1700" dirty="0" smtClean="0"/>
              <a:t> </a:t>
            </a:r>
            <a:r>
              <a:rPr lang="tr-TR" sz="1700" dirty="0" smtClean="0">
                <a:solidFill>
                  <a:srgbClr val="FFFF00"/>
                </a:solidFill>
              </a:rPr>
              <a:t>idi</a:t>
            </a:r>
            <a:r>
              <a:rPr lang="tr-TR" sz="1700" dirty="0" smtClean="0"/>
              <a:t>. </a:t>
            </a:r>
            <a:r>
              <a:rPr lang="tr-TR" sz="1700" dirty="0"/>
              <a:t>Çin sarayını, ele geçirmek ve Türklere bağımsızlıklarını </a:t>
            </a:r>
            <a:r>
              <a:rPr lang="tr-TR" sz="1700" dirty="0" smtClean="0"/>
              <a:t>kazandırmak üzere </a:t>
            </a:r>
            <a:r>
              <a:rPr lang="tr-TR" sz="1700" dirty="0"/>
              <a:t>Köktürk ileri gelenlerinden oluşan kırk kişilik gizli bir örgüt </a:t>
            </a:r>
            <a:r>
              <a:rPr lang="tr-TR" sz="1700" dirty="0" smtClean="0"/>
              <a:t>kurdu.</a:t>
            </a:r>
            <a:r>
              <a:rPr lang="tr-TR" sz="1700" dirty="0" smtClean="0">
                <a:solidFill>
                  <a:srgbClr val="FFFF00"/>
                </a:solidFill>
              </a:rPr>
              <a:t> Çin </a:t>
            </a:r>
            <a:r>
              <a:rPr lang="tr-TR" sz="1700" dirty="0">
                <a:solidFill>
                  <a:srgbClr val="FFFF00"/>
                </a:solidFill>
              </a:rPr>
              <a:t>prensi </a:t>
            </a:r>
            <a:r>
              <a:rPr lang="tr-TR" sz="1700" dirty="0" err="1">
                <a:solidFill>
                  <a:srgbClr val="FFFF00"/>
                </a:solidFill>
              </a:rPr>
              <a:t>Li</a:t>
            </a:r>
            <a:r>
              <a:rPr lang="tr-TR" sz="1700" dirty="0">
                <a:solidFill>
                  <a:srgbClr val="FFFF00"/>
                </a:solidFill>
              </a:rPr>
              <a:t>, </a:t>
            </a:r>
            <a:r>
              <a:rPr lang="tr-TR" sz="1700" dirty="0" err="1">
                <a:solidFill>
                  <a:srgbClr val="FFFF00"/>
                </a:solidFill>
              </a:rPr>
              <a:t>ci</a:t>
            </a:r>
            <a:r>
              <a:rPr lang="tr-TR" sz="1700" dirty="0">
                <a:solidFill>
                  <a:srgbClr val="FFFF00"/>
                </a:solidFill>
              </a:rPr>
              <a:t>, gece dolaşmaya çıktığı zaman açık kapıdan girerek </a:t>
            </a:r>
            <a:r>
              <a:rPr lang="tr-TR" sz="1700" dirty="0" smtClean="0">
                <a:solidFill>
                  <a:srgbClr val="FFFF00"/>
                </a:solidFill>
              </a:rPr>
              <a:t>imparatoru </a:t>
            </a:r>
            <a:r>
              <a:rPr lang="tr-TR" sz="1700" dirty="0">
                <a:solidFill>
                  <a:srgbClr val="FFFF00"/>
                </a:solidFill>
              </a:rPr>
              <a:t>yakalayıp sarayı ele geçirmek üzere bir plân yaptılar. Plân </a:t>
            </a:r>
            <a:r>
              <a:rPr lang="tr-TR" sz="1700" dirty="0" smtClean="0">
                <a:solidFill>
                  <a:srgbClr val="FFFF00"/>
                </a:solidFill>
              </a:rPr>
              <a:t>uygulama ya </a:t>
            </a:r>
            <a:r>
              <a:rPr lang="tr-TR" sz="1700" dirty="0">
                <a:solidFill>
                  <a:srgbClr val="FFFF00"/>
                </a:solidFill>
              </a:rPr>
              <a:t>konduğu gece şiddetli bir fırtına koptuğu için </a:t>
            </a:r>
            <a:r>
              <a:rPr lang="tr-TR" sz="1700" dirty="0" err="1">
                <a:solidFill>
                  <a:srgbClr val="FFFF00"/>
                </a:solidFill>
              </a:rPr>
              <a:t>Li</a:t>
            </a:r>
            <a:r>
              <a:rPr lang="tr-TR" sz="1700" dirty="0">
                <a:solidFill>
                  <a:srgbClr val="FFFF00"/>
                </a:solidFill>
              </a:rPr>
              <a:t> </a:t>
            </a:r>
            <a:r>
              <a:rPr lang="tr-TR" sz="1700" dirty="0" err="1">
                <a:solidFill>
                  <a:srgbClr val="FFFF00"/>
                </a:solidFill>
              </a:rPr>
              <a:t>ci</a:t>
            </a:r>
            <a:r>
              <a:rPr lang="tr-TR" sz="1700" dirty="0">
                <a:solidFill>
                  <a:srgbClr val="FFFF00"/>
                </a:solidFill>
              </a:rPr>
              <a:t>, her zamanki </a:t>
            </a:r>
            <a:r>
              <a:rPr lang="tr-TR" sz="1700" dirty="0" smtClean="0">
                <a:solidFill>
                  <a:srgbClr val="FFFF00"/>
                </a:solidFill>
              </a:rPr>
              <a:t>gezisine çıkmadı. </a:t>
            </a:r>
            <a:r>
              <a:rPr lang="tr-TR" sz="1700" dirty="0">
                <a:solidFill>
                  <a:srgbClr val="FFFF00"/>
                </a:solidFill>
              </a:rPr>
              <a:t>Fakat artık harekete geçilmişti ve geri dönüş mümkün değildi </a:t>
            </a:r>
            <a:r>
              <a:rPr lang="tr-TR" sz="1700" dirty="0" smtClean="0">
                <a:solidFill>
                  <a:srgbClr val="FFFF00"/>
                </a:solidFill>
              </a:rPr>
              <a:t>Saray</a:t>
            </a:r>
            <a:r>
              <a:rPr lang="tr-TR" sz="1700" dirty="0">
                <a:solidFill>
                  <a:srgbClr val="FFFF00"/>
                </a:solidFill>
              </a:rPr>
              <a:t>, basarak yüzlerce Çinli öldürdüler. İmparator Tay-</a:t>
            </a:r>
            <a:r>
              <a:rPr lang="tr-TR" sz="1700" dirty="0" err="1">
                <a:solidFill>
                  <a:srgbClr val="FFFF00"/>
                </a:solidFill>
              </a:rPr>
              <a:t>sung'un</a:t>
            </a:r>
            <a:r>
              <a:rPr lang="tr-TR" sz="1700" dirty="0">
                <a:solidFill>
                  <a:srgbClr val="FFFF00"/>
                </a:solidFill>
              </a:rPr>
              <a:t> kaldığı </a:t>
            </a:r>
            <a:r>
              <a:rPr lang="tr-TR" sz="1700" dirty="0" smtClean="0">
                <a:solidFill>
                  <a:srgbClr val="FFFF00"/>
                </a:solidFill>
              </a:rPr>
              <a:t>bölmeye </a:t>
            </a:r>
            <a:r>
              <a:rPr lang="tr-TR" sz="1700" dirty="0">
                <a:solidFill>
                  <a:srgbClr val="FFFF00"/>
                </a:solidFill>
              </a:rPr>
              <a:t>yaklaştıkları </a:t>
            </a:r>
            <a:r>
              <a:rPr lang="tr-TR" sz="1700" dirty="0" smtClean="0">
                <a:solidFill>
                  <a:srgbClr val="FFFF00"/>
                </a:solidFill>
              </a:rPr>
              <a:t>sırada </a:t>
            </a:r>
            <a:r>
              <a:rPr lang="tr-TR" sz="1700" dirty="0">
                <a:solidFill>
                  <a:srgbClr val="FFFF00"/>
                </a:solidFill>
              </a:rPr>
              <a:t>dışarıdan gelen kalabalık Çin birliklerine </a:t>
            </a:r>
            <a:r>
              <a:rPr lang="tr-TR" sz="1700" dirty="0" smtClean="0">
                <a:solidFill>
                  <a:srgbClr val="FFFF00"/>
                </a:solidFill>
              </a:rPr>
              <a:t>karşı koyamadılar</a:t>
            </a:r>
            <a:r>
              <a:rPr lang="tr-TR" sz="1700" dirty="0">
                <a:solidFill>
                  <a:srgbClr val="FFFF00"/>
                </a:solidFill>
              </a:rPr>
              <a:t>. Saray ahırını basıp ele geçirdikleri atlarla </a:t>
            </a:r>
            <a:r>
              <a:rPr lang="tr-TR" sz="1700" dirty="0" err="1">
                <a:solidFill>
                  <a:srgbClr val="FFFF00"/>
                </a:solidFill>
              </a:rPr>
              <a:t>Vey</a:t>
            </a:r>
            <a:r>
              <a:rPr lang="tr-TR" sz="1700" dirty="0">
                <a:solidFill>
                  <a:srgbClr val="FFFF00"/>
                </a:solidFill>
              </a:rPr>
              <a:t> ırmağına </a:t>
            </a:r>
            <a:r>
              <a:rPr lang="tr-TR" sz="1700" dirty="0" smtClean="0">
                <a:solidFill>
                  <a:srgbClr val="FFFF00"/>
                </a:solidFill>
              </a:rPr>
              <a:t>yöneldiler. </a:t>
            </a:r>
            <a:r>
              <a:rPr lang="tr-TR" sz="1700" dirty="0" err="1" smtClean="0">
                <a:solidFill>
                  <a:srgbClr val="FFFF00"/>
                </a:solidFill>
              </a:rPr>
              <a:t>Vey</a:t>
            </a:r>
            <a:r>
              <a:rPr lang="tr-TR" sz="1700" dirty="0" smtClean="0">
                <a:solidFill>
                  <a:srgbClr val="FFFF00"/>
                </a:solidFill>
              </a:rPr>
              <a:t> </a:t>
            </a:r>
            <a:r>
              <a:rPr lang="tr-TR" sz="1700" dirty="0">
                <a:solidFill>
                  <a:srgbClr val="FFFF00"/>
                </a:solidFill>
              </a:rPr>
              <a:t>ırmağını geçebilirlerse bozkırda izlerini kaybettirip </a:t>
            </a:r>
            <a:r>
              <a:rPr lang="tr-TR" sz="1700" dirty="0" smtClean="0">
                <a:solidFill>
                  <a:srgbClr val="FFFF00"/>
                </a:solidFill>
              </a:rPr>
              <a:t>bağımsızlık savaşını </a:t>
            </a:r>
            <a:r>
              <a:rPr lang="tr-TR" sz="1700" dirty="0">
                <a:solidFill>
                  <a:srgbClr val="FFFF00"/>
                </a:solidFill>
              </a:rPr>
              <a:t>sürdürebilirlerdi. Ancak sınırdaki kalabalık devriyeler </a:t>
            </a:r>
            <a:r>
              <a:rPr lang="tr-TR" sz="1700" dirty="0" smtClean="0">
                <a:solidFill>
                  <a:srgbClr val="FFFF00"/>
                </a:solidFill>
              </a:rPr>
              <a:t>tarafından yakalanıp öldürüldüler.</a:t>
            </a:r>
            <a:endParaRPr lang="tr-TR" sz="1700" dirty="0">
              <a:solidFill>
                <a:srgbClr val="FFFF00"/>
              </a:solidFill>
            </a:endParaRPr>
          </a:p>
        </p:txBody>
      </p:sp>
    </p:spTree>
    <p:extLst>
      <p:ext uri="{BB962C8B-B14F-4D97-AF65-F5344CB8AC3E}">
        <p14:creationId xmlns:p14="http://schemas.microsoft.com/office/powerpoint/2010/main" val="359059448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a:solidFill>
                  <a:srgbClr val="FFFF00"/>
                </a:solidFill>
              </a:rPr>
              <a:t>639 baharındaki bu hadise Çin sarayını çok korkuttu. Başkentteki </a:t>
            </a:r>
            <a:r>
              <a:rPr lang="tr-TR" sz="1800" dirty="0" smtClean="0">
                <a:solidFill>
                  <a:srgbClr val="FFFF00"/>
                </a:solidFill>
              </a:rPr>
              <a:t>on bin </a:t>
            </a:r>
            <a:r>
              <a:rPr lang="tr-TR" sz="1800" dirty="0">
                <a:solidFill>
                  <a:srgbClr val="FFFF00"/>
                </a:solidFill>
              </a:rPr>
              <a:t>Türk' ün büyük bir tehlike oluşturduğuna karar verdiler ve Türkleri </a:t>
            </a:r>
            <a:r>
              <a:rPr lang="tr-TR" sz="1800" dirty="0" smtClean="0">
                <a:solidFill>
                  <a:srgbClr val="FFFF00"/>
                </a:solidFill>
              </a:rPr>
              <a:t>Çin'in kuzeyindeki </a:t>
            </a:r>
            <a:r>
              <a:rPr lang="tr-TR" sz="1800" dirty="0">
                <a:solidFill>
                  <a:srgbClr val="FFFF00"/>
                </a:solidFill>
              </a:rPr>
              <a:t>sınır eyaletlerine yerleştirdiler. Çin'de korku yaratan </a:t>
            </a:r>
            <a:r>
              <a:rPr lang="tr-TR" sz="1800" dirty="0" smtClean="0">
                <a:solidFill>
                  <a:srgbClr val="FFFF00"/>
                </a:solidFill>
              </a:rPr>
              <a:t>olay Türkler </a:t>
            </a:r>
            <a:r>
              <a:rPr lang="tr-TR" sz="1800" dirty="0">
                <a:solidFill>
                  <a:srgbClr val="FFFF00"/>
                </a:solidFill>
              </a:rPr>
              <a:t>arasında ise bağımsızlık ülküsünü canlı tuttu; Köktürkler bağımsız </a:t>
            </a:r>
            <a:r>
              <a:rPr lang="tr-TR" sz="1800" dirty="0" smtClean="0">
                <a:solidFill>
                  <a:srgbClr val="FFFF00"/>
                </a:solidFill>
              </a:rPr>
              <a:t>olma duygu </a:t>
            </a:r>
            <a:r>
              <a:rPr lang="tr-TR" sz="1800" dirty="0">
                <a:solidFill>
                  <a:srgbClr val="FFFF00"/>
                </a:solidFill>
              </a:rPr>
              <a:t>ve düşüncesini gönüllerinden ve zihinlerinden </a:t>
            </a:r>
            <a:r>
              <a:rPr lang="tr-TR" sz="1800" dirty="0" smtClean="0">
                <a:solidFill>
                  <a:srgbClr val="FFFF00"/>
                </a:solidFill>
              </a:rPr>
              <a:t>çıkarmadılar.. Doğu </a:t>
            </a:r>
            <a:r>
              <a:rPr lang="tr-TR" sz="1800" dirty="0">
                <a:solidFill>
                  <a:srgbClr val="FFFF00"/>
                </a:solidFill>
              </a:rPr>
              <a:t>ve Batı Köktürkleri daha başka bağımsızlık teşebbüslerinde de </a:t>
            </a:r>
            <a:r>
              <a:rPr lang="tr-TR" sz="1800" dirty="0" smtClean="0">
                <a:solidFill>
                  <a:srgbClr val="FFFF00"/>
                </a:solidFill>
              </a:rPr>
              <a:t>bulundular. Köktürk </a:t>
            </a:r>
            <a:r>
              <a:rPr lang="tr-TR" sz="1800" dirty="0">
                <a:solidFill>
                  <a:srgbClr val="FFFF00"/>
                </a:solidFill>
              </a:rPr>
              <a:t>şehzadelerinden </a:t>
            </a:r>
            <a:r>
              <a:rPr lang="tr-TR" sz="1800" dirty="0" err="1"/>
              <a:t>Çepi</a:t>
            </a:r>
            <a:r>
              <a:rPr lang="tr-TR" sz="1800" dirty="0">
                <a:solidFill>
                  <a:srgbClr val="FFFF00"/>
                </a:solidFill>
              </a:rPr>
              <a:t> 630'ların sonlarında birkaç bin kişilik </a:t>
            </a:r>
            <a:r>
              <a:rPr lang="tr-TR" sz="1800" dirty="0" smtClean="0">
                <a:solidFill>
                  <a:srgbClr val="FFFF00"/>
                </a:solidFill>
              </a:rPr>
              <a:t>adamıyla Altay </a:t>
            </a:r>
            <a:r>
              <a:rPr lang="tr-TR" sz="1800" dirty="0">
                <a:solidFill>
                  <a:srgbClr val="FFFF00"/>
                </a:solidFill>
              </a:rPr>
              <a:t>dağlarına sığınmıştı. Her yanı dağlarla çevrili, dar bir </a:t>
            </a:r>
            <a:r>
              <a:rPr lang="tr-TR" sz="1800" dirty="0" smtClean="0">
                <a:solidFill>
                  <a:srgbClr val="FFFF00"/>
                </a:solidFill>
              </a:rPr>
              <a:t>geçitle girilen </a:t>
            </a:r>
            <a:r>
              <a:rPr lang="tr-TR" sz="1800" dirty="0">
                <a:solidFill>
                  <a:srgbClr val="FFFF00"/>
                </a:solidFill>
              </a:rPr>
              <a:t>düz ve geniş bir ovaya gelmişti. Burası belki de bir zamanlar </a:t>
            </a:r>
            <a:r>
              <a:rPr lang="tr-TR" sz="1800" dirty="0" smtClean="0">
                <a:solidFill>
                  <a:srgbClr val="FFFF00"/>
                </a:solidFill>
              </a:rPr>
              <a:t>atalarının yaşadığı </a:t>
            </a:r>
            <a:r>
              <a:rPr lang="tr-TR" sz="1800" dirty="0">
                <a:solidFill>
                  <a:srgbClr val="FFFF00"/>
                </a:solidFill>
              </a:rPr>
              <a:t>Ergenekon idi. Ergenekon, Köktürkler için yeniden doğuşu </a:t>
            </a:r>
            <a:r>
              <a:rPr lang="tr-TR" sz="1800" dirty="0" smtClean="0">
                <a:solidFill>
                  <a:srgbClr val="FFFF00"/>
                </a:solidFill>
              </a:rPr>
              <a:t>simgeleyen bir </a:t>
            </a:r>
            <a:r>
              <a:rPr lang="tr-TR" sz="1800" dirty="0">
                <a:solidFill>
                  <a:srgbClr val="FFFF00"/>
                </a:solidFill>
              </a:rPr>
              <a:t>ana rahmi gibiydi. </a:t>
            </a:r>
            <a:r>
              <a:rPr lang="tr-TR" sz="1800" dirty="0" err="1"/>
              <a:t>Çepi</a:t>
            </a:r>
            <a:r>
              <a:rPr lang="tr-TR" sz="1800" dirty="0"/>
              <a:t>, </a:t>
            </a:r>
            <a:r>
              <a:rPr lang="tr-TR" sz="1800" dirty="0" smtClean="0"/>
              <a:t>30000'lik </a:t>
            </a:r>
            <a:r>
              <a:rPr lang="tr-TR" sz="1800" dirty="0"/>
              <a:t>güce ulaşınca kağanlığını ilân etti</a:t>
            </a:r>
            <a:r>
              <a:rPr lang="tr-TR" sz="1800" dirty="0">
                <a:solidFill>
                  <a:srgbClr val="FFFF00"/>
                </a:solidFill>
              </a:rPr>
              <a:t>. Bu </a:t>
            </a:r>
            <a:r>
              <a:rPr lang="tr-TR" sz="1800" dirty="0" smtClean="0">
                <a:solidFill>
                  <a:srgbClr val="FFFF00"/>
                </a:solidFill>
              </a:rPr>
              <a:t>yeni bir </a:t>
            </a:r>
            <a:r>
              <a:rPr lang="tr-TR" sz="1800" dirty="0">
                <a:solidFill>
                  <a:srgbClr val="FFFF00"/>
                </a:solidFill>
              </a:rPr>
              <a:t>bağımsızlık hareketiydi. Bir kısım Karluk ve Kırgız da onun </a:t>
            </a:r>
            <a:r>
              <a:rPr lang="tr-TR" sz="1800" dirty="0" smtClean="0">
                <a:solidFill>
                  <a:srgbClr val="FFFF00"/>
                </a:solidFill>
              </a:rPr>
              <a:t>kağanlığını kabul </a:t>
            </a:r>
            <a:r>
              <a:rPr lang="tr-TR" sz="1800" dirty="0">
                <a:solidFill>
                  <a:srgbClr val="FFFF00"/>
                </a:solidFill>
              </a:rPr>
              <a:t>etmişti. Çinliler bu bağımsızlık ateşini de söndürmeye karar verdiler </a:t>
            </a:r>
            <a:r>
              <a:rPr lang="tr-TR" sz="1800" dirty="0" smtClean="0">
                <a:solidFill>
                  <a:srgbClr val="FFFF00"/>
                </a:solidFill>
              </a:rPr>
              <a:t>ve her </a:t>
            </a:r>
            <a:r>
              <a:rPr lang="tr-TR" sz="1800" dirty="0">
                <a:solidFill>
                  <a:srgbClr val="FFFF00"/>
                </a:solidFill>
              </a:rPr>
              <a:t>zamanki gibi Türk boylan arasına fitne soktular. </a:t>
            </a:r>
            <a:endParaRPr lang="tr-TR" sz="1800" dirty="0" smtClean="0">
              <a:solidFill>
                <a:srgbClr val="FFFF00"/>
              </a:solidFill>
            </a:endParaRPr>
          </a:p>
          <a:p>
            <a:pPr marL="0" indent="0" algn="just">
              <a:buNone/>
            </a:pPr>
            <a:r>
              <a:rPr lang="tr-TR" sz="1800" dirty="0" smtClean="0"/>
              <a:t>Karluk </a:t>
            </a:r>
            <a:r>
              <a:rPr lang="tr-TR" sz="1800" dirty="0"/>
              <a:t>ve Uygur </a:t>
            </a:r>
            <a:r>
              <a:rPr lang="tr-TR" sz="1800" dirty="0">
                <a:solidFill>
                  <a:srgbClr val="FFFF00"/>
                </a:solidFill>
              </a:rPr>
              <a:t>gibi </a:t>
            </a:r>
            <a:r>
              <a:rPr lang="tr-TR" sz="1800" dirty="0" smtClean="0">
                <a:solidFill>
                  <a:srgbClr val="FFFF00"/>
                </a:solidFill>
              </a:rPr>
              <a:t>boylar Çin </a:t>
            </a:r>
            <a:r>
              <a:rPr lang="tr-TR" sz="1800" dirty="0">
                <a:solidFill>
                  <a:srgbClr val="FFFF00"/>
                </a:solidFill>
              </a:rPr>
              <a:t>tarafını tutunca </a:t>
            </a:r>
            <a:r>
              <a:rPr lang="tr-TR" sz="1800" dirty="0" err="1">
                <a:solidFill>
                  <a:srgbClr val="FFFF00"/>
                </a:solidFill>
              </a:rPr>
              <a:t>Çepi</a:t>
            </a:r>
            <a:r>
              <a:rPr lang="tr-TR" sz="1800" dirty="0">
                <a:solidFill>
                  <a:srgbClr val="FFFF00"/>
                </a:solidFill>
              </a:rPr>
              <a:t> yalnız kaldı ve 650'de tutsak edildi. Bağımsızlık ilân eden bir başka </a:t>
            </a:r>
            <a:r>
              <a:rPr lang="tr-TR" sz="1800" dirty="0"/>
              <a:t>Köktürk şehzadesi </a:t>
            </a:r>
            <a:r>
              <a:rPr lang="tr-TR" sz="1800" dirty="0" err="1"/>
              <a:t>Tuce</a:t>
            </a:r>
            <a:r>
              <a:rPr lang="tr-TR" sz="1800" dirty="0"/>
              <a:t> </a:t>
            </a:r>
            <a:r>
              <a:rPr lang="tr-TR" sz="1800" dirty="0">
                <a:solidFill>
                  <a:srgbClr val="FFFF00"/>
                </a:solidFill>
              </a:rPr>
              <a:t>idi. </a:t>
            </a:r>
            <a:r>
              <a:rPr lang="tr-TR" sz="1800" dirty="0" smtClean="0">
                <a:solidFill>
                  <a:srgbClr val="FFFF00"/>
                </a:solidFill>
              </a:rPr>
              <a:t>Tibetlilerle ittifak </a:t>
            </a:r>
            <a:r>
              <a:rPr lang="tr-TR" sz="1800" dirty="0">
                <a:solidFill>
                  <a:srgbClr val="FFFF00"/>
                </a:solidFill>
              </a:rPr>
              <a:t>yapmış ve On Okların başına geçerek kağanlığını ilân etmişti. </a:t>
            </a:r>
            <a:r>
              <a:rPr lang="tr-TR" sz="1800" dirty="0" smtClean="0">
                <a:solidFill>
                  <a:srgbClr val="FFFF00"/>
                </a:solidFill>
              </a:rPr>
              <a:t>676'daki bu </a:t>
            </a:r>
            <a:r>
              <a:rPr lang="tr-TR" sz="1800" dirty="0">
                <a:solidFill>
                  <a:srgbClr val="FFFF00"/>
                </a:solidFill>
              </a:rPr>
              <a:t>hareket de 678'de </a:t>
            </a:r>
            <a:r>
              <a:rPr lang="tr-TR" sz="1800" dirty="0" smtClean="0">
                <a:solidFill>
                  <a:srgbClr val="FFFF00"/>
                </a:solidFill>
              </a:rPr>
              <a:t>bastırıldı;. </a:t>
            </a:r>
            <a:r>
              <a:rPr lang="tr-TR" sz="1800" dirty="0">
                <a:solidFill>
                  <a:srgbClr val="FFFF00"/>
                </a:solidFill>
              </a:rPr>
              <a:t>682'de bir başka On Ok önderi, Ki-</a:t>
            </a:r>
            <a:r>
              <a:rPr lang="tr-TR" sz="1800" dirty="0" err="1">
                <a:solidFill>
                  <a:srgbClr val="FFFF00"/>
                </a:solidFill>
              </a:rPr>
              <a:t>pu</a:t>
            </a:r>
            <a:r>
              <a:rPr lang="tr-TR" sz="1800" dirty="0">
                <a:solidFill>
                  <a:srgbClr val="FFFF00"/>
                </a:solidFill>
              </a:rPr>
              <a:t> Çor </a:t>
            </a:r>
            <a:r>
              <a:rPr lang="tr-TR" sz="1800" dirty="0" smtClean="0">
                <a:solidFill>
                  <a:srgbClr val="FFFF00"/>
                </a:solidFill>
              </a:rPr>
              <a:t>da bağımsızlığını </a:t>
            </a:r>
            <a:r>
              <a:rPr lang="tr-TR" sz="1800" dirty="0">
                <a:solidFill>
                  <a:srgbClr val="FFFF00"/>
                </a:solidFill>
              </a:rPr>
              <a:t>ilân etti; fakat o da başarısız oldu .</a:t>
            </a:r>
          </a:p>
        </p:txBody>
      </p:sp>
    </p:spTree>
    <p:extLst>
      <p:ext uri="{BB962C8B-B14F-4D97-AF65-F5344CB8AC3E}">
        <p14:creationId xmlns:p14="http://schemas.microsoft.com/office/powerpoint/2010/main" val="124334601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80920" cy="5904656"/>
          </a:xfrm>
        </p:spPr>
        <p:txBody>
          <a:bodyPr/>
          <a:lstStyle/>
          <a:p>
            <a:pPr marL="0" indent="0" algn="just">
              <a:buNone/>
            </a:pPr>
            <a:r>
              <a:rPr lang="tr-TR" sz="1600" b="1" dirty="0" smtClean="0"/>
              <a:t>                 BAĞIMSIZLIK </a:t>
            </a:r>
            <a:r>
              <a:rPr lang="tr-TR" sz="1600" b="1" dirty="0"/>
              <a:t>VE KÖKTÜRKLERİN İKİNCİ DÖNEMİ</a:t>
            </a:r>
          </a:p>
          <a:p>
            <a:pPr marL="0" indent="0" algn="just">
              <a:buNone/>
            </a:pPr>
            <a:r>
              <a:rPr lang="tr-TR" sz="1600" dirty="0">
                <a:solidFill>
                  <a:srgbClr val="FFFF00"/>
                </a:solidFill>
              </a:rPr>
              <a:t>Doğu Köktürklerinin 679'da başlattıkları bağımsızlık savaşları, </a:t>
            </a:r>
            <a:r>
              <a:rPr lang="tr-TR" sz="1600" dirty="0" smtClean="0">
                <a:solidFill>
                  <a:srgbClr val="FFFF00"/>
                </a:solidFill>
              </a:rPr>
              <a:t>sonunda başarıya </a:t>
            </a:r>
            <a:r>
              <a:rPr lang="tr-TR" sz="1600" dirty="0">
                <a:solidFill>
                  <a:srgbClr val="FFFF00"/>
                </a:solidFill>
              </a:rPr>
              <a:t>ulaşmıştır. Önce </a:t>
            </a:r>
            <a:r>
              <a:rPr lang="tr-TR" sz="1600" dirty="0" err="1"/>
              <a:t>Aşite</a:t>
            </a:r>
            <a:r>
              <a:rPr lang="tr-TR" sz="1600" dirty="0"/>
              <a:t> </a:t>
            </a:r>
            <a:r>
              <a:rPr lang="tr-TR" sz="1600" dirty="0" err="1"/>
              <a:t>Wenfu</a:t>
            </a:r>
            <a:r>
              <a:rPr lang="tr-TR" sz="1600" dirty="0"/>
              <a:t> </a:t>
            </a:r>
            <a:r>
              <a:rPr lang="tr-TR" sz="1600" dirty="0">
                <a:solidFill>
                  <a:srgbClr val="FFFF00"/>
                </a:solidFill>
              </a:rPr>
              <a:t>ile </a:t>
            </a:r>
            <a:r>
              <a:rPr lang="tr-TR" sz="1600" dirty="0" err="1"/>
              <a:t>Aşite</a:t>
            </a:r>
            <a:r>
              <a:rPr lang="tr-TR" sz="1600" dirty="0"/>
              <a:t> </a:t>
            </a:r>
            <a:r>
              <a:rPr lang="tr-TR" sz="1600" dirty="0" err="1"/>
              <a:t>Fengci</a:t>
            </a:r>
            <a:r>
              <a:rPr lang="tr-TR" sz="1600" dirty="0"/>
              <a:t> </a:t>
            </a:r>
            <a:r>
              <a:rPr lang="tr-TR" sz="1600" dirty="0">
                <a:solidFill>
                  <a:srgbClr val="FFFF00"/>
                </a:solidFill>
              </a:rPr>
              <a:t>adlı iki önder </a:t>
            </a:r>
            <a:r>
              <a:rPr lang="tr-TR" sz="1600" dirty="0" smtClean="0">
                <a:solidFill>
                  <a:srgbClr val="FFFF00"/>
                </a:solidFill>
              </a:rPr>
              <a:t>ayaklandı. </a:t>
            </a:r>
            <a:r>
              <a:rPr lang="tr-TR" sz="1600" dirty="0" smtClean="0"/>
              <a:t>Aşina </a:t>
            </a:r>
            <a:r>
              <a:rPr lang="tr-TR" sz="1600" dirty="0" err="1"/>
              <a:t>Nişufu'nun</a:t>
            </a:r>
            <a:r>
              <a:rPr lang="tr-TR" sz="1600" dirty="0"/>
              <a:t> </a:t>
            </a:r>
            <a:r>
              <a:rPr lang="tr-TR" sz="1600" dirty="0">
                <a:solidFill>
                  <a:srgbClr val="FFFF00"/>
                </a:solidFill>
              </a:rPr>
              <a:t>kağan olmasına karar verdiler. Köktürklerden </a:t>
            </a:r>
            <a:r>
              <a:rPr lang="tr-TR" sz="1600" dirty="0" smtClean="0">
                <a:solidFill>
                  <a:srgbClr val="FFFF00"/>
                </a:solidFill>
              </a:rPr>
              <a:t>kurulu garnizonların </a:t>
            </a:r>
            <a:r>
              <a:rPr lang="tr-TR" sz="1600" dirty="0">
                <a:solidFill>
                  <a:srgbClr val="FFFF00"/>
                </a:solidFill>
              </a:rPr>
              <a:t>bulunduğu 24 eyaletin önderi de onlara katıldı. Çinliler ancak </a:t>
            </a:r>
            <a:r>
              <a:rPr lang="tr-TR" sz="1600" dirty="0" smtClean="0">
                <a:solidFill>
                  <a:srgbClr val="FFFF00"/>
                </a:solidFill>
              </a:rPr>
              <a:t>300 000 </a:t>
            </a:r>
            <a:r>
              <a:rPr lang="tr-TR" sz="1600" dirty="0">
                <a:solidFill>
                  <a:srgbClr val="FFFF00"/>
                </a:solidFill>
              </a:rPr>
              <a:t>kişilik bir ordu çıkararak bu ayaklanmayı bastırabildiler. </a:t>
            </a:r>
            <a:r>
              <a:rPr lang="tr-TR" sz="1600" dirty="0" err="1">
                <a:solidFill>
                  <a:srgbClr val="FFFF00"/>
                </a:solidFill>
              </a:rPr>
              <a:t>Aşite</a:t>
            </a:r>
            <a:r>
              <a:rPr lang="tr-TR" sz="1600" dirty="0">
                <a:solidFill>
                  <a:srgbClr val="FFFF00"/>
                </a:solidFill>
              </a:rPr>
              <a:t> </a:t>
            </a:r>
            <a:r>
              <a:rPr lang="tr-TR" sz="1600" dirty="0" err="1" smtClean="0">
                <a:solidFill>
                  <a:srgbClr val="FFFF00"/>
                </a:solidFill>
              </a:rPr>
              <a:t>Fengci</a:t>
            </a:r>
            <a:r>
              <a:rPr lang="tr-TR" sz="1600" dirty="0" smtClean="0">
                <a:solidFill>
                  <a:srgbClr val="FFFF00"/>
                </a:solidFill>
              </a:rPr>
              <a:t> yakalanmış</a:t>
            </a:r>
            <a:r>
              <a:rPr lang="tr-TR" sz="1600" dirty="0">
                <a:solidFill>
                  <a:srgbClr val="FFFF00"/>
                </a:solidFill>
              </a:rPr>
              <a:t>, Aşina </a:t>
            </a:r>
            <a:r>
              <a:rPr lang="tr-TR" sz="1600" dirty="0" err="1">
                <a:solidFill>
                  <a:srgbClr val="FFFF00"/>
                </a:solidFill>
              </a:rPr>
              <a:t>Nişufu</a:t>
            </a:r>
            <a:r>
              <a:rPr lang="tr-TR" sz="1600" dirty="0">
                <a:solidFill>
                  <a:srgbClr val="FFFF00"/>
                </a:solidFill>
              </a:rPr>
              <a:t> ise maiyetindekiler tarafından öldürülmüştü. </a:t>
            </a:r>
            <a:r>
              <a:rPr lang="tr-TR" sz="1600" dirty="0" smtClean="0">
                <a:solidFill>
                  <a:srgbClr val="FFFF00"/>
                </a:solidFill>
              </a:rPr>
              <a:t>Kurtulan Köktürkler </a:t>
            </a:r>
            <a:r>
              <a:rPr lang="tr-TR" sz="1600" dirty="0">
                <a:solidFill>
                  <a:srgbClr val="FFFF00"/>
                </a:solidFill>
              </a:rPr>
              <a:t>Altaylardaki Kurt Dağı'na sığındı. Birinci isyanın önderlerinden </a:t>
            </a:r>
            <a:r>
              <a:rPr lang="tr-TR" sz="1600" dirty="0" err="1" smtClean="0">
                <a:solidFill>
                  <a:srgbClr val="FFFF00"/>
                </a:solidFill>
              </a:rPr>
              <a:t>Aşite</a:t>
            </a:r>
            <a:r>
              <a:rPr lang="tr-TR" sz="1600" dirty="0" smtClean="0">
                <a:solidFill>
                  <a:srgbClr val="FFFF00"/>
                </a:solidFill>
              </a:rPr>
              <a:t> </a:t>
            </a:r>
            <a:r>
              <a:rPr lang="tr-TR" sz="1600" dirty="0" err="1" smtClean="0">
                <a:solidFill>
                  <a:srgbClr val="FFFF00"/>
                </a:solidFill>
              </a:rPr>
              <a:t>Wenfu</a:t>
            </a:r>
            <a:r>
              <a:rPr lang="tr-TR" sz="1600" dirty="0" smtClean="0">
                <a:solidFill>
                  <a:srgbClr val="FFFF00"/>
                </a:solidFill>
              </a:rPr>
              <a:t> </a:t>
            </a:r>
            <a:r>
              <a:rPr lang="tr-TR" sz="1600" dirty="0">
                <a:solidFill>
                  <a:srgbClr val="FFFF00"/>
                </a:solidFill>
              </a:rPr>
              <a:t>681'de yeniden harekete geçti. Aşina </a:t>
            </a:r>
            <a:r>
              <a:rPr lang="tr-TR" sz="1600" dirty="0" err="1">
                <a:solidFill>
                  <a:srgbClr val="FFFF00"/>
                </a:solidFill>
              </a:rPr>
              <a:t>Funien</a:t>
            </a:r>
            <a:r>
              <a:rPr lang="tr-TR" sz="1600" dirty="0">
                <a:solidFill>
                  <a:srgbClr val="FFFF00"/>
                </a:solidFill>
              </a:rPr>
              <a:t>, kağan olarak kabul </a:t>
            </a:r>
            <a:r>
              <a:rPr lang="tr-TR" sz="1600" dirty="0" smtClean="0">
                <a:solidFill>
                  <a:srgbClr val="FFFF00"/>
                </a:solidFill>
              </a:rPr>
              <a:t>edildi. Çin </a:t>
            </a:r>
            <a:r>
              <a:rPr lang="tr-TR" sz="1600" dirty="0">
                <a:solidFill>
                  <a:srgbClr val="FFFF00"/>
                </a:solidFill>
              </a:rPr>
              <a:t>ordularını art arda yendiler; fakat Çin fitnesi yine araya girdi. İki önderin </a:t>
            </a:r>
            <a:r>
              <a:rPr lang="tr-TR" sz="1600" dirty="0" smtClean="0">
                <a:solidFill>
                  <a:srgbClr val="FFFF00"/>
                </a:solidFill>
              </a:rPr>
              <a:t>arası açıldı </a:t>
            </a:r>
            <a:r>
              <a:rPr lang="tr-TR" sz="1600" dirty="0">
                <a:solidFill>
                  <a:srgbClr val="FFFF00"/>
                </a:solidFill>
              </a:rPr>
              <a:t>ve karışıklık çıktı. Çinli kumandan teslim oldukları </a:t>
            </a:r>
            <a:r>
              <a:rPr lang="tr-TR" sz="1600" dirty="0" smtClean="0">
                <a:solidFill>
                  <a:srgbClr val="FFFF00"/>
                </a:solidFill>
              </a:rPr>
              <a:t>takdirde öldürülmeyecekleri </a:t>
            </a:r>
            <a:r>
              <a:rPr lang="tr-TR" sz="1600" dirty="0">
                <a:solidFill>
                  <a:srgbClr val="FFFF00"/>
                </a:solidFill>
              </a:rPr>
              <a:t>vaadiyle 54 Köktürk beyini teslim aldı ve hepsini de </a:t>
            </a:r>
            <a:r>
              <a:rPr lang="tr-TR" sz="1600" dirty="0" err="1" smtClean="0">
                <a:solidFill>
                  <a:srgbClr val="FFFF00"/>
                </a:solidFill>
              </a:rPr>
              <a:t>Çaŋan'da</a:t>
            </a:r>
            <a:r>
              <a:rPr lang="tr-TR" sz="1600" dirty="0" smtClean="0">
                <a:solidFill>
                  <a:srgbClr val="FFFF00"/>
                </a:solidFill>
              </a:rPr>
              <a:t> idam ettirdi. Başarıya </a:t>
            </a:r>
            <a:r>
              <a:rPr lang="tr-TR" sz="1600" dirty="0">
                <a:solidFill>
                  <a:srgbClr val="FFFF00"/>
                </a:solidFill>
              </a:rPr>
              <a:t>ulaşamayan bu bağımsızlık hareketlerini </a:t>
            </a:r>
            <a:r>
              <a:rPr lang="tr-TR" sz="1600" dirty="0" err="1">
                <a:solidFill>
                  <a:srgbClr val="FFFF00"/>
                </a:solidFill>
              </a:rPr>
              <a:t>Tonyukuk</a:t>
            </a:r>
            <a:r>
              <a:rPr lang="tr-TR" sz="1600" dirty="0">
                <a:solidFill>
                  <a:srgbClr val="FFFF00"/>
                </a:solidFill>
              </a:rPr>
              <a:t> şöyle anlatır:</a:t>
            </a:r>
          </a:p>
          <a:p>
            <a:pPr marL="0" indent="0" algn="just">
              <a:buNone/>
            </a:pPr>
            <a:r>
              <a:rPr lang="tr-TR" sz="1600" dirty="0">
                <a:solidFill>
                  <a:srgbClr val="FFFF00"/>
                </a:solidFill>
              </a:rPr>
              <a:t>Türk </a:t>
            </a:r>
            <a:r>
              <a:rPr lang="tr-TR" sz="1600" dirty="0" err="1">
                <a:solidFill>
                  <a:srgbClr val="FFFF00"/>
                </a:solidFill>
              </a:rPr>
              <a:t>bodun</a:t>
            </a:r>
            <a:r>
              <a:rPr lang="tr-TR" sz="1600" dirty="0">
                <a:solidFill>
                  <a:srgbClr val="FFFF00"/>
                </a:solidFill>
              </a:rPr>
              <a:t> </a:t>
            </a:r>
            <a:r>
              <a:rPr lang="tr-TR" sz="1600" dirty="0" err="1">
                <a:solidFill>
                  <a:srgbClr val="FFFF00"/>
                </a:solidFill>
              </a:rPr>
              <a:t>Tabgaçka</a:t>
            </a:r>
            <a:r>
              <a:rPr lang="tr-TR" sz="1600" dirty="0">
                <a:solidFill>
                  <a:srgbClr val="FFFF00"/>
                </a:solidFill>
              </a:rPr>
              <a:t> </a:t>
            </a:r>
            <a:r>
              <a:rPr lang="tr-TR" sz="1600" dirty="0" err="1">
                <a:solidFill>
                  <a:srgbClr val="FFFF00"/>
                </a:solidFill>
              </a:rPr>
              <a:t>körür</a:t>
            </a:r>
            <a:r>
              <a:rPr lang="tr-TR" sz="1600" dirty="0">
                <a:solidFill>
                  <a:srgbClr val="FFFF00"/>
                </a:solidFill>
              </a:rPr>
              <a:t> </a:t>
            </a:r>
            <a:r>
              <a:rPr lang="tr-TR" sz="1600" dirty="0" err="1" smtClean="0">
                <a:solidFill>
                  <a:srgbClr val="FFFF00"/>
                </a:solidFill>
              </a:rPr>
              <a:t>erti</a:t>
            </a:r>
            <a:r>
              <a:rPr lang="tr-TR" sz="1600" dirty="0" smtClean="0">
                <a:solidFill>
                  <a:srgbClr val="FFFF00"/>
                </a:solidFill>
              </a:rPr>
              <a:t>. </a:t>
            </a:r>
            <a:r>
              <a:rPr lang="tr-TR" sz="1600" dirty="0" smtClean="0"/>
              <a:t>Türk </a:t>
            </a:r>
            <a:r>
              <a:rPr lang="tr-TR" sz="1600" dirty="0"/>
              <a:t>milleti Çin'e bağımlı idi.</a:t>
            </a:r>
          </a:p>
          <a:p>
            <a:pPr marL="0" indent="0" algn="just">
              <a:buNone/>
            </a:pPr>
            <a:r>
              <a:rPr lang="tr-TR" sz="1600" dirty="0">
                <a:solidFill>
                  <a:srgbClr val="FFFF00"/>
                </a:solidFill>
              </a:rPr>
              <a:t>Türk </a:t>
            </a:r>
            <a:r>
              <a:rPr lang="tr-TR" sz="1600" dirty="0" err="1">
                <a:solidFill>
                  <a:srgbClr val="FFFF00"/>
                </a:solidFill>
              </a:rPr>
              <a:t>bodun</a:t>
            </a:r>
            <a:r>
              <a:rPr lang="tr-TR" sz="1600" dirty="0">
                <a:solidFill>
                  <a:srgbClr val="FFFF00"/>
                </a:solidFill>
              </a:rPr>
              <a:t> kanın bulmayın </a:t>
            </a:r>
            <a:r>
              <a:rPr lang="tr-TR" sz="1600" dirty="0" err="1">
                <a:solidFill>
                  <a:srgbClr val="FFFF00"/>
                </a:solidFill>
              </a:rPr>
              <a:t>Tabgaçda</a:t>
            </a:r>
            <a:r>
              <a:rPr lang="tr-TR" sz="1600" dirty="0">
                <a:solidFill>
                  <a:srgbClr val="FFFF00"/>
                </a:solidFill>
              </a:rPr>
              <a:t> </a:t>
            </a:r>
            <a:r>
              <a:rPr lang="tr-TR" sz="1600" dirty="0" err="1">
                <a:solidFill>
                  <a:srgbClr val="FFFF00"/>
                </a:solidFill>
              </a:rPr>
              <a:t>adrıltı</a:t>
            </a:r>
            <a:r>
              <a:rPr lang="tr-TR" sz="1600" dirty="0">
                <a:solidFill>
                  <a:srgbClr val="FFFF00"/>
                </a:solidFill>
              </a:rPr>
              <a:t> </a:t>
            </a:r>
            <a:r>
              <a:rPr lang="tr-TR" sz="1600" dirty="0" err="1" smtClean="0">
                <a:solidFill>
                  <a:srgbClr val="FFFF00"/>
                </a:solidFill>
              </a:rPr>
              <a:t>kanlantı:</a:t>
            </a:r>
            <a:r>
              <a:rPr lang="tr-TR" sz="1600" dirty="0" err="1" smtClean="0"/>
              <a:t>Türk</a:t>
            </a:r>
            <a:r>
              <a:rPr lang="tr-TR" sz="1600" dirty="0" smtClean="0"/>
              <a:t> </a:t>
            </a:r>
            <a:r>
              <a:rPr lang="tr-TR" sz="1600" dirty="0"/>
              <a:t>milleti hânını bulamayınca Çin'den ayrılıp </a:t>
            </a:r>
            <a:r>
              <a:rPr lang="tr-TR" sz="1600" dirty="0" err="1"/>
              <a:t>hanland</a:t>
            </a:r>
            <a:r>
              <a:rPr lang="tr-TR" sz="1600" dirty="0" err="1">
                <a:solidFill>
                  <a:srgbClr val="FFFF00"/>
                </a:solidFill>
              </a:rPr>
              <a:t>ı</a:t>
            </a:r>
            <a:r>
              <a:rPr lang="tr-TR" sz="1600" dirty="0">
                <a:solidFill>
                  <a:srgbClr val="FFFF00"/>
                </a:solidFill>
              </a:rPr>
              <a:t>.</a:t>
            </a:r>
          </a:p>
          <a:p>
            <a:pPr marL="0" indent="0" algn="just">
              <a:buNone/>
            </a:pPr>
            <a:r>
              <a:rPr lang="tr-TR" sz="1600" dirty="0">
                <a:solidFill>
                  <a:srgbClr val="FFFF00"/>
                </a:solidFill>
              </a:rPr>
              <a:t>Kanın </a:t>
            </a:r>
            <a:r>
              <a:rPr lang="tr-TR" sz="1600" dirty="0" err="1">
                <a:solidFill>
                  <a:srgbClr val="FFFF00"/>
                </a:solidFill>
              </a:rPr>
              <a:t>kodup</a:t>
            </a:r>
            <a:r>
              <a:rPr lang="tr-TR" sz="1600" dirty="0">
                <a:solidFill>
                  <a:srgbClr val="FFFF00"/>
                </a:solidFill>
              </a:rPr>
              <a:t> </a:t>
            </a:r>
            <a:r>
              <a:rPr lang="tr-TR" sz="1600" dirty="0" err="1">
                <a:solidFill>
                  <a:srgbClr val="FFFF00"/>
                </a:solidFill>
              </a:rPr>
              <a:t>Tabgaçka</a:t>
            </a:r>
            <a:r>
              <a:rPr lang="tr-TR" sz="1600" dirty="0">
                <a:solidFill>
                  <a:srgbClr val="FFFF00"/>
                </a:solidFill>
              </a:rPr>
              <a:t> yana </a:t>
            </a:r>
            <a:r>
              <a:rPr lang="tr-TR" sz="1600" dirty="0" err="1">
                <a:solidFill>
                  <a:srgbClr val="FFFF00"/>
                </a:solidFill>
              </a:rPr>
              <a:t>içikdi</a:t>
            </a:r>
            <a:r>
              <a:rPr lang="tr-TR" sz="1600" dirty="0" smtClean="0"/>
              <a:t>.:(</a:t>
            </a:r>
            <a:r>
              <a:rPr lang="tr-TR" sz="1600" dirty="0"/>
              <a:t>Fakat) hânını bırakınca yine Çin'e bağlandı. (Burada Aşina </a:t>
            </a:r>
            <a:r>
              <a:rPr lang="tr-TR" sz="1600" dirty="0" err="1" smtClean="0"/>
              <a:t>Nişufu'nun</a:t>
            </a:r>
            <a:r>
              <a:rPr lang="tr-TR" sz="1600" dirty="0" smtClean="0"/>
              <a:t> kendi </a:t>
            </a:r>
            <a:r>
              <a:rPr lang="tr-TR" sz="1600" dirty="0"/>
              <a:t>adamlarınca öldürülmesi kastediliyor </a:t>
            </a:r>
            <a:r>
              <a:rPr lang="tr-TR" sz="1600" dirty="0" smtClean="0"/>
              <a:t>olmalı.)</a:t>
            </a:r>
          </a:p>
          <a:p>
            <a:pPr marL="0" indent="0" algn="just">
              <a:buNone/>
            </a:pPr>
            <a:r>
              <a:rPr lang="tr-TR" sz="1600" dirty="0" smtClean="0">
                <a:solidFill>
                  <a:srgbClr val="FFFF00"/>
                </a:solidFill>
              </a:rPr>
              <a:t>Teŋri </a:t>
            </a:r>
            <a:r>
              <a:rPr lang="tr-TR" sz="1600" dirty="0" err="1">
                <a:solidFill>
                  <a:srgbClr val="FFFF00"/>
                </a:solidFill>
              </a:rPr>
              <a:t>ança</a:t>
            </a:r>
            <a:r>
              <a:rPr lang="tr-TR" sz="1600" dirty="0">
                <a:solidFill>
                  <a:srgbClr val="FFFF00"/>
                </a:solidFill>
              </a:rPr>
              <a:t> </a:t>
            </a:r>
            <a:r>
              <a:rPr lang="tr-TR" sz="1600" dirty="0" err="1">
                <a:solidFill>
                  <a:srgbClr val="FFFF00"/>
                </a:solidFill>
              </a:rPr>
              <a:t>timiş</a:t>
            </a:r>
            <a:r>
              <a:rPr lang="tr-TR" sz="1600" dirty="0">
                <a:solidFill>
                  <a:srgbClr val="FFFF00"/>
                </a:solidFill>
              </a:rPr>
              <a:t> </a:t>
            </a:r>
            <a:r>
              <a:rPr lang="tr-TR" sz="1600" dirty="0" err="1" smtClean="0">
                <a:solidFill>
                  <a:srgbClr val="FFFF00"/>
                </a:solidFill>
              </a:rPr>
              <a:t>erinç:</a:t>
            </a:r>
            <a:r>
              <a:rPr lang="tr-TR" sz="1600" dirty="0" err="1" smtClean="0"/>
              <a:t>Tanrı</a:t>
            </a:r>
            <a:r>
              <a:rPr lang="tr-TR" sz="1600" dirty="0" smtClean="0"/>
              <a:t> </a:t>
            </a:r>
            <a:r>
              <a:rPr lang="tr-TR" sz="1600" dirty="0"/>
              <a:t>şöyle demiş</a:t>
            </a:r>
            <a:r>
              <a:rPr lang="tr-TR" sz="1600" dirty="0">
                <a:solidFill>
                  <a:srgbClr val="FFFF00"/>
                </a:solidFill>
              </a:rPr>
              <a:t>:</a:t>
            </a:r>
          </a:p>
          <a:p>
            <a:pPr marL="0" indent="0" algn="just">
              <a:buNone/>
            </a:pPr>
            <a:r>
              <a:rPr lang="tr-TR" sz="1600" dirty="0">
                <a:solidFill>
                  <a:srgbClr val="FFFF00"/>
                </a:solidFill>
              </a:rPr>
              <a:t>Kan </a:t>
            </a:r>
            <a:r>
              <a:rPr lang="tr-TR" sz="1600" dirty="0" err="1">
                <a:solidFill>
                  <a:srgbClr val="FFFF00"/>
                </a:solidFill>
              </a:rPr>
              <a:t>birtim</a:t>
            </a:r>
            <a:r>
              <a:rPr lang="tr-TR" sz="1600" dirty="0">
                <a:solidFill>
                  <a:srgbClr val="FFFF00"/>
                </a:solidFill>
              </a:rPr>
              <a:t> </a:t>
            </a:r>
            <a:r>
              <a:rPr lang="tr-TR" sz="1600" dirty="0" err="1">
                <a:solidFill>
                  <a:srgbClr val="FFFF00"/>
                </a:solidFill>
              </a:rPr>
              <a:t>kanıŋın</a:t>
            </a:r>
            <a:r>
              <a:rPr lang="tr-TR" sz="1600" dirty="0">
                <a:solidFill>
                  <a:srgbClr val="FFFF00"/>
                </a:solidFill>
              </a:rPr>
              <a:t> </a:t>
            </a:r>
            <a:r>
              <a:rPr lang="tr-TR" sz="1600" dirty="0" err="1">
                <a:solidFill>
                  <a:srgbClr val="FFFF00"/>
                </a:solidFill>
              </a:rPr>
              <a:t>kodup</a:t>
            </a:r>
            <a:r>
              <a:rPr lang="tr-TR" sz="1600" dirty="0">
                <a:solidFill>
                  <a:srgbClr val="FFFF00"/>
                </a:solidFill>
              </a:rPr>
              <a:t> </a:t>
            </a:r>
            <a:r>
              <a:rPr lang="tr-TR" sz="1600" dirty="0" err="1" smtClean="0">
                <a:solidFill>
                  <a:srgbClr val="FFFF00"/>
                </a:solidFill>
              </a:rPr>
              <a:t>içikdin:</a:t>
            </a:r>
            <a:r>
              <a:rPr lang="tr-TR" sz="1600" dirty="0" err="1" smtClean="0"/>
              <a:t>Han</a:t>
            </a:r>
            <a:r>
              <a:rPr lang="tr-TR" sz="1600" dirty="0" smtClean="0"/>
              <a:t> </a:t>
            </a:r>
            <a:r>
              <a:rPr lang="tr-TR" sz="1600" dirty="0"/>
              <a:t>verdim, hânını bırakıp tutsak oldun.</a:t>
            </a:r>
          </a:p>
          <a:p>
            <a:pPr marL="0" indent="0" algn="just">
              <a:buNone/>
            </a:pPr>
            <a:r>
              <a:rPr lang="tr-TR" sz="1600" dirty="0" err="1">
                <a:solidFill>
                  <a:srgbClr val="FFFF00"/>
                </a:solidFill>
              </a:rPr>
              <a:t>İçikdük</a:t>
            </a:r>
            <a:r>
              <a:rPr lang="tr-TR" sz="1600" dirty="0">
                <a:solidFill>
                  <a:srgbClr val="FFFF00"/>
                </a:solidFill>
              </a:rPr>
              <a:t> üçün teŋri </a:t>
            </a:r>
            <a:r>
              <a:rPr lang="tr-TR" sz="1600" dirty="0" err="1">
                <a:solidFill>
                  <a:srgbClr val="FFFF00"/>
                </a:solidFill>
              </a:rPr>
              <a:t>ölütmiş</a:t>
            </a:r>
            <a:r>
              <a:rPr lang="tr-TR" sz="1600" dirty="0">
                <a:solidFill>
                  <a:srgbClr val="FFFF00"/>
                </a:solidFill>
              </a:rPr>
              <a:t> </a:t>
            </a:r>
            <a:r>
              <a:rPr lang="tr-TR" sz="1600" dirty="0" err="1" smtClean="0">
                <a:solidFill>
                  <a:srgbClr val="FFFF00"/>
                </a:solidFill>
              </a:rPr>
              <a:t>erinç:</a:t>
            </a:r>
            <a:r>
              <a:rPr lang="tr-TR" sz="1600" dirty="0" err="1" smtClean="0"/>
              <a:t>Tutsak</a:t>
            </a:r>
            <a:r>
              <a:rPr lang="tr-TR" sz="1600" dirty="0" smtClean="0"/>
              <a:t> </a:t>
            </a:r>
            <a:r>
              <a:rPr lang="tr-TR" sz="1600" dirty="0"/>
              <a:t>olduğun için Tanrı öldürdü.</a:t>
            </a:r>
          </a:p>
          <a:p>
            <a:pPr marL="0" indent="0" algn="just">
              <a:buNone/>
            </a:pPr>
            <a:r>
              <a:rPr lang="tr-TR" sz="1600" dirty="0" smtClean="0">
                <a:solidFill>
                  <a:srgbClr val="FFFF00"/>
                </a:solidFill>
              </a:rPr>
              <a:t>Türk </a:t>
            </a:r>
            <a:r>
              <a:rPr lang="tr-TR" sz="1600" dirty="0" err="1">
                <a:solidFill>
                  <a:srgbClr val="FFFF00"/>
                </a:solidFill>
              </a:rPr>
              <a:t>bodun</a:t>
            </a:r>
            <a:r>
              <a:rPr lang="tr-TR" sz="1600" dirty="0">
                <a:solidFill>
                  <a:srgbClr val="FFFF00"/>
                </a:solidFill>
              </a:rPr>
              <a:t> </a:t>
            </a:r>
            <a:r>
              <a:rPr lang="tr-TR" sz="1600" dirty="0" err="1">
                <a:solidFill>
                  <a:srgbClr val="FFFF00"/>
                </a:solidFill>
              </a:rPr>
              <a:t>ölti</a:t>
            </a:r>
            <a:r>
              <a:rPr lang="tr-TR" sz="1600" dirty="0">
                <a:solidFill>
                  <a:srgbClr val="FFFF00"/>
                </a:solidFill>
              </a:rPr>
              <a:t> </a:t>
            </a:r>
            <a:r>
              <a:rPr lang="tr-TR" sz="1600" dirty="0" err="1">
                <a:solidFill>
                  <a:srgbClr val="FFFF00"/>
                </a:solidFill>
              </a:rPr>
              <a:t>alkıntı</a:t>
            </a:r>
            <a:r>
              <a:rPr lang="tr-TR" sz="1600" dirty="0">
                <a:solidFill>
                  <a:srgbClr val="FFFF00"/>
                </a:solidFill>
              </a:rPr>
              <a:t> yok </a:t>
            </a:r>
            <a:r>
              <a:rPr lang="tr-TR" sz="1600" dirty="0" err="1" smtClean="0">
                <a:solidFill>
                  <a:srgbClr val="FFFF00"/>
                </a:solidFill>
              </a:rPr>
              <a:t>boltı:</a:t>
            </a:r>
            <a:r>
              <a:rPr lang="tr-TR" sz="1600" dirty="0" err="1" smtClean="0"/>
              <a:t>Türk</a:t>
            </a:r>
            <a:r>
              <a:rPr lang="tr-TR" sz="1600" dirty="0" smtClean="0"/>
              <a:t> </a:t>
            </a:r>
            <a:r>
              <a:rPr lang="tr-TR" sz="1600" dirty="0"/>
              <a:t>milleti öldü, mahvoldu, yok oldu.</a:t>
            </a:r>
          </a:p>
          <a:p>
            <a:pPr marL="0" indent="0" algn="just">
              <a:buNone/>
            </a:pPr>
            <a:r>
              <a:rPr lang="tr-TR" sz="1600" dirty="0">
                <a:solidFill>
                  <a:srgbClr val="FFFF00"/>
                </a:solidFill>
              </a:rPr>
              <a:t>Türk </a:t>
            </a:r>
            <a:r>
              <a:rPr lang="tr-TR" sz="1600" dirty="0" err="1">
                <a:solidFill>
                  <a:srgbClr val="FFFF00"/>
                </a:solidFill>
              </a:rPr>
              <a:t>sir</a:t>
            </a:r>
            <a:r>
              <a:rPr lang="tr-TR" sz="1600" dirty="0">
                <a:solidFill>
                  <a:srgbClr val="FFFF00"/>
                </a:solidFill>
              </a:rPr>
              <a:t> </a:t>
            </a:r>
            <a:r>
              <a:rPr lang="tr-TR" sz="1600" dirty="0" err="1">
                <a:solidFill>
                  <a:srgbClr val="FFFF00"/>
                </a:solidFill>
              </a:rPr>
              <a:t>bodun</a:t>
            </a:r>
            <a:r>
              <a:rPr lang="tr-TR" sz="1600" dirty="0">
                <a:solidFill>
                  <a:srgbClr val="FFFF00"/>
                </a:solidFill>
              </a:rPr>
              <a:t> </a:t>
            </a:r>
            <a:r>
              <a:rPr lang="tr-TR" sz="1600" dirty="0" err="1">
                <a:solidFill>
                  <a:srgbClr val="FFFF00"/>
                </a:solidFill>
              </a:rPr>
              <a:t>yirinte</a:t>
            </a:r>
            <a:r>
              <a:rPr lang="tr-TR" sz="1600" dirty="0">
                <a:solidFill>
                  <a:srgbClr val="FFFF00"/>
                </a:solidFill>
              </a:rPr>
              <a:t> </a:t>
            </a:r>
            <a:r>
              <a:rPr lang="tr-TR" sz="1600" dirty="0" err="1">
                <a:solidFill>
                  <a:srgbClr val="FFFF00"/>
                </a:solidFill>
              </a:rPr>
              <a:t>bod</a:t>
            </a:r>
            <a:r>
              <a:rPr lang="tr-TR" sz="1600" dirty="0">
                <a:solidFill>
                  <a:srgbClr val="FFFF00"/>
                </a:solidFill>
              </a:rPr>
              <a:t> </a:t>
            </a:r>
            <a:r>
              <a:rPr lang="tr-TR" sz="1600" dirty="0" err="1" smtClean="0">
                <a:solidFill>
                  <a:srgbClr val="FFFF00"/>
                </a:solidFill>
              </a:rPr>
              <a:t>kalmadı:</a:t>
            </a:r>
            <a:r>
              <a:rPr lang="tr-TR" sz="1600" dirty="0" err="1" smtClean="0"/>
              <a:t>Muzaffer</a:t>
            </a:r>
            <a:r>
              <a:rPr lang="tr-TR" sz="1600" dirty="0" smtClean="0"/>
              <a:t> </a:t>
            </a:r>
            <a:r>
              <a:rPr lang="tr-TR" sz="1600" dirty="0"/>
              <a:t>Türk milletinin yerinde boy kalmadı</a:t>
            </a:r>
            <a:r>
              <a:rPr lang="tr-TR" sz="1600" dirty="0" smtClean="0"/>
              <a:t>.</a:t>
            </a:r>
            <a:endParaRPr lang="tr-TR" sz="1600" dirty="0"/>
          </a:p>
        </p:txBody>
      </p:sp>
    </p:spTree>
    <p:extLst>
      <p:ext uri="{BB962C8B-B14F-4D97-AF65-F5344CB8AC3E}">
        <p14:creationId xmlns:p14="http://schemas.microsoft.com/office/powerpoint/2010/main" val="69219557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352928" cy="5904656"/>
          </a:xfrm>
        </p:spPr>
        <p:txBody>
          <a:bodyPr/>
          <a:lstStyle/>
          <a:p>
            <a:pPr marL="0" indent="0" algn="just">
              <a:buNone/>
            </a:pPr>
            <a:r>
              <a:rPr lang="tr-TR" sz="1500" dirty="0">
                <a:solidFill>
                  <a:srgbClr val="FFFF00"/>
                </a:solidFill>
              </a:rPr>
              <a:t>Köktürkler durmadılar, tekrar ayaklandılar. 681 sonlarındaki yeni </a:t>
            </a:r>
            <a:r>
              <a:rPr lang="tr-TR" sz="1500" dirty="0" smtClean="0">
                <a:solidFill>
                  <a:srgbClr val="FFFF00"/>
                </a:solidFill>
              </a:rPr>
              <a:t>hareketin önderi </a:t>
            </a:r>
            <a:r>
              <a:rPr lang="tr-TR" sz="1500" dirty="0">
                <a:solidFill>
                  <a:srgbClr val="FFFF00"/>
                </a:solidFill>
              </a:rPr>
              <a:t>İl Kağan'ın torunlarından </a:t>
            </a:r>
            <a:r>
              <a:rPr lang="tr-TR" sz="1500" dirty="0" err="1">
                <a:solidFill>
                  <a:srgbClr val="FFFF00"/>
                </a:solidFill>
              </a:rPr>
              <a:t>Kutluğ</a:t>
            </a:r>
            <a:r>
              <a:rPr lang="tr-TR" sz="1500" dirty="0">
                <a:solidFill>
                  <a:srgbClr val="FFFF00"/>
                </a:solidFill>
              </a:rPr>
              <a:t> Şad idi. Bundan sonrasını </a:t>
            </a:r>
            <a:r>
              <a:rPr lang="tr-TR" sz="1500" dirty="0" smtClean="0">
                <a:solidFill>
                  <a:srgbClr val="FFFF00"/>
                </a:solidFill>
              </a:rPr>
              <a:t>onun oğlu </a:t>
            </a:r>
            <a:r>
              <a:rPr lang="tr-TR" sz="1500" dirty="0">
                <a:solidFill>
                  <a:srgbClr val="FFFF00"/>
                </a:solidFill>
              </a:rPr>
              <a:t>Bilge Kağan'dan dinleyelim:</a:t>
            </a:r>
          </a:p>
          <a:p>
            <a:pPr marL="0" indent="0" algn="just">
              <a:buNone/>
            </a:pPr>
            <a:r>
              <a:rPr lang="tr-TR" sz="1500" dirty="0">
                <a:solidFill>
                  <a:srgbClr val="FFFF00"/>
                </a:solidFill>
              </a:rPr>
              <a:t>Üze Türk </a:t>
            </a:r>
            <a:r>
              <a:rPr lang="tr-TR" sz="1500" dirty="0" err="1">
                <a:solidFill>
                  <a:srgbClr val="FFFF00"/>
                </a:solidFill>
              </a:rPr>
              <a:t>Teŋrisi</a:t>
            </a:r>
            <a:r>
              <a:rPr lang="tr-TR" sz="1500" dirty="0">
                <a:solidFill>
                  <a:srgbClr val="FFFF00"/>
                </a:solidFill>
              </a:rPr>
              <a:t> Türk </a:t>
            </a:r>
            <a:r>
              <a:rPr lang="tr-TR" sz="1500" dirty="0" err="1">
                <a:solidFill>
                  <a:srgbClr val="FFFF00"/>
                </a:solidFill>
              </a:rPr>
              <a:t>ıdukyiri</a:t>
            </a:r>
            <a:r>
              <a:rPr lang="tr-TR" sz="1500" dirty="0">
                <a:solidFill>
                  <a:srgbClr val="FFFF00"/>
                </a:solidFill>
              </a:rPr>
              <a:t> </a:t>
            </a:r>
            <a:r>
              <a:rPr lang="tr-TR" sz="1500" dirty="0" err="1">
                <a:solidFill>
                  <a:srgbClr val="FFFF00"/>
                </a:solidFill>
              </a:rPr>
              <a:t>subı</a:t>
            </a:r>
            <a:r>
              <a:rPr lang="tr-TR" sz="1500" dirty="0">
                <a:solidFill>
                  <a:srgbClr val="FFFF00"/>
                </a:solidFill>
              </a:rPr>
              <a:t> anca </a:t>
            </a:r>
            <a:r>
              <a:rPr lang="tr-TR" sz="1500" dirty="0" smtClean="0">
                <a:solidFill>
                  <a:srgbClr val="FFFF00"/>
                </a:solidFill>
              </a:rPr>
              <a:t>itmiş:</a:t>
            </a:r>
          </a:p>
          <a:p>
            <a:pPr marL="0" indent="0" algn="just">
              <a:buNone/>
            </a:pPr>
            <a:r>
              <a:rPr lang="tr-TR" sz="1500" dirty="0" smtClean="0">
                <a:solidFill>
                  <a:srgbClr val="FFFF00"/>
                </a:solidFill>
              </a:rPr>
              <a:t>Türk </a:t>
            </a:r>
            <a:r>
              <a:rPr lang="tr-TR" sz="1500" dirty="0">
                <a:solidFill>
                  <a:srgbClr val="FFFF00"/>
                </a:solidFill>
              </a:rPr>
              <a:t>bodun yok </a:t>
            </a:r>
            <a:r>
              <a:rPr lang="tr-TR" sz="1500" dirty="0" err="1">
                <a:solidFill>
                  <a:srgbClr val="FFFF00"/>
                </a:solidFill>
              </a:rPr>
              <a:t>bolmazun</a:t>
            </a:r>
            <a:r>
              <a:rPr lang="tr-TR" sz="1500" dirty="0">
                <a:solidFill>
                  <a:srgbClr val="FFFF00"/>
                </a:solidFill>
              </a:rPr>
              <a:t> </a:t>
            </a:r>
            <a:r>
              <a:rPr lang="tr-TR" sz="1500" dirty="0" err="1" smtClean="0">
                <a:solidFill>
                  <a:srgbClr val="FFFF00"/>
                </a:solidFill>
              </a:rPr>
              <a:t>tiyin</a:t>
            </a:r>
            <a:r>
              <a:rPr lang="tr-TR" sz="1500" dirty="0" smtClean="0">
                <a:solidFill>
                  <a:srgbClr val="FFFF00"/>
                </a:solidFill>
              </a:rPr>
              <a:t>,:</a:t>
            </a:r>
          </a:p>
          <a:p>
            <a:pPr marL="0" indent="0" algn="just">
              <a:buNone/>
            </a:pPr>
            <a:r>
              <a:rPr lang="tr-TR" sz="1500" dirty="0" smtClean="0">
                <a:solidFill>
                  <a:srgbClr val="FFFF00"/>
                </a:solidFill>
              </a:rPr>
              <a:t>Bodun </a:t>
            </a:r>
            <a:r>
              <a:rPr lang="tr-TR" sz="1500" dirty="0" err="1">
                <a:solidFill>
                  <a:srgbClr val="FFFF00"/>
                </a:solidFill>
              </a:rPr>
              <a:t>bolçun</a:t>
            </a:r>
            <a:r>
              <a:rPr lang="tr-TR" sz="1500" dirty="0">
                <a:solidFill>
                  <a:srgbClr val="FFFF00"/>
                </a:solidFill>
              </a:rPr>
              <a:t> </a:t>
            </a:r>
            <a:r>
              <a:rPr lang="tr-TR" sz="1500" dirty="0" err="1" smtClean="0">
                <a:solidFill>
                  <a:srgbClr val="FFFF00"/>
                </a:solidFill>
              </a:rPr>
              <a:t>tiyin</a:t>
            </a:r>
            <a:r>
              <a:rPr lang="tr-TR" sz="1500" dirty="0" smtClean="0">
                <a:solidFill>
                  <a:srgbClr val="FFFF00"/>
                </a:solidFill>
              </a:rPr>
              <a:t>:</a:t>
            </a:r>
          </a:p>
          <a:p>
            <a:pPr marL="0" indent="0" algn="just">
              <a:buNone/>
            </a:pPr>
            <a:r>
              <a:rPr lang="tr-TR" sz="1500" dirty="0" err="1" smtClean="0">
                <a:solidFill>
                  <a:srgbClr val="FFFF00"/>
                </a:solidFill>
              </a:rPr>
              <a:t>Kaŋım</a:t>
            </a:r>
            <a:r>
              <a:rPr lang="tr-TR" sz="1500" dirty="0" smtClean="0">
                <a:solidFill>
                  <a:srgbClr val="FFFF00"/>
                </a:solidFill>
              </a:rPr>
              <a:t> </a:t>
            </a:r>
            <a:r>
              <a:rPr lang="tr-TR" sz="1500" dirty="0" err="1">
                <a:solidFill>
                  <a:srgbClr val="FFFF00"/>
                </a:solidFill>
              </a:rPr>
              <a:t>İltiriş</a:t>
            </a:r>
            <a:r>
              <a:rPr lang="tr-TR" sz="1500" dirty="0">
                <a:solidFill>
                  <a:srgbClr val="FFFF00"/>
                </a:solidFill>
              </a:rPr>
              <a:t> </a:t>
            </a:r>
            <a:r>
              <a:rPr lang="tr-TR" sz="1500" dirty="0" err="1" smtClean="0">
                <a:solidFill>
                  <a:srgbClr val="FFFF00"/>
                </a:solidFill>
              </a:rPr>
              <a:t>Kaganıg</a:t>
            </a:r>
            <a:r>
              <a:rPr lang="tr-TR" sz="1500" dirty="0" smtClean="0">
                <a:solidFill>
                  <a:srgbClr val="FFFF00"/>
                </a:solidFill>
              </a:rPr>
              <a:t>,:</a:t>
            </a:r>
          </a:p>
          <a:p>
            <a:pPr marL="0" indent="0" algn="just">
              <a:buNone/>
            </a:pPr>
            <a:r>
              <a:rPr lang="tr-TR" sz="1500" dirty="0" err="1" smtClean="0">
                <a:solidFill>
                  <a:srgbClr val="FFFF00"/>
                </a:solidFill>
              </a:rPr>
              <a:t>Ögüm</a:t>
            </a:r>
            <a:r>
              <a:rPr lang="tr-TR" sz="1500" dirty="0" smtClean="0">
                <a:solidFill>
                  <a:srgbClr val="FFFF00"/>
                </a:solidFill>
              </a:rPr>
              <a:t> </a:t>
            </a:r>
            <a:r>
              <a:rPr lang="tr-TR" sz="1500" dirty="0">
                <a:solidFill>
                  <a:srgbClr val="FFFF00"/>
                </a:solidFill>
              </a:rPr>
              <a:t>İlbilge </a:t>
            </a:r>
            <a:r>
              <a:rPr lang="tr-TR" sz="1500" dirty="0" err="1" smtClean="0">
                <a:solidFill>
                  <a:srgbClr val="FFFF00"/>
                </a:solidFill>
              </a:rPr>
              <a:t>Katunug</a:t>
            </a:r>
            <a:r>
              <a:rPr lang="tr-TR" sz="1500" dirty="0" smtClean="0"/>
              <a:t>:</a:t>
            </a:r>
          </a:p>
          <a:p>
            <a:pPr marL="0" indent="0" algn="just">
              <a:buNone/>
            </a:pPr>
            <a:r>
              <a:rPr lang="tr-TR" sz="1500" dirty="0" smtClean="0">
                <a:solidFill>
                  <a:srgbClr val="FFFF00"/>
                </a:solidFill>
              </a:rPr>
              <a:t>Teŋri </a:t>
            </a:r>
            <a:r>
              <a:rPr lang="tr-TR" sz="1500" dirty="0" err="1">
                <a:solidFill>
                  <a:srgbClr val="FFFF00"/>
                </a:solidFill>
              </a:rPr>
              <a:t>töpüsinte</a:t>
            </a:r>
            <a:r>
              <a:rPr lang="tr-TR" sz="1500" dirty="0">
                <a:solidFill>
                  <a:srgbClr val="FFFF00"/>
                </a:solidFill>
              </a:rPr>
              <a:t> tutup </a:t>
            </a:r>
            <a:r>
              <a:rPr lang="tr-TR" sz="1500" dirty="0" err="1">
                <a:solidFill>
                  <a:srgbClr val="FFFF00"/>
                </a:solidFill>
              </a:rPr>
              <a:t>yügerü</a:t>
            </a:r>
            <a:r>
              <a:rPr lang="tr-TR" sz="1500" dirty="0">
                <a:solidFill>
                  <a:srgbClr val="FFFF00"/>
                </a:solidFill>
              </a:rPr>
              <a:t> </a:t>
            </a:r>
            <a:r>
              <a:rPr lang="tr-TR" sz="1500" dirty="0" err="1">
                <a:solidFill>
                  <a:srgbClr val="FFFF00"/>
                </a:solidFill>
              </a:rPr>
              <a:t>kötürmiş</a:t>
            </a:r>
            <a:r>
              <a:rPr lang="tr-TR" sz="1500" dirty="0">
                <a:solidFill>
                  <a:srgbClr val="FFFF00"/>
                </a:solidFill>
              </a:rPr>
              <a:t> </a:t>
            </a:r>
            <a:r>
              <a:rPr lang="tr-TR" sz="1500" dirty="0" smtClean="0">
                <a:solidFill>
                  <a:srgbClr val="FFFF00"/>
                </a:solidFill>
              </a:rPr>
              <a:t>erinç</a:t>
            </a:r>
            <a:r>
              <a:rPr lang="tr-TR" sz="1500" dirty="0" smtClean="0">
                <a:solidFill>
                  <a:srgbClr val="FFFF00"/>
                </a:solidFill>
              </a:rPr>
              <a:t>.:</a:t>
            </a:r>
          </a:p>
          <a:p>
            <a:pPr marL="0" indent="0" algn="just">
              <a:buNone/>
            </a:pPr>
            <a:r>
              <a:rPr lang="tr-TR" sz="1500" dirty="0" err="1" smtClean="0">
                <a:solidFill>
                  <a:srgbClr val="FFFF00"/>
                </a:solidFill>
              </a:rPr>
              <a:t>Kaŋım</a:t>
            </a:r>
            <a:r>
              <a:rPr lang="tr-TR" sz="1500" dirty="0" smtClean="0">
                <a:solidFill>
                  <a:srgbClr val="FFFF00"/>
                </a:solidFill>
              </a:rPr>
              <a:t> </a:t>
            </a:r>
            <a:r>
              <a:rPr lang="tr-TR" sz="1500" dirty="0" err="1">
                <a:solidFill>
                  <a:srgbClr val="FFFF00"/>
                </a:solidFill>
              </a:rPr>
              <a:t>kagan</a:t>
            </a:r>
            <a:r>
              <a:rPr lang="tr-TR" sz="1500" dirty="0">
                <a:solidFill>
                  <a:srgbClr val="FFFF00"/>
                </a:solidFill>
              </a:rPr>
              <a:t> </a:t>
            </a:r>
            <a:r>
              <a:rPr lang="tr-TR" sz="1500" dirty="0" err="1">
                <a:solidFill>
                  <a:srgbClr val="FFFF00"/>
                </a:solidFill>
              </a:rPr>
              <a:t>yiti</a:t>
            </a:r>
            <a:r>
              <a:rPr lang="tr-TR" sz="1500" dirty="0">
                <a:solidFill>
                  <a:srgbClr val="FFFF00"/>
                </a:solidFill>
              </a:rPr>
              <a:t> </a:t>
            </a:r>
            <a:r>
              <a:rPr lang="tr-TR" sz="1500" dirty="0" err="1">
                <a:solidFill>
                  <a:srgbClr val="FFFF00"/>
                </a:solidFill>
              </a:rPr>
              <a:t>yigirmi</a:t>
            </a:r>
            <a:r>
              <a:rPr lang="tr-TR" sz="1500" dirty="0">
                <a:solidFill>
                  <a:srgbClr val="FFFF00"/>
                </a:solidFill>
              </a:rPr>
              <a:t> erin </a:t>
            </a:r>
            <a:r>
              <a:rPr lang="tr-TR" sz="1500" dirty="0" err="1" smtClean="0">
                <a:solidFill>
                  <a:srgbClr val="FFFF00"/>
                </a:solidFill>
              </a:rPr>
              <a:t>taşıkmış</a:t>
            </a:r>
            <a:r>
              <a:rPr lang="tr-TR" sz="1500" dirty="0" smtClean="0">
                <a:solidFill>
                  <a:srgbClr val="FFFF00"/>
                </a:solidFill>
              </a:rPr>
              <a:t>.:</a:t>
            </a:r>
          </a:p>
          <a:p>
            <a:pPr marL="0" indent="0" algn="just">
              <a:buNone/>
            </a:pPr>
            <a:r>
              <a:rPr lang="tr-TR" sz="1500" dirty="0" smtClean="0">
                <a:solidFill>
                  <a:srgbClr val="FFFF00"/>
                </a:solidFill>
              </a:rPr>
              <a:t>Taşra </a:t>
            </a:r>
            <a:r>
              <a:rPr lang="tr-TR" sz="1500" dirty="0" err="1">
                <a:solidFill>
                  <a:srgbClr val="FFFF00"/>
                </a:solidFill>
              </a:rPr>
              <a:t>yorıyur</a:t>
            </a:r>
            <a:r>
              <a:rPr lang="tr-TR" sz="1500" dirty="0">
                <a:solidFill>
                  <a:srgbClr val="FFFF00"/>
                </a:solidFill>
              </a:rPr>
              <a:t> </a:t>
            </a:r>
            <a:r>
              <a:rPr lang="tr-TR" sz="1500" dirty="0" err="1">
                <a:solidFill>
                  <a:srgbClr val="FFFF00"/>
                </a:solidFill>
              </a:rPr>
              <a:t>tiyin</a:t>
            </a:r>
            <a:r>
              <a:rPr lang="tr-TR" sz="1500" dirty="0">
                <a:solidFill>
                  <a:srgbClr val="FFFF00"/>
                </a:solidFill>
              </a:rPr>
              <a:t> </a:t>
            </a:r>
            <a:r>
              <a:rPr lang="tr-TR" sz="1500" dirty="0" err="1">
                <a:solidFill>
                  <a:srgbClr val="FFFF00"/>
                </a:solidFill>
              </a:rPr>
              <a:t>kü</a:t>
            </a:r>
            <a:r>
              <a:rPr lang="tr-TR" sz="1500" dirty="0">
                <a:solidFill>
                  <a:srgbClr val="FFFF00"/>
                </a:solidFill>
              </a:rPr>
              <a:t> </a:t>
            </a:r>
            <a:r>
              <a:rPr lang="tr-TR" sz="1500" dirty="0" err="1" smtClean="0">
                <a:solidFill>
                  <a:srgbClr val="FFFF00"/>
                </a:solidFill>
              </a:rPr>
              <a:t>eşidip</a:t>
            </a:r>
            <a:r>
              <a:rPr lang="tr-TR" sz="1500" dirty="0" smtClean="0">
                <a:solidFill>
                  <a:srgbClr val="FFFF00"/>
                </a:solidFill>
              </a:rPr>
              <a:t>:</a:t>
            </a:r>
          </a:p>
          <a:p>
            <a:pPr marL="0" indent="0" algn="just">
              <a:buNone/>
            </a:pPr>
            <a:r>
              <a:rPr lang="tr-TR" sz="1500" dirty="0" err="1" smtClean="0">
                <a:solidFill>
                  <a:srgbClr val="FFFF00"/>
                </a:solidFill>
              </a:rPr>
              <a:t>Balıkdakı</a:t>
            </a:r>
            <a:r>
              <a:rPr lang="tr-TR" sz="1500" dirty="0" smtClean="0">
                <a:solidFill>
                  <a:srgbClr val="FFFF00"/>
                </a:solidFill>
              </a:rPr>
              <a:t> </a:t>
            </a:r>
            <a:r>
              <a:rPr lang="tr-TR" sz="1500" dirty="0" err="1">
                <a:solidFill>
                  <a:srgbClr val="FFFF00"/>
                </a:solidFill>
              </a:rPr>
              <a:t>tagıkmış</a:t>
            </a:r>
            <a:r>
              <a:rPr lang="tr-TR" sz="1500" dirty="0">
                <a:solidFill>
                  <a:srgbClr val="FFFF00"/>
                </a:solidFill>
              </a:rPr>
              <a:t> </a:t>
            </a:r>
            <a:r>
              <a:rPr lang="tr-TR" sz="1500" dirty="0" err="1">
                <a:solidFill>
                  <a:srgbClr val="FFFF00"/>
                </a:solidFill>
              </a:rPr>
              <a:t>tagdakı</a:t>
            </a:r>
            <a:r>
              <a:rPr lang="tr-TR" sz="1500" dirty="0">
                <a:solidFill>
                  <a:srgbClr val="FFFF00"/>
                </a:solidFill>
              </a:rPr>
              <a:t> </a:t>
            </a:r>
            <a:r>
              <a:rPr lang="tr-TR" sz="1500" dirty="0" smtClean="0">
                <a:solidFill>
                  <a:srgbClr val="FFFF00"/>
                </a:solidFill>
              </a:rPr>
              <a:t>inmiş</a:t>
            </a:r>
            <a:r>
              <a:rPr lang="tr-TR" sz="1500" dirty="0" smtClean="0">
                <a:solidFill>
                  <a:srgbClr val="FFFF00"/>
                </a:solidFill>
              </a:rPr>
              <a:t>.:</a:t>
            </a:r>
          </a:p>
          <a:p>
            <a:pPr marL="0" indent="0" algn="just">
              <a:buNone/>
            </a:pPr>
            <a:r>
              <a:rPr lang="tr-TR" sz="1500" dirty="0" smtClean="0"/>
              <a:t> </a:t>
            </a:r>
            <a:r>
              <a:rPr lang="tr-TR" sz="1500" dirty="0" err="1" smtClean="0">
                <a:solidFill>
                  <a:srgbClr val="FFFF00"/>
                </a:solidFill>
              </a:rPr>
              <a:t>Tirilip</a:t>
            </a:r>
            <a:r>
              <a:rPr lang="tr-TR" sz="1500" dirty="0" smtClean="0">
                <a:solidFill>
                  <a:srgbClr val="FFFF00"/>
                </a:solidFill>
              </a:rPr>
              <a:t> </a:t>
            </a:r>
            <a:r>
              <a:rPr lang="tr-TR" sz="1500" dirty="0">
                <a:solidFill>
                  <a:srgbClr val="FFFF00"/>
                </a:solidFill>
              </a:rPr>
              <a:t>yitmiş er </a:t>
            </a:r>
            <a:r>
              <a:rPr lang="tr-TR" sz="1500" dirty="0" err="1" smtClean="0">
                <a:solidFill>
                  <a:srgbClr val="FFFF00"/>
                </a:solidFill>
              </a:rPr>
              <a:t>bolmış</a:t>
            </a:r>
            <a:r>
              <a:rPr lang="tr-TR" sz="1500" dirty="0" smtClean="0">
                <a:solidFill>
                  <a:srgbClr val="FFFF00"/>
                </a:solidFill>
              </a:rPr>
              <a:t>:</a:t>
            </a:r>
          </a:p>
          <a:p>
            <a:pPr marL="0" indent="0" algn="just">
              <a:buNone/>
            </a:pPr>
            <a:r>
              <a:rPr lang="tr-TR" sz="1500" dirty="0" smtClean="0">
                <a:solidFill>
                  <a:srgbClr val="FFFF00"/>
                </a:solidFill>
              </a:rPr>
              <a:t>Teŋri </a:t>
            </a:r>
            <a:r>
              <a:rPr lang="tr-TR" sz="1500" dirty="0" err="1">
                <a:solidFill>
                  <a:srgbClr val="FFFF00"/>
                </a:solidFill>
              </a:rPr>
              <a:t>küç</a:t>
            </a:r>
            <a:r>
              <a:rPr lang="tr-TR" sz="1500" dirty="0">
                <a:solidFill>
                  <a:srgbClr val="FFFF00"/>
                </a:solidFill>
              </a:rPr>
              <a:t> </a:t>
            </a:r>
            <a:r>
              <a:rPr lang="tr-TR" sz="1500" dirty="0" err="1">
                <a:solidFill>
                  <a:srgbClr val="FFFF00"/>
                </a:solidFill>
              </a:rPr>
              <a:t>birtük</a:t>
            </a:r>
            <a:r>
              <a:rPr lang="tr-TR" sz="1500" dirty="0">
                <a:solidFill>
                  <a:srgbClr val="FFFF00"/>
                </a:solidFill>
              </a:rPr>
              <a:t> </a:t>
            </a:r>
            <a:r>
              <a:rPr lang="tr-TR" sz="1500" dirty="0" smtClean="0">
                <a:solidFill>
                  <a:srgbClr val="FFFF00"/>
                </a:solidFill>
              </a:rPr>
              <a:t>üçün:</a:t>
            </a:r>
            <a:endParaRPr lang="tr-TR" sz="1500" dirty="0" smtClean="0"/>
          </a:p>
          <a:p>
            <a:pPr marL="0" indent="0" algn="just">
              <a:buNone/>
            </a:pPr>
            <a:r>
              <a:rPr lang="tr-TR" sz="1500" dirty="0" err="1" smtClean="0">
                <a:solidFill>
                  <a:srgbClr val="FFFF00"/>
                </a:solidFill>
              </a:rPr>
              <a:t>Kaŋım</a:t>
            </a:r>
            <a:r>
              <a:rPr lang="tr-TR" sz="1500" dirty="0" smtClean="0">
                <a:solidFill>
                  <a:srgbClr val="FFFF00"/>
                </a:solidFill>
              </a:rPr>
              <a:t> </a:t>
            </a:r>
            <a:r>
              <a:rPr lang="tr-TR" sz="1500" dirty="0">
                <a:solidFill>
                  <a:srgbClr val="FFFF00"/>
                </a:solidFill>
              </a:rPr>
              <a:t>kağan </a:t>
            </a:r>
            <a:r>
              <a:rPr lang="tr-TR" sz="1500" dirty="0" err="1">
                <a:solidFill>
                  <a:srgbClr val="FFFF00"/>
                </a:solidFill>
              </a:rPr>
              <a:t>süsi</a:t>
            </a:r>
            <a:r>
              <a:rPr lang="tr-TR" sz="1500" dirty="0">
                <a:solidFill>
                  <a:srgbClr val="FFFF00"/>
                </a:solidFill>
              </a:rPr>
              <a:t> </a:t>
            </a:r>
            <a:r>
              <a:rPr lang="tr-TR" sz="1500" dirty="0" err="1">
                <a:solidFill>
                  <a:srgbClr val="FFFF00"/>
                </a:solidFill>
              </a:rPr>
              <a:t>böri</a:t>
            </a:r>
            <a:r>
              <a:rPr lang="tr-TR" sz="1500" dirty="0">
                <a:solidFill>
                  <a:srgbClr val="FFFF00"/>
                </a:solidFill>
              </a:rPr>
              <a:t> teg </a:t>
            </a:r>
            <a:r>
              <a:rPr lang="tr-TR" sz="1500" dirty="0" smtClean="0">
                <a:solidFill>
                  <a:srgbClr val="FFFF00"/>
                </a:solidFill>
              </a:rPr>
              <a:t>ermiş</a:t>
            </a:r>
            <a:r>
              <a:rPr lang="tr-TR" sz="1500" dirty="0" smtClean="0">
                <a:solidFill>
                  <a:srgbClr val="FFFF00"/>
                </a:solidFill>
              </a:rPr>
              <a:t>:</a:t>
            </a:r>
          </a:p>
          <a:p>
            <a:pPr marL="0" indent="0" algn="just">
              <a:buNone/>
            </a:pPr>
            <a:r>
              <a:rPr lang="tr-TR" sz="1500" dirty="0" smtClean="0">
                <a:solidFill>
                  <a:srgbClr val="FFFF00"/>
                </a:solidFill>
              </a:rPr>
              <a:t> </a:t>
            </a:r>
            <a:r>
              <a:rPr lang="tr-TR" sz="1500" dirty="0" err="1">
                <a:solidFill>
                  <a:srgbClr val="FFFF00"/>
                </a:solidFill>
              </a:rPr>
              <a:t>Yagısı</a:t>
            </a:r>
            <a:r>
              <a:rPr lang="tr-TR" sz="1500" dirty="0">
                <a:solidFill>
                  <a:srgbClr val="FFFF00"/>
                </a:solidFill>
              </a:rPr>
              <a:t> </a:t>
            </a:r>
            <a:r>
              <a:rPr lang="tr-TR" sz="1500" dirty="0" err="1">
                <a:solidFill>
                  <a:srgbClr val="FFFF00"/>
                </a:solidFill>
              </a:rPr>
              <a:t>kony</a:t>
            </a:r>
            <a:r>
              <a:rPr lang="tr-TR" sz="1500" dirty="0">
                <a:solidFill>
                  <a:srgbClr val="FFFF00"/>
                </a:solidFill>
              </a:rPr>
              <a:t> teg </a:t>
            </a:r>
            <a:r>
              <a:rPr lang="tr-TR" sz="1500" dirty="0" smtClean="0">
                <a:solidFill>
                  <a:srgbClr val="FFFF00"/>
                </a:solidFill>
              </a:rPr>
              <a:t>ermiş:</a:t>
            </a:r>
          </a:p>
          <a:p>
            <a:pPr marL="0" indent="0" algn="just">
              <a:buNone/>
            </a:pPr>
            <a:r>
              <a:rPr lang="tr-TR" sz="1500" dirty="0" err="1" smtClean="0">
                <a:solidFill>
                  <a:srgbClr val="FFFF00"/>
                </a:solidFill>
              </a:rPr>
              <a:t>İlgerü</a:t>
            </a:r>
            <a:r>
              <a:rPr lang="tr-TR" sz="1500" dirty="0" smtClean="0">
                <a:solidFill>
                  <a:srgbClr val="FFFF00"/>
                </a:solidFill>
              </a:rPr>
              <a:t> </a:t>
            </a:r>
            <a:r>
              <a:rPr lang="tr-TR" sz="1500" dirty="0" err="1">
                <a:solidFill>
                  <a:srgbClr val="FFFF00"/>
                </a:solidFill>
              </a:rPr>
              <a:t>kurıgaru</a:t>
            </a:r>
            <a:r>
              <a:rPr lang="tr-TR" sz="1500" dirty="0">
                <a:solidFill>
                  <a:srgbClr val="FFFF00"/>
                </a:solidFill>
              </a:rPr>
              <a:t> </a:t>
            </a:r>
            <a:r>
              <a:rPr lang="tr-TR" sz="1500" dirty="0" err="1">
                <a:solidFill>
                  <a:srgbClr val="FFFF00"/>
                </a:solidFill>
              </a:rPr>
              <a:t>sülep</a:t>
            </a:r>
            <a:r>
              <a:rPr lang="tr-TR" sz="1500" dirty="0">
                <a:solidFill>
                  <a:srgbClr val="FFFF00"/>
                </a:solidFill>
              </a:rPr>
              <a:t> </a:t>
            </a:r>
            <a:r>
              <a:rPr lang="tr-TR" sz="1500" dirty="0" err="1">
                <a:solidFill>
                  <a:srgbClr val="FFFF00"/>
                </a:solidFill>
              </a:rPr>
              <a:t>tirmiş</a:t>
            </a:r>
            <a:r>
              <a:rPr lang="tr-TR" sz="1500" dirty="0">
                <a:solidFill>
                  <a:srgbClr val="FFFF00"/>
                </a:solidFill>
              </a:rPr>
              <a:t> </a:t>
            </a:r>
            <a:r>
              <a:rPr lang="tr-TR" sz="1500" dirty="0" err="1" smtClean="0">
                <a:solidFill>
                  <a:srgbClr val="FFFF00"/>
                </a:solidFill>
              </a:rPr>
              <a:t>kubratmış</a:t>
            </a:r>
            <a:r>
              <a:rPr lang="tr-TR" sz="1500" dirty="0" smtClean="0">
                <a:solidFill>
                  <a:srgbClr val="FFFF00"/>
                </a:solidFill>
              </a:rPr>
              <a:t>:</a:t>
            </a:r>
          </a:p>
          <a:p>
            <a:pPr marL="0" indent="0" algn="just">
              <a:buNone/>
            </a:pPr>
            <a:r>
              <a:rPr lang="tr-TR" sz="1500" dirty="0" err="1" smtClean="0">
                <a:solidFill>
                  <a:srgbClr val="FFFF00"/>
                </a:solidFill>
              </a:rPr>
              <a:t>Kamagı</a:t>
            </a:r>
            <a:r>
              <a:rPr lang="tr-TR" sz="1500" dirty="0" smtClean="0">
                <a:solidFill>
                  <a:srgbClr val="FFFF00"/>
                </a:solidFill>
              </a:rPr>
              <a:t> </a:t>
            </a:r>
            <a:r>
              <a:rPr lang="tr-TR" sz="1500" dirty="0" err="1">
                <a:solidFill>
                  <a:srgbClr val="FFFF00"/>
                </a:solidFill>
              </a:rPr>
              <a:t>yiti</a:t>
            </a:r>
            <a:r>
              <a:rPr lang="tr-TR" sz="1500" dirty="0">
                <a:solidFill>
                  <a:srgbClr val="FFFF00"/>
                </a:solidFill>
              </a:rPr>
              <a:t> yüz er </a:t>
            </a:r>
            <a:r>
              <a:rPr lang="tr-TR" sz="1500" dirty="0" err="1" smtClean="0">
                <a:solidFill>
                  <a:srgbClr val="FFFF00"/>
                </a:solidFill>
              </a:rPr>
              <a:t>bolmış</a:t>
            </a:r>
            <a:r>
              <a:rPr lang="tr-TR" sz="1500" dirty="0" smtClean="0">
                <a:solidFill>
                  <a:srgbClr val="FFFF00"/>
                </a:solidFill>
              </a:rPr>
              <a:t>.:.</a:t>
            </a:r>
            <a:endParaRPr lang="tr-TR" sz="1500" dirty="0">
              <a:solidFill>
                <a:srgbClr val="FFFF00"/>
              </a:solidFill>
            </a:endParaRPr>
          </a:p>
          <a:p>
            <a:pPr marL="0" indent="0" algn="just">
              <a:buNone/>
            </a:pPr>
            <a:r>
              <a:rPr lang="tr-TR" sz="1500" dirty="0" err="1">
                <a:solidFill>
                  <a:srgbClr val="FFFF00"/>
                </a:solidFill>
              </a:rPr>
              <a:t>Yiti</a:t>
            </a:r>
            <a:r>
              <a:rPr lang="tr-TR" sz="1500" dirty="0">
                <a:solidFill>
                  <a:srgbClr val="FFFF00"/>
                </a:solidFill>
              </a:rPr>
              <a:t> yüz er </a:t>
            </a:r>
            <a:r>
              <a:rPr lang="tr-TR" sz="1500" dirty="0" err="1" smtClean="0">
                <a:solidFill>
                  <a:srgbClr val="FFFF00"/>
                </a:solidFill>
              </a:rPr>
              <a:t>bolup</a:t>
            </a:r>
            <a:r>
              <a:rPr lang="tr-TR" sz="1500" dirty="0" smtClean="0">
                <a:solidFill>
                  <a:srgbClr val="FFFF00"/>
                </a:solidFill>
              </a:rPr>
              <a:t>:</a:t>
            </a:r>
          </a:p>
          <a:p>
            <a:pPr marL="0" indent="0" algn="just">
              <a:buNone/>
            </a:pPr>
            <a:r>
              <a:rPr lang="tr-TR" sz="1500" dirty="0" err="1" smtClean="0">
                <a:solidFill>
                  <a:srgbClr val="FFFF00"/>
                </a:solidFill>
              </a:rPr>
              <a:t>İlsiremiş</a:t>
            </a:r>
            <a:r>
              <a:rPr lang="tr-TR" sz="1500" dirty="0" smtClean="0">
                <a:solidFill>
                  <a:srgbClr val="FFFF00"/>
                </a:solidFill>
              </a:rPr>
              <a:t> </a:t>
            </a:r>
            <a:r>
              <a:rPr lang="tr-TR" sz="1500" dirty="0" err="1">
                <a:solidFill>
                  <a:srgbClr val="FFFF00"/>
                </a:solidFill>
              </a:rPr>
              <a:t>kagansıramış</a:t>
            </a:r>
            <a:r>
              <a:rPr lang="tr-TR" sz="1500" dirty="0">
                <a:solidFill>
                  <a:srgbClr val="FFFF00"/>
                </a:solidFill>
              </a:rPr>
              <a:t> </a:t>
            </a:r>
            <a:r>
              <a:rPr lang="tr-TR" sz="1500" dirty="0" err="1" smtClean="0">
                <a:solidFill>
                  <a:srgbClr val="FFFF00"/>
                </a:solidFill>
              </a:rPr>
              <a:t>bodunug</a:t>
            </a:r>
            <a:r>
              <a:rPr lang="tr-TR" sz="1500" dirty="0" smtClean="0">
                <a:solidFill>
                  <a:srgbClr val="FFFF00"/>
                </a:solidFill>
              </a:rPr>
              <a:t>,:</a:t>
            </a:r>
          </a:p>
          <a:p>
            <a:pPr marL="0" indent="0" algn="just">
              <a:buNone/>
            </a:pPr>
            <a:r>
              <a:rPr lang="tr-TR" sz="1500" dirty="0" err="1" smtClean="0">
                <a:solidFill>
                  <a:srgbClr val="FFFF00"/>
                </a:solidFill>
              </a:rPr>
              <a:t>Küŋedmiş</a:t>
            </a:r>
            <a:r>
              <a:rPr lang="tr-TR" sz="1500" dirty="0" smtClean="0">
                <a:solidFill>
                  <a:srgbClr val="FFFF00"/>
                </a:solidFill>
              </a:rPr>
              <a:t> </a:t>
            </a:r>
            <a:r>
              <a:rPr lang="tr-TR" sz="1500" dirty="0" err="1">
                <a:solidFill>
                  <a:srgbClr val="FFFF00"/>
                </a:solidFill>
              </a:rPr>
              <a:t>kuladmış</a:t>
            </a:r>
            <a:r>
              <a:rPr lang="tr-TR" sz="1500" dirty="0">
                <a:solidFill>
                  <a:srgbClr val="FFFF00"/>
                </a:solidFill>
              </a:rPr>
              <a:t> </a:t>
            </a:r>
            <a:r>
              <a:rPr lang="tr-TR" sz="1500" dirty="0" err="1" smtClean="0">
                <a:solidFill>
                  <a:srgbClr val="FFFF00"/>
                </a:solidFill>
              </a:rPr>
              <a:t>bodunug</a:t>
            </a:r>
            <a:r>
              <a:rPr lang="tr-TR" sz="1500" dirty="0" smtClean="0">
                <a:solidFill>
                  <a:srgbClr val="FFFF00"/>
                </a:solidFill>
              </a:rPr>
              <a:t>:</a:t>
            </a:r>
          </a:p>
          <a:p>
            <a:pPr marL="0" indent="0" algn="just">
              <a:buNone/>
            </a:pPr>
            <a:r>
              <a:rPr lang="tr-TR" sz="1500" dirty="0" smtClean="0">
                <a:solidFill>
                  <a:srgbClr val="FFFF00"/>
                </a:solidFill>
              </a:rPr>
              <a:t>Türk </a:t>
            </a:r>
            <a:r>
              <a:rPr lang="tr-TR" sz="1500" dirty="0" err="1">
                <a:solidFill>
                  <a:srgbClr val="FFFF00"/>
                </a:solidFill>
              </a:rPr>
              <a:t>törüsin</a:t>
            </a:r>
            <a:r>
              <a:rPr lang="tr-TR" sz="1500" dirty="0">
                <a:solidFill>
                  <a:srgbClr val="FFFF00"/>
                </a:solidFill>
              </a:rPr>
              <a:t> </a:t>
            </a:r>
            <a:r>
              <a:rPr lang="tr-TR" sz="1500" dirty="0" err="1">
                <a:solidFill>
                  <a:srgbClr val="FFFF00"/>
                </a:solidFill>
              </a:rPr>
              <a:t>ıçgınmış</a:t>
            </a:r>
            <a:r>
              <a:rPr lang="tr-TR" sz="1500" dirty="0">
                <a:solidFill>
                  <a:srgbClr val="FFFF00"/>
                </a:solidFill>
              </a:rPr>
              <a:t> </a:t>
            </a:r>
            <a:r>
              <a:rPr lang="tr-TR" sz="1500" dirty="0" err="1" smtClean="0">
                <a:solidFill>
                  <a:srgbClr val="FFFF00"/>
                </a:solidFill>
              </a:rPr>
              <a:t>bodunug</a:t>
            </a:r>
            <a:r>
              <a:rPr lang="tr-TR" sz="1500" dirty="0" smtClean="0">
                <a:solidFill>
                  <a:srgbClr val="FFFF00"/>
                </a:solidFill>
              </a:rPr>
              <a:t>:</a:t>
            </a:r>
          </a:p>
          <a:p>
            <a:pPr marL="0" indent="0" algn="just">
              <a:buNone/>
            </a:pPr>
            <a:r>
              <a:rPr lang="tr-TR" sz="1500" dirty="0" err="1" smtClean="0">
                <a:solidFill>
                  <a:srgbClr val="FFFF00"/>
                </a:solidFill>
              </a:rPr>
              <a:t>Eçüm</a:t>
            </a:r>
            <a:r>
              <a:rPr lang="tr-TR" sz="1500" dirty="0" smtClean="0">
                <a:solidFill>
                  <a:srgbClr val="FFFF00"/>
                </a:solidFill>
              </a:rPr>
              <a:t> </a:t>
            </a:r>
            <a:r>
              <a:rPr lang="tr-TR" sz="1500" dirty="0" err="1">
                <a:solidFill>
                  <a:srgbClr val="FFFF00"/>
                </a:solidFill>
              </a:rPr>
              <a:t>apam</a:t>
            </a:r>
            <a:r>
              <a:rPr lang="tr-TR" sz="1500" dirty="0">
                <a:solidFill>
                  <a:srgbClr val="FFFF00"/>
                </a:solidFill>
              </a:rPr>
              <a:t> </a:t>
            </a:r>
            <a:r>
              <a:rPr lang="tr-TR" sz="1500" dirty="0" err="1">
                <a:solidFill>
                  <a:srgbClr val="FFFF00"/>
                </a:solidFill>
              </a:rPr>
              <a:t>törüsinçe</a:t>
            </a:r>
            <a:r>
              <a:rPr lang="tr-TR" sz="1500" dirty="0">
                <a:solidFill>
                  <a:srgbClr val="FFFF00"/>
                </a:solidFill>
              </a:rPr>
              <a:t> yaratmış </a:t>
            </a:r>
            <a:r>
              <a:rPr lang="tr-TR" sz="1500" dirty="0" err="1" smtClean="0">
                <a:solidFill>
                  <a:srgbClr val="FFFF00"/>
                </a:solidFill>
              </a:rPr>
              <a:t>boşgurmış</a:t>
            </a:r>
            <a:r>
              <a:rPr lang="tr-TR" sz="1500" smtClean="0">
                <a:solidFill>
                  <a:srgbClr val="FFFF00"/>
                </a:solidFill>
              </a:rPr>
              <a:t>.:</a:t>
            </a:r>
          </a:p>
          <a:p>
            <a:pPr marL="0" indent="0" algn="just">
              <a:buNone/>
            </a:pPr>
            <a:endParaRPr lang="tr-TR" sz="1500" dirty="0">
              <a:solidFill>
                <a:srgbClr val="FFFF00"/>
              </a:solidFill>
            </a:endParaRPr>
          </a:p>
        </p:txBody>
      </p:sp>
    </p:spTree>
    <p:extLst>
      <p:ext uri="{BB962C8B-B14F-4D97-AF65-F5344CB8AC3E}">
        <p14:creationId xmlns:p14="http://schemas.microsoft.com/office/powerpoint/2010/main" val="106612678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424936" cy="6120680"/>
          </a:xfrm>
        </p:spPr>
        <p:txBody>
          <a:bodyPr/>
          <a:lstStyle/>
          <a:p>
            <a:pPr marL="0" indent="0" algn="just">
              <a:buNone/>
            </a:pPr>
            <a:r>
              <a:rPr lang="tr-TR" sz="1700" dirty="0">
                <a:solidFill>
                  <a:srgbClr val="FFFF00"/>
                </a:solidFill>
              </a:rPr>
              <a:t>681 sonunda </a:t>
            </a:r>
            <a:r>
              <a:rPr lang="tr-TR" sz="1700" dirty="0" err="1">
                <a:solidFill>
                  <a:srgbClr val="FFFF00"/>
                </a:solidFill>
              </a:rPr>
              <a:t>Kutluğ</a:t>
            </a:r>
            <a:r>
              <a:rPr lang="tr-TR" sz="1700" dirty="0">
                <a:solidFill>
                  <a:srgbClr val="FFFF00"/>
                </a:solidFill>
              </a:rPr>
              <a:t> ve onun çevresinde toplanan Türkler </a:t>
            </a:r>
            <a:r>
              <a:rPr lang="tr-TR" sz="1700" dirty="0" err="1" smtClean="0">
                <a:solidFill>
                  <a:srgbClr val="FFFF00"/>
                </a:solidFill>
              </a:rPr>
              <a:t>Çogay</a:t>
            </a:r>
            <a:r>
              <a:rPr lang="tr-TR" sz="1700" dirty="0" smtClean="0">
                <a:solidFill>
                  <a:srgbClr val="FFFF00"/>
                </a:solidFill>
              </a:rPr>
              <a:t> </a:t>
            </a:r>
            <a:r>
              <a:rPr lang="tr-TR" sz="1700" dirty="0">
                <a:solidFill>
                  <a:srgbClr val="FFFF00"/>
                </a:solidFill>
              </a:rPr>
              <a:t>(Çince: </a:t>
            </a:r>
            <a:r>
              <a:rPr lang="tr-TR" sz="1700" dirty="0" err="1">
                <a:solidFill>
                  <a:srgbClr val="FFFF00"/>
                </a:solidFill>
              </a:rPr>
              <a:t>Yinşan</a:t>
            </a:r>
            <a:r>
              <a:rPr lang="tr-TR" sz="1700" dirty="0">
                <a:solidFill>
                  <a:srgbClr val="FFFF00"/>
                </a:solidFill>
              </a:rPr>
              <a:t>) dağlarının kuzey </a:t>
            </a:r>
            <a:r>
              <a:rPr lang="tr-TR" sz="1700" dirty="0" smtClean="0">
                <a:solidFill>
                  <a:srgbClr val="FFFF00"/>
                </a:solidFill>
              </a:rPr>
              <a:t>eteklerine geldiler</a:t>
            </a:r>
            <a:r>
              <a:rPr lang="tr-TR" sz="1700" dirty="0">
                <a:solidFill>
                  <a:srgbClr val="FFFF00"/>
                </a:solidFill>
              </a:rPr>
              <a:t>. 682'de </a:t>
            </a:r>
            <a:r>
              <a:rPr lang="tr-TR" sz="1700" dirty="0" err="1">
                <a:solidFill>
                  <a:srgbClr val="FFFF00"/>
                </a:solidFill>
              </a:rPr>
              <a:t>Toğla</a:t>
            </a:r>
            <a:r>
              <a:rPr lang="tr-TR" sz="1700" dirty="0">
                <a:solidFill>
                  <a:srgbClr val="FFFF00"/>
                </a:solidFill>
              </a:rPr>
              <a:t> ırmağı yakınlarında </a:t>
            </a:r>
            <a:r>
              <a:rPr lang="tr-TR" sz="1700" b="1" dirty="0"/>
              <a:t>Dokuz </a:t>
            </a:r>
            <a:r>
              <a:rPr lang="tr-TR" sz="1700" b="1" dirty="0" smtClean="0"/>
              <a:t>Oğuzları </a:t>
            </a:r>
            <a:r>
              <a:rPr lang="tr-TR" sz="1700" dirty="0">
                <a:solidFill>
                  <a:srgbClr val="FFFF00"/>
                </a:solidFill>
              </a:rPr>
              <a:t>(Uygurları) </a:t>
            </a:r>
            <a:r>
              <a:rPr lang="tr-TR" sz="1700" dirty="0" smtClean="0">
                <a:solidFill>
                  <a:srgbClr val="FFFF00"/>
                </a:solidFill>
              </a:rPr>
              <a:t>yenerek </a:t>
            </a:r>
            <a:r>
              <a:rPr lang="tr-TR" sz="1700" dirty="0" err="1" smtClean="0"/>
              <a:t>Ötüken'</a:t>
            </a:r>
            <a:r>
              <a:rPr lang="tr-TR" sz="1700" dirty="0" err="1" smtClean="0">
                <a:solidFill>
                  <a:srgbClr val="FFFF00"/>
                </a:solidFill>
              </a:rPr>
              <a:t>e</a:t>
            </a:r>
            <a:r>
              <a:rPr lang="tr-TR" sz="1700" dirty="0" smtClean="0">
                <a:solidFill>
                  <a:srgbClr val="FFFF00"/>
                </a:solidFill>
              </a:rPr>
              <a:t> </a:t>
            </a:r>
            <a:r>
              <a:rPr lang="tr-TR" sz="1700" dirty="0">
                <a:solidFill>
                  <a:srgbClr val="FFFF00"/>
                </a:solidFill>
              </a:rPr>
              <a:t>hâkim oldular. Orhun vadisindeki </a:t>
            </a:r>
            <a:r>
              <a:rPr lang="tr-TR" sz="1700" dirty="0" err="1">
                <a:solidFill>
                  <a:srgbClr val="FFFF00"/>
                </a:solidFill>
              </a:rPr>
              <a:t>Ötüken</a:t>
            </a:r>
            <a:r>
              <a:rPr lang="tr-TR" sz="1700" dirty="0">
                <a:solidFill>
                  <a:srgbClr val="FFFF00"/>
                </a:solidFill>
              </a:rPr>
              <a:t>, Hunlardan beri Türklerin </a:t>
            </a:r>
            <a:r>
              <a:rPr lang="tr-TR" sz="1700" dirty="0" smtClean="0">
                <a:solidFill>
                  <a:srgbClr val="FFFF00"/>
                </a:solidFill>
              </a:rPr>
              <a:t>kutsal devlet </a:t>
            </a:r>
            <a:r>
              <a:rPr lang="tr-TR" sz="1700" dirty="0">
                <a:solidFill>
                  <a:srgbClr val="FFFF00"/>
                </a:solidFill>
              </a:rPr>
              <a:t>merkezi, </a:t>
            </a:r>
            <a:r>
              <a:rPr lang="tr-TR" sz="1700" dirty="0"/>
              <a:t>il </a:t>
            </a:r>
            <a:r>
              <a:rPr lang="tr-TR" sz="1700" dirty="0" err="1" smtClean="0"/>
              <a:t>tutsık</a:t>
            </a:r>
            <a:r>
              <a:rPr lang="tr-TR" sz="1700" dirty="0" smtClean="0"/>
              <a:t> yir </a:t>
            </a:r>
            <a:r>
              <a:rPr lang="tr-TR" sz="1700" dirty="0">
                <a:solidFill>
                  <a:srgbClr val="FFFF00"/>
                </a:solidFill>
              </a:rPr>
              <a:t>(devleti tutacak yer) idi. </a:t>
            </a:r>
            <a:r>
              <a:rPr lang="tr-TR" sz="1700" dirty="0" err="1"/>
              <a:t>Kutluğ</a:t>
            </a:r>
            <a:r>
              <a:rPr lang="tr-TR" sz="1700" dirty="0"/>
              <a:t>, </a:t>
            </a:r>
            <a:r>
              <a:rPr lang="tr-TR" sz="1700" dirty="0">
                <a:solidFill>
                  <a:srgbClr val="FFFF00"/>
                </a:solidFill>
              </a:rPr>
              <a:t>Türk devletini </a:t>
            </a:r>
            <a:r>
              <a:rPr lang="tr-TR" sz="1700" dirty="0" smtClean="0">
                <a:solidFill>
                  <a:srgbClr val="FFFF00"/>
                </a:solidFill>
              </a:rPr>
              <a:t>yeniden bağımsızlığa </a:t>
            </a:r>
            <a:r>
              <a:rPr lang="tr-TR" sz="1700" dirty="0">
                <a:solidFill>
                  <a:srgbClr val="FFFF00"/>
                </a:solidFill>
              </a:rPr>
              <a:t>kavuşturdu ve </a:t>
            </a:r>
            <a:r>
              <a:rPr lang="tr-TR" sz="1700" b="1" dirty="0" smtClean="0"/>
              <a:t>İLTERİŞ KAĞAN </a:t>
            </a:r>
            <a:r>
              <a:rPr lang="tr-TR" sz="1700" dirty="0" smtClean="0">
                <a:solidFill>
                  <a:srgbClr val="FFFF00"/>
                </a:solidFill>
              </a:rPr>
              <a:t>unvanını </a:t>
            </a:r>
            <a:r>
              <a:rPr lang="tr-TR" sz="1700" dirty="0">
                <a:solidFill>
                  <a:srgbClr val="FFFF00"/>
                </a:solidFill>
              </a:rPr>
              <a:t>aldı. Çin'e art arda </a:t>
            </a:r>
            <a:r>
              <a:rPr lang="tr-TR" sz="1700" dirty="0" smtClean="0">
                <a:solidFill>
                  <a:srgbClr val="FFFF00"/>
                </a:solidFill>
              </a:rPr>
              <a:t>seferler  yapıp </a:t>
            </a:r>
            <a:r>
              <a:rPr lang="tr-TR" sz="1700" dirty="0">
                <a:solidFill>
                  <a:srgbClr val="FFFF00"/>
                </a:solidFill>
              </a:rPr>
              <a:t>Türk devletini eski sınırlarına kavuşturmaya ve Çin'deki tutsak </a:t>
            </a:r>
            <a:r>
              <a:rPr lang="tr-TR" sz="1700" dirty="0" smtClean="0">
                <a:solidFill>
                  <a:srgbClr val="FFFF00"/>
                </a:solidFill>
              </a:rPr>
              <a:t>Türkleri kurtarmaya </a:t>
            </a:r>
            <a:r>
              <a:rPr lang="tr-TR" sz="1700" dirty="0">
                <a:solidFill>
                  <a:srgbClr val="FFFF00"/>
                </a:solidFill>
              </a:rPr>
              <a:t>çalıştı. Başbakan ve </a:t>
            </a:r>
            <a:r>
              <a:rPr lang="tr-TR" sz="1700" dirty="0" smtClean="0">
                <a:solidFill>
                  <a:srgbClr val="FFFF00"/>
                </a:solidFill>
              </a:rPr>
              <a:t>başkomutan, </a:t>
            </a:r>
            <a:r>
              <a:rPr lang="tr-TR" sz="1700" dirty="0">
                <a:solidFill>
                  <a:srgbClr val="FFFF00"/>
                </a:solidFill>
              </a:rPr>
              <a:t>büyük devlet adamı ve ilk </a:t>
            </a:r>
            <a:r>
              <a:rPr lang="tr-TR" sz="1700" dirty="0" smtClean="0">
                <a:solidFill>
                  <a:srgbClr val="FFFF00"/>
                </a:solidFill>
              </a:rPr>
              <a:t>Türk </a:t>
            </a:r>
            <a:r>
              <a:rPr lang="tr-TR" sz="1700" dirty="0">
                <a:solidFill>
                  <a:srgbClr val="FFFF00"/>
                </a:solidFill>
              </a:rPr>
              <a:t>t</a:t>
            </a:r>
            <a:r>
              <a:rPr lang="tr-TR" sz="1700" dirty="0" smtClean="0">
                <a:solidFill>
                  <a:srgbClr val="FFFF00"/>
                </a:solidFill>
              </a:rPr>
              <a:t>arihçisi </a:t>
            </a:r>
            <a:r>
              <a:rPr lang="tr-TR" sz="1700" b="1" dirty="0" smtClean="0"/>
              <a:t>BİLGE TONYUKUK </a:t>
            </a:r>
            <a:r>
              <a:rPr lang="tr-TR" sz="1700" dirty="0" smtClean="0">
                <a:solidFill>
                  <a:srgbClr val="FFFF00"/>
                </a:solidFill>
              </a:rPr>
              <a:t>idi</a:t>
            </a:r>
            <a:r>
              <a:rPr lang="tr-TR" sz="1700" dirty="0">
                <a:solidFill>
                  <a:srgbClr val="FFFF00"/>
                </a:solidFill>
              </a:rPr>
              <a:t>. </a:t>
            </a:r>
            <a:r>
              <a:rPr lang="tr-TR" sz="1700" dirty="0" err="1">
                <a:solidFill>
                  <a:srgbClr val="FFFF00"/>
                </a:solidFill>
              </a:rPr>
              <a:t>İlteriş</a:t>
            </a:r>
            <a:r>
              <a:rPr lang="tr-TR" sz="1700" dirty="0">
                <a:solidFill>
                  <a:srgbClr val="FFFF00"/>
                </a:solidFill>
              </a:rPr>
              <a:t> Kağan döneminde doğuda </a:t>
            </a:r>
            <a:r>
              <a:rPr lang="tr-TR" sz="1700" dirty="0" err="1"/>
              <a:t>Onon</a:t>
            </a:r>
            <a:r>
              <a:rPr lang="tr-TR" sz="1700" dirty="0"/>
              <a:t> ve </a:t>
            </a:r>
            <a:r>
              <a:rPr lang="tr-TR" sz="1700" dirty="0" err="1" smtClean="0"/>
              <a:t>Kerulen</a:t>
            </a:r>
            <a:r>
              <a:rPr lang="tr-TR" sz="1700" dirty="0" smtClean="0"/>
              <a:t> </a:t>
            </a:r>
            <a:r>
              <a:rPr lang="tr-TR" sz="1700" dirty="0" smtClean="0">
                <a:solidFill>
                  <a:srgbClr val="FFFF00"/>
                </a:solidFill>
              </a:rPr>
              <a:t>ırmaklarına</a:t>
            </a:r>
            <a:r>
              <a:rPr lang="tr-TR" sz="1700" dirty="0">
                <a:solidFill>
                  <a:srgbClr val="FFFF00"/>
                </a:solidFill>
              </a:rPr>
              <a:t>, kuzeyde </a:t>
            </a:r>
            <a:r>
              <a:rPr lang="tr-TR" sz="1700" dirty="0" err="1"/>
              <a:t>Kögmen</a:t>
            </a:r>
            <a:r>
              <a:rPr lang="tr-TR" sz="1700" dirty="0">
                <a:solidFill>
                  <a:srgbClr val="FFFF00"/>
                </a:solidFill>
              </a:rPr>
              <a:t> </a:t>
            </a:r>
            <a:r>
              <a:rPr lang="tr-TR" sz="1700" dirty="0"/>
              <a:t>(</a:t>
            </a:r>
            <a:r>
              <a:rPr lang="tr-TR" sz="1700" dirty="0" err="1"/>
              <a:t>Tannu</a:t>
            </a:r>
            <a:r>
              <a:rPr lang="tr-TR" sz="1700" dirty="0"/>
              <a:t>-ula) </a:t>
            </a:r>
            <a:r>
              <a:rPr lang="tr-TR" sz="1700" dirty="0">
                <a:solidFill>
                  <a:srgbClr val="FFFF00"/>
                </a:solidFill>
              </a:rPr>
              <a:t>dağlarına, batıda Altaylara </a:t>
            </a:r>
            <a:r>
              <a:rPr lang="tr-TR" sz="1700" dirty="0" smtClean="0">
                <a:solidFill>
                  <a:srgbClr val="FFFF00"/>
                </a:solidFill>
              </a:rPr>
              <a:t>ulaşılmış, 689'da </a:t>
            </a:r>
            <a:r>
              <a:rPr lang="tr-TR" sz="1700" dirty="0">
                <a:solidFill>
                  <a:srgbClr val="FFFF00"/>
                </a:solidFill>
              </a:rPr>
              <a:t>Türgişler üzerine de sefer </a:t>
            </a:r>
            <a:r>
              <a:rPr lang="tr-TR" sz="1700" dirty="0" smtClean="0">
                <a:solidFill>
                  <a:srgbClr val="FFFF00"/>
                </a:solidFill>
              </a:rPr>
              <a:t>yapılmıştı. 692'de </a:t>
            </a:r>
            <a:r>
              <a:rPr lang="tr-TR" sz="1700" dirty="0" err="1">
                <a:solidFill>
                  <a:srgbClr val="FFFF00"/>
                </a:solidFill>
              </a:rPr>
              <a:t>İlteriş</a:t>
            </a:r>
            <a:r>
              <a:rPr lang="tr-TR" sz="1700" dirty="0">
                <a:solidFill>
                  <a:srgbClr val="FFFF00"/>
                </a:solidFill>
              </a:rPr>
              <a:t> Kağan öldüğü zaman Bilge sekiz, Köl </a:t>
            </a:r>
            <a:r>
              <a:rPr lang="tr-TR" sz="1700" dirty="0" err="1">
                <a:solidFill>
                  <a:srgbClr val="FFFF00"/>
                </a:solidFill>
              </a:rPr>
              <a:t>Tigin</a:t>
            </a:r>
            <a:r>
              <a:rPr lang="tr-TR" sz="1700" dirty="0">
                <a:solidFill>
                  <a:srgbClr val="FFFF00"/>
                </a:solidFill>
              </a:rPr>
              <a:t> yedi yaşında </a:t>
            </a:r>
            <a:r>
              <a:rPr lang="tr-TR" sz="1700" dirty="0" smtClean="0">
                <a:solidFill>
                  <a:srgbClr val="FFFF00"/>
                </a:solidFill>
              </a:rPr>
              <a:t>idi. </a:t>
            </a:r>
            <a:r>
              <a:rPr lang="tr-TR" sz="1700" dirty="0" err="1" smtClean="0">
                <a:solidFill>
                  <a:srgbClr val="FFFF00"/>
                </a:solidFill>
              </a:rPr>
              <a:t>İlteriş'in</a:t>
            </a:r>
            <a:r>
              <a:rPr lang="tr-TR" sz="1700" dirty="0" smtClean="0">
                <a:solidFill>
                  <a:srgbClr val="FFFF00"/>
                </a:solidFill>
              </a:rPr>
              <a:t> </a:t>
            </a:r>
            <a:r>
              <a:rPr lang="tr-TR" sz="1700" dirty="0">
                <a:solidFill>
                  <a:srgbClr val="FFFF00"/>
                </a:solidFill>
              </a:rPr>
              <a:t>27 yaşındaki kardeşi Kapgan, kağan oldu. Kapgan, 692'den 716 yılına </a:t>
            </a:r>
            <a:r>
              <a:rPr lang="tr-TR" sz="1700" dirty="0" smtClean="0">
                <a:solidFill>
                  <a:srgbClr val="FFFF00"/>
                </a:solidFill>
              </a:rPr>
              <a:t>dek 24 </a:t>
            </a:r>
            <a:r>
              <a:rPr lang="tr-TR" sz="1700" dirty="0">
                <a:solidFill>
                  <a:srgbClr val="FFFF00"/>
                </a:solidFill>
              </a:rPr>
              <a:t>yıl kağanlık yaptı. Türk tarihinin en büyük </a:t>
            </a:r>
            <a:r>
              <a:rPr lang="tr-TR" sz="1700" dirty="0" err="1">
                <a:solidFill>
                  <a:srgbClr val="FFFF00"/>
                </a:solidFill>
              </a:rPr>
              <a:t>hükümdarlanndan</a:t>
            </a:r>
            <a:r>
              <a:rPr lang="tr-TR" sz="1700" dirty="0">
                <a:solidFill>
                  <a:srgbClr val="FFFF00"/>
                </a:solidFill>
              </a:rPr>
              <a:t> </a:t>
            </a:r>
            <a:r>
              <a:rPr lang="tr-TR" sz="1700" dirty="0" err="1" smtClean="0">
                <a:solidFill>
                  <a:srgbClr val="FFFF00"/>
                </a:solidFill>
              </a:rPr>
              <a:t>biridir.Köktürklerin</a:t>
            </a:r>
            <a:r>
              <a:rPr lang="tr-TR" sz="1700" dirty="0" smtClean="0">
                <a:solidFill>
                  <a:srgbClr val="FFFF00"/>
                </a:solidFill>
              </a:rPr>
              <a:t> </a:t>
            </a:r>
            <a:r>
              <a:rPr lang="tr-TR" sz="1700" dirty="0">
                <a:solidFill>
                  <a:srgbClr val="FFFF00"/>
                </a:solidFill>
              </a:rPr>
              <a:t>birinci döneminde </a:t>
            </a:r>
            <a:r>
              <a:rPr lang="tr-TR" sz="1700" dirty="0" err="1"/>
              <a:t>Mukan</a:t>
            </a:r>
            <a:r>
              <a:rPr lang="tr-TR" sz="1700" dirty="0">
                <a:solidFill>
                  <a:srgbClr val="FFFF00"/>
                </a:solidFill>
              </a:rPr>
              <a:t> ne ise ikinci döneminde de </a:t>
            </a:r>
            <a:r>
              <a:rPr lang="tr-TR" sz="1700" dirty="0"/>
              <a:t>Kapgan</a:t>
            </a:r>
            <a:r>
              <a:rPr lang="tr-TR" sz="1700" dirty="0">
                <a:solidFill>
                  <a:srgbClr val="FFFF00"/>
                </a:solidFill>
              </a:rPr>
              <a:t> </a:t>
            </a:r>
            <a:r>
              <a:rPr lang="tr-TR" sz="1700" dirty="0" smtClean="0">
                <a:solidFill>
                  <a:srgbClr val="FFFF00"/>
                </a:solidFill>
              </a:rPr>
              <a:t>odur. </a:t>
            </a:r>
            <a:r>
              <a:rPr lang="tr-TR" sz="1700" dirty="0" err="1" smtClean="0">
                <a:solidFill>
                  <a:srgbClr val="FFFF00"/>
                </a:solidFill>
              </a:rPr>
              <a:t>İlteriş</a:t>
            </a:r>
            <a:r>
              <a:rPr lang="tr-TR" sz="1700" dirty="0" smtClean="0">
                <a:solidFill>
                  <a:srgbClr val="FFFF00"/>
                </a:solidFill>
              </a:rPr>
              <a:t> </a:t>
            </a:r>
            <a:r>
              <a:rPr lang="tr-TR" sz="1700" dirty="0">
                <a:solidFill>
                  <a:srgbClr val="FFFF00"/>
                </a:solidFill>
              </a:rPr>
              <a:t>Kağan'ın son yıllarında Batı Köktürkleri de bağımsız </a:t>
            </a:r>
            <a:r>
              <a:rPr lang="tr-TR" sz="1700" dirty="0" smtClean="0">
                <a:solidFill>
                  <a:srgbClr val="FFFF00"/>
                </a:solidFill>
              </a:rPr>
              <a:t>oldular. 689'da </a:t>
            </a:r>
            <a:r>
              <a:rPr lang="tr-TR" sz="1700" dirty="0" err="1">
                <a:solidFill>
                  <a:srgbClr val="FFFF00"/>
                </a:solidFill>
              </a:rPr>
              <a:t>İlteriş'in</a:t>
            </a:r>
            <a:r>
              <a:rPr lang="tr-TR" sz="1700" dirty="0">
                <a:solidFill>
                  <a:srgbClr val="FFFF00"/>
                </a:solidFill>
              </a:rPr>
              <a:t> Batı Köktürklerine hücumu sonunda, Çin tarafından tayin </a:t>
            </a:r>
            <a:r>
              <a:rPr lang="tr-TR" sz="1700" dirty="0" smtClean="0">
                <a:solidFill>
                  <a:srgbClr val="FFFF00"/>
                </a:solidFill>
              </a:rPr>
              <a:t>edilen sözde </a:t>
            </a:r>
            <a:r>
              <a:rPr lang="tr-TR" sz="1700" dirty="0">
                <a:solidFill>
                  <a:srgbClr val="FFFF00"/>
                </a:solidFill>
              </a:rPr>
              <a:t>kağan kaçmış; bundan yararlanan Türgiş boyu önderi </a:t>
            </a:r>
            <a:r>
              <a:rPr lang="tr-TR" sz="1700" dirty="0" err="1"/>
              <a:t>Uçele</a:t>
            </a:r>
            <a:r>
              <a:rPr lang="tr-TR" sz="1700" dirty="0">
                <a:solidFill>
                  <a:srgbClr val="FFFF00"/>
                </a:solidFill>
              </a:rPr>
              <a:t>, duruma </a:t>
            </a:r>
            <a:r>
              <a:rPr lang="tr-TR" sz="1700" dirty="0" smtClean="0">
                <a:solidFill>
                  <a:srgbClr val="FFFF00"/>
                </a:solidFill>
              </a:rPr>
              <a:t>hâkim olarak </a:t>
            </a:r>
            <a:r>
              <a:rPr lang="tr-TR" sz="1700" dirty="0">
                <a:solidFill>
                  <a:srgbClr val="FFFF00"/>
                </a:solidFill>
              </a:rPr>
              <a:t>690'da kağanlığını ilân etmişti. Tokmak bölgesinde başkentini kurarak </a:t>
            </a:r>
            <a:r>
              <a:rPr lang="tr-TR" sz="1700" dirty="0" smtClean="0">
                <a:solidFill>
                  <a:srgbClr val="FFFF00"/>
                </a:solidFill>
              </a:rPr>
              <a:t>kısa zamanda </a:t>
            </a:r>
            <a:r>
              <a:rPr lang="tr-TR" sz="1700" dirty="0"/>
              <a:t>Tulu ve </a:t>
            </a:r>
            <a:r>
              <a:rPr lang="tr-TR" sz="1700" dirty="0" err="1"/>
              <a:t>Nuşepi</a:t>
            </a:r>
            <a:r>
              <a:rPr lang="tr-TR" sz="1700" dirty="0"/>
              <a:t> </a:t>
            </a:r>
            <a:r>
              <a:rPr lang="tr-TR" sz="1700" dirty="0">
                <a:solidFill>
                  <a:srgbClr val="FFFF00"/>
                </a:solidFill>
              </a:rPr>
              <a:t>boylarını, yani bütün </a:t>
            </a:r>
            <a:r>
              <a:rPr lang="tr-TR" sz="1700" dirty="0"/>
              <a:t>On Okları </a:t>
            </a:r>
            <a:r>
              <a:rPr lang="tr-TR" sz="1700" dirty="0">
                <a:solidFill>
                  <a:srgbClr val="FFFF00"/>
                </a:solidFill>
              </a:rPr>
              <a:t>toparlamış; </a:t>
            </a:r>
            <a:r>
              <a:rPr lang="tr-TR" sz="1700" dirty="0" smtClean="0">
                <a:solidFill>
                  <a:srgbClr val="FFFF00"/>
                </a:solidFill>
              </a:rPr>
              <a:t>devletin sınırlarını </a:t>
            </a:r>
            <a:r>
              <a:rPr lang="tr-TR" sz="1700" dirty="0">
                <a:solidFill>
                  <a:srgbClr val="FFFF00"/>
                </a:solidFill>
              </a:rPr>
              <a:t>doğuda Turfan ve Beş Balık'a, batıda Seyhun'a, kuzeyde </a:t>
            </a:r>
            <a:r>
              <a:rPr lang="tr-TR" sz="1700" dirty="0" err="1" smtClean="0">
                <a:solidFill>
                  <a:srgbClr val="FFFF00"/>
                </a:solidFill>
              </a:rPr>
              <a:t>Balkaş'a</a:t>
            </a:r>
            <a:r>
              <a:rPr lang="tr-TR" sz="1700" dirty="0" smtClean="0">
                <a:solidFill>
                  <a:srgbClr val="FFFF00"/>
                </a:solidFill>
              </a:rPr>
              <a:t>, güneyde </a:t>
            </a:r>
            <a:r>
              <a:rPr lang="tr-TR" sz="1700" dirty="0">
                <a:solidFill>
                  <a:srgbClr val="FFFF00"/>
                </a:solidFill>
              </a:rPr>
              <a:t>Doğu Türkistan içlerine </a:t>
            </a:r>
            <a:r>
              <a:rPr lang="tr-TR" sz="1700" dirty="0" smtClean="0">
                <a:solidFill>
                  <a:srgbClr val="FFFF00"/>
                </a:solidFill>
              </a:rPr>
              <a:t>ulaştırmıştı. Hiç şüphesiz </a:t>
            </a:r>
            <a:r>
              <a:rPr lang="tr-TR" sz="1700" dirty="0" err="1">
                <a:solidFill>
                  <a:srgbClr val="FFFF00"/>
                </a:solidFill>
              </a:rPr>
              <a:t>Uçele'nin</a:t>
            </a:r>
            <a:r>
              <a:rPr lang="tr-TR" sz="1700" dirty="0">
                <a:solidFill>
                  <a:srgbClr val="FFFF00"/>
                </a:solidFill>
              </a:rPr>
              <a:t> başarısında, Doğu Köktürklerinin Çin üzerinde </a:t>
            </a:r>
            <a:r>
              <a:rPr lang="tr-TR" sz="1700" dirty="0" smtClean="0">
                <a:solidFill>
                  <a:srgbClr val="FFFF00"/>
                </a:solidFill>
              </a:rPr>
              <a:t>kurduğu baskının </a:t>
            </a:r>
            <a:r>
              <a:rPr lang="tr-TR" sz="1700" dirty="0">
                <a:solidFill>
                  <a:srgbClr val="FFFF00"/>
                </a:solidFill>
              </a:rPr>
              <a:t>rolü vardı. </a:t>
            </a:r>
            <a:r>
              <a:rPr lang="tr-TR" sz="1700" dirty="0" err="1">
                <a:solidFill>
                  <a:srgbClr val="FFFF00"/>
                </a:solidFill>
              </a:rPr>
              <a:t>İlteriş</a:t>
            </a:r>
            <a:r>
              <a:rPr lang="tr-TR" sz="1700" dirty="0">
                <a:solidFill>
                  <a:srgbClr val="FFFF00"/>
                </a:solidFill>
              </a:rPr>
              <a:t> ve </a:t>
            </a:r>
            <a:r>
              <a:rPr lang="tr-TR" sz="1700" dirty="0" err="1">
                <a:solidFill>
                  <a:srgbClr val="FFFF00"/>
                </a:solidFill>
              </a:rPr>
              <a:t>Kapgan'ın</a:t>
            </a:r>
            <a:r>
              <a:rPr lang="tr-TR" sz="1700" dirty="0">
                <a:solidFill>
                  <a:srgbClr val="FFFF00"/>
                </a:solidFill>
              </a:rPr>
              <a:t> sürekli akınları dolayısıyla Çin artık </a:t>
            </a:r>
            <a:r>
              <a:rPr lang="tr-TR" sz="1700" dirty="0" smtClean="0">
                <a:solidFill>
                  <a:srgbClr val="FFFF00"/>
                </a:solidFill>
              </a:rPr>
              <a:t>rahat değildi</a:t>
            </a:r>
            <a:r>
              <a:rPr lang="tr-TR" sz="1700" dirty="0">
                <a:solidFill>
                  <a:srgbClr val="FFFF00"/>
                </a:solidFill>
              </a:rPr>
              <a:t>. ve hâkimiyetini Batı Köktürklerine (</a:t>
            </a:r>
            <a:r>
              <a:rPr lang="tr-TR" sz="1700" dirty="0" err="1">
                <a:solidFill>
                  <a:srgbClr val="FFFF00"/>
                </a:solidFill>
              </a:rPr>
              <a:t>Türgişlere</a:t>
            </a:r>
            <a:r>
              <a:rPr lang="tr-TR" sz="1700" dirty="0">
                <a:solidFill>
                  <a:srgbClr val="FFFF00"/>
                </a:solidFill>
              </a:rPr>
              <a:t>) ulaştırma imkânı </a:t>
            </a:r>
            <a:r>
              <a:rPr lang="tr-TR" sz="1700" dirty="0" err="1" smtClean="0">
                <a:solidFill>
                  <a:srgbClr val="FFFF00"/>
                </a:solidFill>
              </a:rPr>
              <a:t>yoktu.Türkleri</a:t>
            </a:r>
            <a:r>
              <a:rPr lang="tr-TR" sz="1700" dirty="0" smtClean="0">
                <a:solidFill>
                  <a:srgbClr val="FFFF00"/>
                </a:solidFill>
              </a:rPr>
              <a:t> birbirlerine düşürmekten </a:t>
            </a:r>
            <a:r>
              <a:rPr lang="tr-TR" sz="1700" dirty="0">
                <a:solidFill>
                  <a:srgbClr val="FFFF00"/>
                </a:solidFill>
              </a:rPr>
              <a:t>başka yapacak bir şeyi kalmamıştı. </a:t>
            </a:r>
            <a:r>
              <a:rPr lang="tr-TR" sz="1700" dirty="0" smtClean="0">
                <a:solidFill>
                  <a:srgbClr val="FFFF00"/>
                </a:solidFill>
              </a:rPr>
              <a:t>Doğudaki Köktürklere </a:t>
            </a:r>
            <a:r>
              <a:rPr lang="tr-TR" sz="1700" dirty="0">
                <a:solidFill>
                  <a:srgbClr val="FFFF00"/>
                </a:solidFill>
              </a:rPr>
              <a:t>karşı Kırgızlar ve </a:t>
            </a:r>
            <a:r>
              <a:rPr lang="tr-TR" sz="1700" dirty="0" err="1">
                <a:solidFill>
                  <a:srgbClr val="FFFF00"/>
                </a:solidFill>
              </a:rPr>
              <a:t>Türgişlerle</a:t>
            </a:r>
            <a:r>
              <a:rPr lang="tr-TR" sz="1700" dirty="0">
                <a:solidFill>
                  <a:srgbClr val="FFFF00"/>
                </a:solidFill>
              </a:rPr>
              <a:t> ittifak yaptı.</a:t>
            </a:r>
          </a:p>
        </p:txBody>
      </p:sp>
    </p:spTree>
    <p:extLst>
      <p:ext uri="{BB962C8B-B14F-4D97-AF65-F5344CB8AC3E}">
        <p14:creationId xmlns:p14="http://schemas.microsoft.com/office/powerpoint/2010/main" val="809977461"/>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352928" cy="5904656"/>
          </a:xfrm>
        </p:spPr>
        <p:txBody>
          <a:bodyPr/>
          <a:lstStyle/>
          <a:p>
            <a:pPr marL="0" indent="0" algn="just">
              <a:buNone/>
            </a:pPr>
            <a:r>
              <a:rPr lang="tr-TR" sz="1600" dirty="0">
                <a:solidFill>
                  <a:srgbClr val="FFFF00"/>
                </a:solidFill>
              </a:rPr>
              <a:t>Öte yandan Kapgan Kağan, devleti eski gücüne kavuşturmayı </a:t>
            </a:r>
            <a:r>
              <a:rPr lang="tr-TR" sz="1600" dirty="0" smtClean="0">
                <a:solidFill>
                  <a:srgbClr val="FFFF00"/>
                </a:solidFill>
              </a:rPr>
              <a:t>ve bütün </a:t>
            </a:r>
            <a:r>
              <a:rPr lang="tr-TR" sz="1600" dirty="0">
                <a:solidFill>
                  <a:srgbClr val="FFFF00"/>
                </a:solidFill>
              </a:rPr>
              <a:t>Türkleri bir bayrak altında toplamayı gaye edinmişti. Bu </a:t>
            </a:r>
            <a:r>
              <a:rPr lang="tr-TR" sz="1600" dirty="0" smtClean="0">
                <a:solidFill>
                  <a:srgbClr val="FFFF00"/>
                </a:solidFill>
              </a:rPr>
              <a:t>uğurda ihtiraslı </a:t>
            </a:r>
            <a:r>
              <a:rPr lang="tr-TR" sz="1600" dirty="0">
                <a:solidFill>
                  <a:srgbClr val="FFFF00"/>
                </a:solidFill>
              </a:rPr>
              <a:t>ve haşindi. Başbakan </a:t>
            </a:r>
            <a:r>
              <a:rPr lang="tr-TR" sz="1600" dirty="0" err="1">
                <a:solidFill>
                  <a:srgbClr val="FFFF00"/>
                </a:solidFill>
              </a:rPr>
              <a:t>Tonyukuk</a:t>
            </a:r>
            <a:r>
              <a:rPr lang="tr-TR" sz="1600" dirty="0">
                <a:solidFill>
                  <a:srgbClr val="FFFF00"/>
                </a:solidFill>
              </a:rPr>
              <a:t> ise gerekli tedbirleri almış </a:t>
            </a:r>
            <a:r>
              <a:rPr lang="tr-TR" sz="1600" dirty="0" smtClean="0">
                <a:solidFill>
                  <a:srgbClr val="FFFF00"/>
                </a:solidFill>
              </a:rPr>
              <a:t>ve ülkenin </a:t>
            </a:r>
            <a:r>
              <a:rPr lang="tr-TR" sz="1600" dirty="0">
                <a:solidFill>
                  <a:srgbClr val="FFFF00"/>
                </a:solidFill>
              </a:rPr>
              <a:t>her tarafına casuslar yerleştirmişti. Bundan sonrasını olayların </a:t>
            </a:r>
            <a:r>
              <a:rPr lang="tr-TR" sz="1600" dirty="0" smtClean="0">
                <a:solidFill>
                  <a:srgbClr val="FFFF00"/>
                </a:solidFill>
              </a:rPr>
              <a:t>baş kahramanı </a:t>
            </a:r>
            <a:r>
              <a:rPr lang="tr-TR" sz="1600" dirty="0">
                <a:solidFill>
                  <a:srgbClr val="FFFF00"/>
                </a:solidFill>
              </a:rPr>
              <a:t>ve </a:t>
            </a:r>
            <a:r>
              <a:rPr lang="tr-TR" sz="1600" dirty="0"/>
              <a:t>ilk Türk tarihçisi </a:t>
            </a:r>
            <a:r>
              <a:rPr lang="tr-TR" sz="1600" dirty="0" err="1"/>
              <a:t>Tonyukuk'tan</a:t>
            </a:r>
            <a:r>
              <a:rPr lang="tr-TR" sz="1600" dirty="0"/>
              <a:t> </a:t>
            </a:r>
            <a:r>
              <a:rPr lang="tr-TR" sz="1600" dirty="0">
                <a:solidFill>
                  <a:srgbClr val="FFFF00"/>
                </a:solidFill>
              </a:rPr>
              <a:t>dinleyelim:</a:t>
            </a:r>
          </a:p>
          <a:p>
            <a:pPr marL="0" indent="0" algn="just">
              <a:buNone/>
            </a:pPr>
            <a:r>
              <a:rPr lang="tr-TR" sz="1600" dirty="0">
                <a:solidFill>
                  <a:srgbClr val="FFFF00"/>
                </a:solidFill>
              </a:rPr>
              <a:t>Tabgaç </a:t>
            </a:r>
            <a:r>
              <a:rPr lang="tr-TR" sz="1600" dirty="0" err="1">
                <a:solidFill>
                  <a:srgbClr val="FFFF00"/>
                </a:solidFill>
              </a:rPr>
              <a:t>kagan</a:t>
            </a:r>
            <a:r>
              <a:rPr lang="tr-TR" sz="1600" dirty="0">
                <a:solidFill>
                  <a:srgbClr val="FFFF00"/>
                </a:solidFill>
              </a:rPr>
              <a:t> </a:t>
            </a:r>
            <a:r>
              <a:rPr lang="tr-TR" sz="1600" dirty="0" err="1">
                <a:solidFill>
                  <a:srgbClr val="FFFF00"/>
                </a:solidFill>
              </a:rPr>
              <a:t>yagımız</a:t>
            </a:r>
            <a:r>
              <a:rPr lang="tr-TR" sz="1600" dirty="0">
                <a:solidFill>
                  <a:srgbClr val="FFFF00"/>
                </a:solidFill>
              </a:rPr>
              <a:t> </a:t>
            </a:r>
            <a:r>
              <a:rPr lang="tr-TR" sz="1600" dirty="0" err="1" smtClean="0">
                <a:solidFill>
                  <a:srgbClr val="FFFF00"/>
                </a:solidFill>
              </a:rPr>
              <a:t>erti</a:t>
            </a:r>
            <a:r>
              <a:rPr lang="tr-TR" sz="1600" dirty="0" smtClean="0">
                <a:solidFill>
                  <a:srgbClr val="FFFF00"/>
                </a:solidFill>
              </a:rPr>
              <a:t>.:</a:t>
            </a:r>
            <a:r>
              <a:rPr lang="tr-TR" sz="1600" dirty="0" smtClean="0"/>
              <a:t>Çin </a:t>
            </a:r>
            <a:r>
              <a:rPr lang="tr-TR" sz="1600" dirty="0"/>
              <a:t>kağanı düşmanımız idi.</a:t>
            </a:r>
          </a:p>
          <a:p>
            <a:pPr marL="0" indent="0" algn="just">
              <a:buNone/>
            </a:pPr>
            <a:r>
              <a:rPr lang="tr-TR" sz="1600" dirty="0">
                <a:solidFill>
                  <a:srgbClr val="FFFF00"/>
                </a:solidFill>
              </a:rPr>
              <a:t>On Ok </a:t>
            </a:r>
            <a:r>
              <a:rPr lang="tr-TR" sz="1600" dirty="0" err="1">
                <a:solidFill>
                  <a:srgbClr val="FFFF00"/>
                </a:solidFill>
              </a:rPr>
              <a:t>kaganı</a:t>
            </a:r>
            <a:r>
              <a:rPr lang="tr-TR" sz="1600" dirty="0">
                <a:solidFill>
                  <a:srgbClr val="FFFF00"/>
                </a:solidFill>
              </a:rPr>
              <a:t> </a:t>
            </a:r>
            <a:r>
              <a:rPr lang="tr-TR" sz="1600" dirty="0" err="1">
                <a:solidFill>
                  <a:srgbClr val="FFFF00"/>
                </a:solidFill>
              </a:rPr>
              <a:t>yagımız</a:t>
            </a:r>
            <a:r>
              <a:rPr lang="tr-TR" sz="1600" dirty="0">
                <a:solidFill>
                  <a:srgbClr val="FFFF00"/>
                </a:solidFill>
              </a:rPr>
              <a:t> </a:t>
            </a:r>
            <a:r>
              <a:rPr lang="tr-TR" sz="1600" dirty="0" err="1" smtClean="0">
                <a:solidFill>
                  <a:srgbClr val="FFFF00"/>
                </a:solidFill>
              </a:rPr>
              <a:t>erti</a:t>
            </a:r>
            <a:r>
              <a:rPr lang="tr-TR" sz="1600" dirty="0" smtClean="0">
                <a:solidFill>
                  <a:srgbClr val="FFFF00"/>
                </a:solidFill>
              </a:rPr>
              <a:t>.:</a:t>
            </a:r>
            <a:r>
              <a:rPr lang="tr-TR" sz="1600" dirty="0" smtClean="0"/>
              <a:t>On </a:t>
            </a:r>
            <a:r>
              <a:rPr lang="tr-TR" sz="1600" dirty="0"/>
              <a:t>Ok kağanı (</a:t>
            </a:r>
            <a:r>
              <a:rPr lang="tr-TR" sz="1600" dirty="0" err="1"/>
              <a:t>Uçele</a:t>
            </a:r>
            <a:r>
              <a:rPr lang="tr-TR" sz="1600" dirty="0"/>
              <a:t>) düşmanımız idi.</a:t>
            </a:r>
          </a:p>
          <a:p>
            <a:pPr marL="0" indent="0" algn="just">
              <a:buNone/>
            </a:pPr>
            <a:r>
              <a:rPr lang="tr-TR" sz="1600" dirty="0" err="1">
                <a:solidFill>
                  <a:srgbClr val="FFFF00"/>
                </a:solidFill>
              </a:rPr>
              <a:t>Artukı</a:t>
            </a:r>
            <a:r>
              <a:rPr lang="tr-TR" sz="1600" dirty="0">
                <a:solidFill>
                  <a:srgbClr val="FFFF00"/>
                </a:solidFill>
              </a:rPr>
              <a:t> Kırgız </a:t>
            </a:r>
            <a:r>
              <a:rPr lang="tr-TR" sz="1600" dirty="0" err="1">
                <a:solidFill>
                  <a:srgbClr val="FFFF00"/>
                </a:solidFill>
              </a:rPr>
              <a:t>küçlüg</a:t>
            </a:r>
            <a:r>
              <a:rPr lang="tr-TR" sz="1600" dirty="0">
                <a:solidFill>
                  <a:srgbClr val="FFFF00"/>
                </a:solidFill>
              </a:rPr>
              <a:t> </a:t>
            </a:r>
            <a:r>
              <a:rPr lang="tr-TR" sz="1600" dirty="0" err="1">
                <a:solidFill>
                  <a:srgbClr val="FFFF00"/>
                </a:solidFill>
              </a:rPr>
              <a:t>kagan</a:t>
            </a:r>
            <a:r>
              <a:rPr lang="tr-TR" sz="1600" dirty="0">
                <a:solidFill>
                  <a:srgbClr val="FFFF00"/>
                </a:solidFill>
              </a:rPr>
              <a:t> yağımız </a:t>
            </a:r>
            <a:r>
              <a:rPr lang="tr-TR" sz="1600" dirty="0" err="1" smtClean="0">
                <a:solidFill>
                  <a:srgbClr val="FFFF00"/>
                </a:solidFill>
              </a:rPr>
              <a:t>boltı</a:t>
            </a:r>
            <a:r>
              <a:rPr lang="tr-TR" sz="1600" dirty="0" smtClean="0">
                <a:solidFill>
                  <a:srgbClr val="FFFF00"/>
                </a:solidFill>
              </a:rPr>
              <a:t>.:</a:t>
            </a:r>
            <a:r>
              <a:rPr lang="tr-TR" sz="1600" dirty="0" smtClean="0"/>
              <a:t>Üstüne</a:t>
            </a:r>
            <a:r>
              <a:rPr lang="tr-TR" sz="1600" dirty="0"/>
              <a:t>, Kırgızların güçlü kağanı da düşmanımız oldu.</a:t>
            </a:r>
          </a:p>
          <a:p>
            <a:pPr marL="0" indent="0" algn="just">
              <a:buNone/>
            </a:pPr>
            <a:r>
              <a:rPr lang="tr-TR" sz="1600" dirty="0">
                <a:solidFill>
                  <a:srgbClr val="FFFF00"/>
                </a:solidFill>
              </a:rPr>
              <a:t>Ol üç </a:t>
            </a:r>
            <a:r>
              <a:rPr lang="tr-TR" sz="1600" dirty="0" err="1">
                <a:solidFill>
                  <a:srgbClr val="FFFF00"/>
                </a:solidFill>
              </a:rPr>
              <a:t>kagan</a:t>
            </a:r>
            <a:r>
              <a:rPr lang="tr-TR" sz="1600" dirty="0">
                <a:solidFill>
                  <a:srgbClr val="FFFF00"/>
                </a:solidFill>
              </a:rPr>
              <a:t> </a:t>
            </a:r>
            <a:r>
              <a:rPr lang="tr-TR" sz="1600" dirty="0" err="1" smtClean="0">
                <a:solidFill>
                  <a:srgbClr val="FFFF00"/>
                </a:solidFill>
              </a:rPr>
              <a:t>ögleşip:</a:t>
            </a:r>
            <a:r>
              <a:rPr lang="tr-TR" sz="1600" dirty="0" err="1" smtClean="0"/>
              <a:t>O</a:t>
            </a:r>
            <a:r>
              <a:rPr lang="tr-TR" sz="1600" dirty="0" smtClean="0"/>
              <a:t> </a:t>
            </a:r>
            <a:r>
              <a:rPr lang="tr-TR" sz="1600" dirty="0"/>
              <a:t>üç kağan </a:t>
            </a:r>
            <a:r>
              <a:rPr lang="tr-TR" sz="1600" dirty="0" err="1"/>
              <a:t>fikirleşip</a:t>
            </a:r>
            <a:endParaRPr lang="tr-TR" sz="1600" dirty="0"/>
          </a:p>
          <a:p>
            <a:pPr marL="0" indent="0" algn="just">
              <a:buNone/>
            </a:pPr>
            <a:r>
              <a:rPr lang="tr-TR" sz="1600" dirty="0" err="1">
                <a:solidFill>
                  <a:srgbClr val="FFFF00"/>
                </a:solidFill>
              </a:rPr>
              <a:t>AItun</a:t>
            </a:r>
            <a:r>
              <a:rPr lang="tr-TR" sz="1600" dirty="0">
                <a:solidFill>
                  <a:srgbClr val="FFFF00"/>
                </a:solidFill>
              </a:rPr>
              <a:t> </a:t>
            </a:r>
            <a:r>
              <a:rPr lang="tr-TR" sz="1600" dirty="0" err="1">
                <a:solidFill>
                  <a:srgbClr val="FFFF00"/>
                </a:solidFill>
              </a:rPr>
              <a:t>Yış</a:t>
            </a:r>
            <a:r>
              <a:rPr lang="tr-TR" sz="1600" dirty="0">
                <a:solidFill>
                  <a:srgbClr val="FFFF00"/>
                </a:solidFill>
              </a:rPr>
              <a:t> tize </a:t>
            </a:r>
            <a:r>
              <a:rPr lang="tr-TR" sz="1600" dirty="0" err="1">
                <a:solidFill>
                  <a:srgbClr val="FFFF00"/>
                </a:solidFill>
              </a:rPr>
              <a:t>kabışalım</a:t>
            </a:r>
            <a:r>
              <a:rPr lang="tr-TR" sz="1600" dirty="0">
                <a:solidFill>
                  <a:srgbClr val="FFFF00"/>
                </a:solidFill>
              </a:rPr>
              <a:t> </a:t>
            </a:r>
            <a:r>
              <a:rPr lang="tr-TR" sz="1600" dirty="0" err="1" smtClean="0">
                <a:solidFill>
                  <a:srgbClr val="FFFF00"/>
                </a:solidFill>
              </a:rPr>
              <a:t>timiş</a:t>
            </a:r>
            <a:r>
              <a:rPr lang="tr-TR" sz="1600" dirty="0" smtClean="0">
                <a:solidFill>
                  <a:srgbClr val="FFFF00"/>
                </a:solidFill>
              </a:rPr>
              <a:t>.:</a:t>
            </a:r>
            <a:r>
              <a:rPr lang="tr-TR" sz="1600" dirty="0" smtClean="0"/>
              <a:t>Altın </a:t>
            </a:r>
            <a:r>
              <a:rPr lang="tr-TR" sz="1600" dirty="0"/>
              <a:t>Ormanı'nda (Altay'da) buluşalım demişler.</a:t>
            </a:r>
          </a:p>
          <a:p>
            <a:pPr marL="0" indent="0" algn="just">
              <a:buNone/>
            </a:pPr>
            <a:r>
              <a:rPr lang="tr-TR" sz="1600" dirty="0" err="1">
                <a:solidFill>
                  <a:srgbClr val="FFFF00"/>
                </a:solidFill>
              </a:rPr>
              <a:t>Ança</a:t>
            </a:r>
            <a:r>
              <a:rPr lang="tr-TR" sz="1600" dirty="0">
                <a:solidFill>
                  <a:srgbClr val="FFFF00"/>
                </a:solidFill>
              </a:rPr>
              <a:t> </a:t>
            </a:r>
            <a:r>
              <a:rPr lang="tr-TR" sz="1600" dirty="0" err="1" smtClean="0">
                <a:solidFill>
                  <a:srgbClr val="FFFF00"/>
                </a:solidFill>
              </a:rPr>
              <a:t>ögleşmiş</a:t>
            </a:r>
            <a:r>
              <a:rPr lang="tr-TR" sz="1600" dirty="0" smtClean="0">
                <a:solidFill>
                  <a:srgbClr val="FFFF00"/>
                </a:solidFill>
              </a:rPr>
              <a:t>::</a:t>
            </a:r>
            <a:r>
              <a:rPr lang="tr-TR" sz="1600" dirty="0" smtClean="0"/>
              <a:t>Şöyle </a:t>
            </a:r>
            <a:r>
              <a:rPr lang="tr-TR" sz="1600" dirty="0"/>
              <a:t>anlaşmışlar:</a:t>
            </a:r>
          </a:p>
          <a:p>
            <a:pPr marL="0" indent="0" algn="just">
              <a:buNone/>
            </a:pPr>
            <a:r>
              <a:rPr lang="tr-TR" sz="1600" dirty="0" err="1">
                <a:solidFill>
                  <a:srgbClr val="FFFF00"/>
                </a:solidFill>
              </a:rPr>
              <a:t>Öŋre</a:t>
            </a:r>
            <a:r>
              <a:rPr lang="tr-TR" sz="1600" dirty="0">
                <a:solidFill>
                  <a:srgbClr val="FFFF00"/>
                </a:solidFill>
              </a:rPr>
              <a:t> Türk </a:t>
            </a:r>
            <a:r>
              <a:rPr lang="tr-TR" sz="1600" dirty="0" err="1">
                <a:solidFill>
                  <a:srgbClr val="FFFF00"/>
                </a:solidFill>
              </a:rPr>
              <a:t>kagangaru</a:t>
            </a:r>
            <a:r>
              <a:rPr lang="tr-TR" sz="1600" dirty="0">
                <a:solidFill>
                  <a:srgbClr val="FFFF00"/>
                </a:solidFill>
              </a:rPr>
              <a:t> </a:t>
            </a:r>
            <a:r>
              <a:rPr lang="tr-TR" sz="1600" dirty="0" err="1">
                <a:solidFill>
                  <a:srgbClr val="FFFF00"/>
                </a:solidFill>
              </a:rPr>
              <a:t>sülelim</a:t>
            </a:r>
            <a:r>
              <a:rPr lang="tr-TR" sz="1600" dirty="0">
                <a:solidFill>
                  <a:srgbClr val="FFFF00"/>
                </a:solidFill>
              </a:rPr>
              <a:t> </a:t>
            </a:r>
            <a:r>
              <a:rPr lang="tr-TR" sz="1600" dirty="0" err="1" smtClean="0">
                <a:solidFill>
                  <a:srgbClr val="FFFF00"/>
                </a:solidFill>
              </a:rPr>
              <a:t>timiş</a:t>
            </a:r>
            <a:r>
              <a:rPr lang="tr-TR" sz="1600" dirty="0" smtClean="0">
                <a:solidFill>
                  <a:srgbClr val="FFFF00"/>
                </a:solidFill>
              </a:rPr>
              <a:t>.:</a:t>
            </a:r>
            <a:r>
              <a:rPr lang="tr-TR" sz="1600" dirty="0" smtClean="0"/>
              <a:t>Doğuda </a:t>
            </a:r>
            <a:r>
              <a:rPr lang="tr-TR" sz="1600" dirty="0"/>
              <a:t>Türk kağanına (</a:t>
            </a:r>
            <a:r>
              <a:rPr lang="tr-TR" sz="1600" dirty="0" err="1"/>
              <a:t>Kapgan'a</a:t>
            </a:r>
            <a:r>
              <a:rPr lang="tr-TR" sz="1600" dirty="0"/>
              <a:t>) doğru sefer edelim demişler.</a:t>
            </a:r>
          </a:p>
          <a:p>
            <a:pPr marL="0" indent="0" algn="just">
              <a:buNone/>
            </a:pPr>
            <a:r>
              <a:rPr lang="tr-TR" sz="1600" dirty="0" err="1">
                <a:solidFill>
                  <a:srgbClr val="FFFF00"/>
                </a:solidFill>
              </a:rPr>
              <a:t>Aŋaru</a:t>
            </a:r>
            <a:r>
              <a:rPr lang="tr-TR" sz="1600" dirty="0">
                <a:solidFill>
                  <a:srgbClr val="FFFF00"/>
                </a:solidFill>
              </a:rPr>
              <a:t> </a:t>
            </a:r>
            <a:r>
              <a:rPr lang="tr-TR" sz="1600" dirty="0" err="1">
                <a:solidFill>
                  <a:srgbClr val="FFFF00"/>
                </a:solidFill>
              </a:rPr>
              <a:t>sülemeser</a:t>
            </a:r>
            <a:r>
              <a:rPr lang="tr-TR" sz="1600" dirty="0">
                <a:solidFill>
                  <a:srgbClr val="FFFF00"/>
                </a:solidFill>
              </a:rPr>
              <a:t> kaçan </a:t>
            </a:r>
            <a:r>
              <a:rPr lang="tr-TR" sz="1600" dirty="0" err="1">
                <a:solidFill>
                  <a:srgbClr val="FFFF00"/>
                </a:solidFill>
              </a:rPr>
              <a:t>neŋ</a:t>
            </a:r>
            <a:r>
              <a:rPr lang="tr-TR" sz="1600" dirty="0">
                <a:solidFill>
                  <a:srgbClr val="FFFF00"/>
                </a:solidFill>
              </a:rPr>
              <a:t> erser ol </a:t>
            </a:r>
            <a:r>
              <a:rPr lang="tr-TR" sz="1600" dirty="0" err="1" smtClean="0">
                <a:solidFill>
                  <a:srgbClr val="FFFF00"/>
                </a:solidFill>
              </a:rPr>
              <a:t>bizni</a:t>
            </a:r>
            <a:r>
              <a:rPr lang="tr-TR" sz="1600" dirty="0" smtClean="0">
                <a:solidFill>
                  <a:srgbClr val="FFFF00"/>
                </a:solidFill>
              </a:rPr>
              <a:t>,:</a:t>
            </a:r>
            <a:r>
              <a:rPr lang="tr-TR" sz="1600" dirty="0" smtClean="0"/>
              <a:t>Onun </a:t>
            </a:r>
            <a:r>
              <a:rPr lang="tr-TR" sz="1600" dirty="0"/>
              <a:t>üzerine sefer yapmazsak, ne zaman olsa o bizi,</a:t>
            </a:r>
          </a:p>
          <a:p>
            <a:pPr marL="0" indent="0" algn="just">
              <a:buNone/>
            </a:pPr>
            <a:r>
              <a:rPr lang="tr-TR" sz="1600" dirty="0" err="1" smtClean="0">
                <a:solidFill>
                  <a:srgbClr val="FFFF00"/>
                </a:solidFill>
              </a:rPr>
              <a:t>Kaganı</a:t>
            </a:r>
            <a:r>
              <a:rPr lang="tr-TR" sz="1600" dirty="0" smtClean="0">
                <a:solidFill>
                  <a:srgbClr val="FFFF00"/>
                </a:solidFill>
              </a:rPr>
              <a:t> </a:t>
            </a:r>
            <a:r>
              <a:rPr lang="tr-TR" sz="1600" dirty="0">
                <a:solidFill>
                  <a:srgbClr val="FFFF00"/>
                </a:solidFill>
              </a:rPr>
              <a:t>alp ermiş </a:t>
            </a:r>
            <a:r>
              <a:rPr lang="tr-TR" sz="1600" dirty="0" err="1">
                <a:solidFill>
                  <a:srgbClr val="FFFF00"/>
                </a:solidFill>
              </a:rPr>
              <a:t>ayguçısı</a:t>
            </a:r>
            <a:r>
              <a:rPr lang="tr-TR" sz="1600" dirty="0">
                <a:solidFill>
                  <a:srgbClr val="FFFF00"/>
                </a:solidFill>
              </a:rPr>
              <a:t> bilge </a:t>
            </a:r>
            <a:r>
              <a:rPr lang="tr-TR" sz="1600" dirty="0" err="1" smtClean="0">
                <a:solidFill>
                  <a:srgbClr val="FFFF00"/>
                </a:solidFill>
              </a:rPr>
              <a:t>ermiş:</a:t>
            </a:r>
            <a:r>
              <a:rPr lang="tr-TR" sz="1600" dirty="0" err="1" smtClean="0"/>
              <a:t>Kağanı</a:t>
            </a:r>
            <a:r>
              <a:rPr lang="tr-TR" sz="1600" dirty="0" smtClean="0"/>
              <a:t> </a:t>
            </a:r>
            <a:r>
              <a:rPr lang="tr-TR" sz="1600" dirty="0"/>
              <a:t>yiğit imiş, danışmanı (</a:t>
            </a:r>
            <a:r>
              <a:rPr lang="tr-TR" sz="1600" dirty="0" err="1"/>
              <a:t>Tonyukuk</a:t>
            </a:r>
            <a:r>
              <a:rPr lang="tr-TR" sz="1600" dirty="0"/>
              <a:t>) çok bilgili </a:t>
            </a:r>
            <a:r>
              <a:rPr lang="tr-TR" sz="1600" dirty="0" smtClean="0"/>
              <a:t>imiş</a:t>
            </a:r>
            <a:endParaRPr lang="tr-TR" sz="1600" dirty="0"/>
          </a:p>
          <a:p>
            <a:pPr marL="0" indent="0" algn="just">
              <a:buNone/>
            </a:pPr>
            <a:r>
              <a:rPr lang="tr-TR" sz="1600" dirty="0">
                <a:solidFill>
                  <a:srgbClr val="FFFF00"/>
                </a:solidFill>
              </a:rPr>
              <a:t>Kaçan </a:t>
            </a:r>
            <a:r>
              <a:rPr lang="tr-TR" sz="1600" dirty="0" err="1" smtClean="0">
                <a:solidFill>
                  <a:srgbClr val="FFFF00"/>
                </a:solidFill>
              </a:rPr>
              <a:t>neŋ</a:t>
            </a:r>
            <a:r>
              <a:rPr lang="tr-TR" sz="1600" dirty="0" smtClean="0">
                <a:solidFill>
                  <a:srgbClr val="FFFF00"/>
                </a:solidFill>
              </a:rPr>
              <a:t> </a:t>
            </a:r>
            <a:r>
              <a:rPr lang="tr-TR" sz="1600" dirty="0">
                <a:solidFill>
                  <a:srgbClr val="FFFF00"/>
                </a:solidFill>
              </a:rPr>
              <a:t>erser </a:t>
            </a:r>
            <a:r>
              <a:rPr lang="tr-TR" sz="1600" dirty="0" err="1">
                <a:solidFill>
                  <a:srgbClr val="FFFF00"/>
                </a:solidFill>
              </a:rPr>
              <a:t>ölürteçi</a:t>
            </a:r>
            <a:r>
              <a:rPr lang="tr-TR" sz="1600" dirty="0">
                <a:solidFill>
                  <a:srgbClr val="FFFF00"/>
                </a:solidFill>
              </a:rPr>
              <a:t> </a:t>
            </a:r>
            <a:r>
              <a:rPr lang="tr-TR" sz="1600" dirty="0" err="1" smtClean="0">
                <a:solidFill>
                  <a:srgbClr val="FFFF00"/>
                </a:solidFill>
              </a:rPr>
              <a:t>kök:</a:t>
            </a:r>
            <a:r>
              <a:rPr lang="tr-TR" sz="1600" dirty="0" err="1" smtClean="0"/>
              <a:t>Ne</a:t>
            </a:r>
            <a:r>
              <a:rPr lang="tr-TR" sz="1600" dirty="0" smtClean="0"/>
              <a:t> </a:t>
            </a:r>
            <a:r>
              <a:rPr lang="tr-TR" sz="1600" dirty="0"/>
              <a:t>zaman olsa (bizi) mutlaka öldürecektir</a:t>
            </a:r>
            <a:r>
              <a:rPr lang="tr-TR" sz="1600" dirty="0">
                <a:solidFill>
                  <a:srgbClr val="FFFF00"/>
                </a:solidFill>
              </a:rPr>
              <a:t>. </a:t>
            </a:r>
            <a:endParaRPr lang="tr-TR" sz="1600" dirty="0" smtClean="0">
              <a:solidFill>
                <a:srgbClr val="FFFF00"/>
              </a:solidFill>
            </a:endParaRPr>
          </a:p>
          <a:p>
            <a:pPr marL="0" indent="0" algn="just">
              <a:buNone/>
            </a:pPr>
            <a:r>
              <a:rPr lang="tr-TR" sz="1600" dirty="0" err="1" smtClean="0">
                <a:solidFill>
                  <a:srgbClr val="FFFF00"/>
                </a:solidFill>
              </a:rPr>
              <a:t>Üçegün</a:t>
            </a:r>
            <a:r>
              <a:rPr lang="tr-TR" sz="1600" dirty="0" smtClean="0">
                <a:solidFill>
                  <a:srgbClr val="FFFF00"/>
                </a:solidFill>
              </a:rPr>
              <a:t> </a:t>
            </a:r>
            <a:r>
              <a:rPr lang="tr-TR" sz="1600" dirty="0" err="1">
                <a:solidFill>
                  <a:srgbClr val="FFFF00"/>
                </a:solidFill>
              </a:rPr>
              <a:t>kabışıp</a:t>
            </a:r>
            <a:r>
              <a:rPr lang="tr-TR" sz="1600" dirty="0">
                <a:solidFill>
                  <a:srgbClr val="FFFF00"/>
                </a:solidFill>
              </a:rPr>
              <a:t> </a:t>
            </a:r>
            <a:r>
              <a:rPr lang="tr-TR" sz="1600" dirty="0" err="1" smtClean="0">
                <a:solidFill>
                  <a:srgbClr val="FFFF00"/>
                </a:solidFill>
              </a:rPr>
              <a:t>sülelim:</a:t>
            </a:r>
            <a:r>
              <a:rPr lang="tr-TR" sz="1600" dirty="0" err="1" smtClean="0"/>
              <a:t>Üçümüz</a:t>
            </a:r>
            <a:r>
              <a:rPr lang="tr-TR" sz="1600" dirty="0" smtClean="0"/>
              <a:t> </a:t>
            </a:r>
            <a:r>
              <a:rPr lang="tr-TR" sz="1600" dirty="0"/>
              <a:t>birlikte, buluşup sefer edelim.</a:t>
            </a:r>
          </a:p>
          <a:p>
            <a:pPr marL="0" indent="0" algn="just">
              <a:buNone/>
            </a:pPr>
            <a:r>
              <a:rPr lang="tr-TR" sz="1600" dirty="0">
                <a:solidFill>
                  <a:srgbClr val="FFFF00"/>
                </a:solidFill>
              </a:rPr>
              <a:t>İdi yok kılalım </a:t>
            </a:r>
            <a:r>
              <a:rPr lang="tr-TR" sz="1600" dirty="0" err="1" smtClean="0">
                <a:solidFill>
                  <a:srgbClr val="FFFF00"/>
                </a:solidFill>
              </a:rPr>
              <a:t>timiş:</a:t>
            </a:r>
            <a:r>
              <a:rPr lang="tr-TR" sz="1600" dirty="0" err="1" smtClean="0"/>
              <a:t>Tamamıyla</a:t>
            </a:r>
            <a:r>
              <a:rPr lang="tr-TR" sz="1600" dirty="0" smtClean="0"/>
              <a:t> </a:t>
            </a:r>
            <a:r>
              <a:rPr lang="tr-TR" sz="1600" dirty="0"/>
              <a:t>yok edelim, demişler</a:t>
            </a:r>
            <a:r>
              <a:rPr lang="tr-TR" sz="1600" dirty="0">
                <a:solidFill>
                  <a:srgbClr val="FFFF00"/>
                </a:solidFill>
              </a:rPr>
              <a:t>.</a:t>
            </a:r>
          </a:p>
          <a:p>
            <a:pPr marL="0" indent="0" algn="just">
              <a:buNone/>
            </a:pPr>
            <a:r>
              <a:rPr lang="tr-TR" sz="1600" dirty="0">
                <a:solidFill>
                  <a:srgbClr val="FFFF00"/>
                </a:solidFill>
              </a:rPr>
              <a:t>Türgiş </a:t>
            </a:r>
            <a:r>
              <a:rPr lang="tr-TR" sz="1600" dirty="0" err="1">
                <a:solidFill>
                  <a:srgbClr val="FFFF00"/>
                </a:solidFill>
              </a:rPr>
              <a:t>kagan</a:t>
            </a:r>
            <a:r>
              <a:rPr lang="tr-TR" sz="1600" dirty="0">
                <a:solidFill>
                  <a:srgbClr val="FFFF00"/>
                </a:solidFill>
              </a:rPr>
              <a:t> </a:t>
            </a:r>
            <a:r>
              <a:rPr lang="tr-TR" sz="1600" dirty="0" err="1">
                <a:solidFill>
                  <a:srgbClr val="FFFF00"/>
                </a:solidFill>
              </a:rPr>
              <a:t>ança</a:t>
            </a:r>
            <a:r>
              <a:rPr lang="tr-TR" sz="1600" dirty="0">
                <a:solidFill>
                  <a:srgbClr val="FFFF00"/>
                </a:solidFill>
              </a:rPr>
              <a:t> </a:t>
            </a:r>
            <a:r>
              <a:rPr lang="tr-TR" sz="1600" dirty="0" err="1" smtClean="0">
                <a:solidFill>
                  <a:srgbClr val="FFFF00"/>
                </a:solidFill>
              </a:rPr>
              <a:t>timiş:</a:t>
            </a:r>
            <a:r>
              <a:rPr lang="tr-TR" sz="1600" dirty="0" err="1" smtClean="0"/>
              <a:t>Türgiş</a:t>
            </a:r>
            <a:r>
              <a:rPr lang="tr-TR" sz="1600" dirty="0" smtClean="0"/>
              <a:t> </a:t>
            </a:r>
            <a:r>
              <a:rPr lang="tr-TR" sz="1600" dirty="0"/>
              <a:t>kağanı (</a:t>
            </a:r>
            <a:r>
              <a:rPr lang="tr-TR" sz="1600" dirty="0" err="1"/>
              <a:t>Uçele</a:t>
            </a:r>
            <a:r>
              <a:rPr lang="tr-TR" sz="1600" dirty="0"/>
              <a:t>) şöyle demiş:</a:t>
            </a:r>
          </a:p>
          <a:p>
            <a:pPr marL="0" indent="0" algn="just">
              <a:buNone/>
            </a:pPr>
            <a:r>
              <a:rPr lang="tr-TR" sz="1600" dirty="0" err="1">
                <a:solidFill>
                  <a:srgbClr val="FFFF00"/>
                </a:solidFill>
              </a:rPr>
              <a:t>Beniŋ</a:t>
            </a:r>
            <a:r>
              <a:rPr lang="tr-TR" sz="1600" dirty="0">
                <a:solidFill>
                  <a:srgbClr val="FFFF00"/>
                </a:solidFill>
              </a:rPr>
              <a:t> </a:t>
            </a:r>
            <a:r>
              <a:rPr lang="tr-TR" sz="1600" dirty="0" err="1">
                <a:solidFill>
                  <a:srgbClr val="FFFF00"/>
                </a:solidFill>
              </a:rPr>
              <a:t>bodunum</a:t>
            </a:r>
            <a:r>
              <a:rPr lang="tr-TR" sz="1600" dirty="0">
                <a:solidFill>
                  <a:srgbClr val="FFFF00"/>
                </a:solidFill>
              </a:rPr>
              <a:t> </a:t>
            </a:r>
            <a:r>
              <a:rPr lang="tr-TR" sz="1600" dirty="0" err="1">
                <a:solidFill>
                  <a:srgbClr val="FFFF00"/>
                </a:solidFill>
              </a:rPr>
              <a:t>anta</a:t>
            </a:r>
            <a:r>
              <a:rPr lang="tr-TR" sz="1600" dirty="0">
                <a:solidFill>
                  <a:srgbClr val="FFFF00"/>
                </a:solidFill>
              </a:rPr>
              <a:t> </a:t>
            </a:r>
            <a:r>
              <a:rPr lang="tr-TR" sz="1600" dirty="0" err="1">
                <a:solidFill>
                  <a:srgbClr val="FFFF00"/>
                </a:solidFill>
              </a:rPr>
              <a:t>erür</a:t>
            </a:r>
            <a:r>
              <a:rPr lang="tr-TR" sz="1600" dirty="0">
                <a:solidFill>
                  <a:srgbClr val="FFFF00"/>
                </a:solidFill>
              </a:rPr>
              <a:t> </a:t>
            </a:r>
            <a:r>
              <a:rPr lang="tr-TR" sz="1600" dirty="0" err="1" smtClean="0">
                <a:solidFill>
                  <a:srgbClr val="FFFF00"/>
                </a:solidFill>
              </a:rPr>
              <a:t>timiş</a:t>
            </a:r>
            <a:r>
              <a:rPr lang="tr-TR" sz="1600" dirty="0" err="1" smtClean="0"/>
              <a:t>:Benim</a:t>
            </a:r>
            <a:r>
              <a:rPr lang="tr-TR" sz="1600" dirty="0" smtClean="0"/>
              <a:t> </a:t>
            </a:r>
            <a:r>
              <a:rPr lang="tr-TR" sz="1600" dirty="0"/>
              <a:t>milletim oradadır, demiş.</a:t>
            </a:r>
          </a:p>
          <a:p>
            <a:pPr marL="0" indent="0" algn="just">
              <a:buNone/>
            </a:pPr>
            <a:r>
              <a:rPr lang="tr-TR" sz="1600" dirty="0">
                <a:solidFill>
                  <a:srgbClr val="FFFF00"/>
                </a:solidFill>
              </a:rPr>
              <a:t>Türk </a:t>
            </a:r>
            <a:r>
              <a:rPr lang="tr-TR" sz="1600" dirty="0" err="1">
                <a:solidFill>
                  <a:srgbClr val="FFFF00"/>
                </a:solidFill>
              </a:rPr>
              <a:t>bodunı</a:t>
            </a:r>
            <a:r>
              <a:rPr lang="tr-TR" sz="1600" dirty="0">
                <a:solidFill>
                  <a:srgbClr val="FFFF00"/>
                </a:solidFill>
              </a:rPr>
              <a:t> </a:t>
            </a:r>
            <a:r>
              <a:rPr lang="tr-TR" sz="1600" dirty="0" err="1">
                <a:solidFill>
                  <a:srgbClr val="FFFF00"/>
                </a:solidFill>
              </a:rPr>
              <a:t>yime</a:t>
            </a:r>
            <a:r>
              <a:rPr lang="tr-TR" sz="1600" dirty="0">
                <a:solidFill>
                  <a:srgbClr val="FFFF00"/>
                </a:solidFill>
              </a:rPr>
              <a:t> </a:t>
            </a:r>
            <a:r>
              <a:rPr lang="tr-TR" sz="1600" dirty="0" err="1">
                <a:solidFill>
                  <a:srgbClr val="FFFF00"/>
                </a:solidFill>
              </a:rPr>
              <a:t>bulganç</a:t>
            </a:r>
            <a:r>
              <a:rPr lang="tr-TR" sz="1600" dirty="0">
                <a:solidFill>
                  <a:srgbClr val="FFFF00"/>
                </a:solidFill>
              </a:rPr>
              <a:t> ol </a:t>
            </a:r>
            <a:r>
              <a:rPr lang="tr-TR" sz="1600" dirty="0" err="1" smtClean="0">
                <a:solidFill>
                  <a:srgbClr val="FFFF00"/>
                </a:solidFill>
              </a:rPr>
              <a:t>timiş:</a:t>
            </a:r>
            <a:r>
              <a:rPr lang="tr-TR" sz="1600" dirty="0" err="1" smtClean="0"/>
              <a:t>Türk</a:t>
            </a:r>
            <a:r>
              <a:rPr lang="tr-TR" sz="1600" dirty="0" smtClean="0"/>
              <a:t> </a:t>
            </a:r>
            <a:r>
              <a:rPr lang="tr-TR" sz="1600" dirty="0"/>
              <a:t>milleti ise karmaşa içindedir, demiş</a:t>
            </a:r>
            <a:r>
              <a:rPr lang="tr-TR" sz="1600" dirty="0">
                <a:solidFill>
                  <a:srgbClr val="FFFF00"/>
                </a:solidFill>
              </a:rPr>
              <a:t>.</a:t>
            </a:r>
          </a:p>
          <a:p>
            <a:pPr marL="0" indent="0" algn="just">
              <a:buNone/>
            </a:pPr>
            <a:r>
              <a:rPr lang="tr-TR" sz="1600" dirty="0" err="1">
                <a:solidFill>
                  <a:srgbClr val="FFFF00"/>
                </a:solidFill>
              </a:rPr>
              <a:t>Oguzı</a:t>
            </a:r>
            <a:r>
              <a:rPr lang="tr-TR" sz="1600" dirty="0">
                <a:solidFill>
                  <a:srgbClr val="FFFF00"/>
                </a:solidFill>
              </a:rPr>
              <a:t> </a:t>
            </a:r>
            <a:r>
              <a:rPr lang="tr-TR" sz="1600" dirty="0" err="1">
                <a:solidFill>
                  <a:srgbClr val="FFFF00"/>
                </a:solidFill>
              </a:rPr>
              <a:t>yime</a:t>
            </a:r>
            <a:r>
              <a:rPr lang="tr-TR" sz="1600" dirty="0">
                <a:solidFill>
                  <a:srgbClr val="FFFF00"/>
                </a:solidFill>
              </a:rPr>
              <a:t> </a:t>
            </a:r>
            <a:r>
              <a:rPr lang="tr-TR" sz="1600" dirty="0" err="1">
                <a:solidFill>
                  <a:srgbClr val="FFFF00"/>
                </a:solidFill>
              </a:rPr>
              <a:t>tarkınç</a:t>
            </a:r>
            <a:r>
              <a:rPr lang="tr-TR" sz="1600" dirty="0">
                <a:solidFill>
                  <a:srgbClr val="FFFF00"/>
                </a:solidFill>
              </a:rPr>
              <a:t> ol </a:t>
            </a:r>
            <a:r>
              <a:rPr lang="tr-TR" sz="1600" dirty="0" err="1" smtClean="0">
                <a:solidFill>
                  <a:srgbClr val="FFFF00"/>
                </a:solidFill>
              </a:rPr>
              <a:t>timiş:</a:t>
            </a:r>
            <a:r>
              <a:rPr lang="tr-TR" sz="1600" dirty="0" err="1" smtClean="0"/>
              <a:t>Oğuzlar</a:t>
            </a:r>
            <a:r>
              <a:rPr lang="tr-TR" sz="1600" dirty="0" smtClean="0"/>
              <a:t> </a:t>
            </a:r>
            <a:r>
              <a:rPr lang="tr-TR" sz="1600" dirty="0"/>
              <a:t>(Uygurlar) ise sıkıntı içindedir, demiş.</a:t>
            </a:r>
          </a:p>
          <a:p>
            <a:pPr marL="0" indent="0" algn="just">
              <a:buNone/>
            </a:pPr>
            <a:endParaRPr lang="tr-TR" sz="1600" dirty="0">
              <a:solidFill>
                <a:srgbClr val="FFFF00"/>
              </a:solidFill>
            </a:endParaRPr>
          </a:p>
        </p:txBody>
      </p:sp>
    </p:spTree>
    <p:extLst>
      <p:ext uri="{BB962C8B-B14F-4D97-AF65-F5344CB8AC3E}">
        <p14:creationId xmlns:p14="http://schemas.microsoft.com/office/powerpoint/2010/main" val="275100847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err="1"/>
              <a:t>Tonyuku</a:t>
            </a:r>
            <a:r>
              <a:rPr lang="tr-TR" sz="1800" dirty="0" err="1">
                <a:solidFill>
                  <a:srgbClr val="FFFF00"/>
                </a:solidFill>
              </a:rPr>
              <a:t>k</a:t>
            </a:r>
            <a:r>
              <a:rPr lang="tr-TR" sz="1800" dirty="0">
                <a:solidFill>
                  <a:srgbClr val="FFFF00"/>
                </a:solidFill>
              </a:rPr>
              <a:t>, casusları sayesinde Çin, Kırgız ve Türgiş kağanlarının </a:t>
            </a:r>
            <a:r>
              <a:rPr lang="tr-TR" sz="1800" dirty="0" smtClean="0">
                <a:solidFill>
                  <a:srgbClr val="FFFF00"/>
                </a:solidFill>
              </a:rPr>
              <a:t>anlaşmalarını ve </a:t>
            </a:r>
            <a:r>
              <a:rPr lang="tr-TR" sz="1800" dirty="0">
                <a:solidFill>
                  <a:srgbClr val="FFFF00"/>
                </a:solidFill>
              </a:rPr>
              <a:t>hatta konuşmalarını kelimesi kelimesine öğrendi. Bunun </a:t>
            </a:r>
            <a:r>
              <a:rPr lang="tr-TR" sz="1800" dirty="0" smtClean="0">
                <a:solidFill>
                  <a:srgbClr val="FFFF00"/>
                </a:solidFill>
              </a:rPr>
              <a:t>üzerine Köktürkler</a:t>
            </a:r>
            <a:r>
              <a:rPr lang="tr-TR" sz="1800" dirty="0">
                <a:solidFill>
                  <a:srgbClr val="FFFF00"/>
                </a:solidFill>
              </a:rPr>
              <a:t>, düşmanlarından önce harekete geçerek </a:t>
            </a:r>
            <a:r>
              <a:rPr lang="tr-TR" sz="1800" dirty="0"/>
              <a:t>Kırgızlar</a:t>
            </a:r>
            <a:r>
              <a:rPr lang="tr-TR" sz="1800" dirty="0">
                <a:solidFill>
                  <a:srgbClr val="FFFF00"/>
                </a:solidFill>
              </a:rPr>
              <a:t> üzerine anî </a:t>
            </a:r>
            <a:r>
              <a:rPr lang="tr-TR" sz="1800" dirty="0" smtClean="0">
                <a:solidFill>
                  <a:srgbClr val="FFFF00"/>
                </a:solidFill>
              </a:rPr>
              <a:t>bir baskın </a:t>
            </a:r>
            <a:r>
              <a:rPr lang="tr-TR" sz="1800" dirty="0">
                <a:solidFill>
                  <a:srgbClr val="FFFF00"/>
                </a:solidFill>
              </a:rPr>
              <a:t>yaptılar. Kırgızlardan sonra </a:t>
            </a:r>
            <a:r>
              <a:rPr lang="tr-TR" sz="1800" dirty="0"/>
              <a:t>Türgişler</a:t>
            </a:r>
            <a:r>
              <a:rPr lang="tr-TR" sz="1800" dirty="0">
                <a:solidFill>
                  <a:srgbClr val="FFFF00"/>
                </a:solidFill>
              </a:rPr>
              <a:t> üzerine yönelen Tonyukuk, </a:t>
            </a:r>
            <a:r>
              <a:rPr lang="tr-TR" sz="1800" dirty="0" smtClean="0">
                <a:solidFill>
                  <a:srgbClr val="FFFF00"/>
                </a:solidFill>
              </a:rPr>
              <a:t>Altay dağlarını </a:t>
            </a:r>
            <a:r>
              <a:rPr lang="tr-TR" sz="1800" dirty="0">
                <a:solidFill>
                  <a:srgbClr val="FFFF00"/>
                </a:solidFill>
              </a:rPr>
              <a:t>aşarak, İrtiş ırmağını geçerek Yarış (</a:t>
            </a:r>
            <a:r>
              <a:rPr lang="tr-TR" sz="1800" dirty="0" err="1">
                <a:solidFill>
                  <a:srgbClr val="FFFF00"/>
                </a:solidFill>
              </a:rPr>
              <a:t>Cungarya</a:t>
            </a:r>
            <a:r>
              <a:rPr lang="tr-TR" sz="1800" dirty="0">
                <a:solidFill>
                  <a:srgbClr val="FFFF00"/>
                </a:solidFill>
              </a:rPr>
              <a:t>) ovasındaki </a:t>
            </a:r>
            <a:r>
              <a:rPr lang="tr-TR" sz="1800" dirty="0" smtClean="0">
                <a:solidFill>
                  <a:srgbClr val="FFFF00"/>
                </a:solidFill>
              </a:rPr>
              <a:t>Bolçu bölgesine </a:t>
            </a:r>
            <a:r>
              <a:rPr lang="tr-TR" sz="1800" dirty="0">
                <a:solidFill>
                  <a:srgbClr val="FFFF00"/>
                </a:solidFill>
              </a:rPr>
              <a:t>geldi. Türgiş </a:t>
            </a:r>
            <a:r>
              <a:rPr lang="tr-TR" sz="1800" dirty="0" smtClean="0">
                <a:solidFill>
                  <a:srgbClr val="FFFF00"/>
                </a:solidFill>
              </a:rPr>
              <a:t>ordusu 100 </a:t>
            </a:r>
            <a:r>
              <a:rPr lang="tr-TR" sz="1800" dirty="0">
                <a:solidFill>
                  <a:srgbClr val="FFFF00"/>
                </a:solidFill>
              </a:rPr>
              <a:t>000 kişi idi ve Köktürk ordusundan </a:t>
            </a:r>
            <a:r>
              <a:rPr lang="tr-TR" sz="1800" dirty="0" smtClean="0">
                <a:solidFill>
                  <a:srgbClr val="FFFF00"/>
                </a:solidFill>
              </a:rPr>
              <a:t>daha </a:t>
            </a:r>
            <a:r>
              <a:rPr lang="tr-TR" sz="1800" dirty="0">
                <a:solidFill>
                  <a:srgbClr val="FFFF00"/>
                </a:solidFill>
              </a:rPr>
              <a:t>kalabalıktı. </a:t>
            </a:r>
            <a:r>
              <a:rPr lang="tr-TR" sz="1800" dirty="0" err="1">
                <a:solidFill>
                  <a:srgbClr val="FFFF00"/>
                </a:solidFill>
              </a:rPr>
              <a:t>Bolçu'da</a:t>
            </a:r>
            <a:r>
              <a:rPr lang="tr-TR" sz="1800" dirty="0">
                <a:solidFill>
                  <a:srgbClr val="FFFF00"/>
                </a:solidFill>
              </a:rPr>
              <a:t> </a:t>
            </a:r>
            <a:r>
              <a:rPr lang="tr-TR" sz="1800" dirty="0" smtClean="0">
                <a:solidFill>
                  <a:srgbClr val="FFFF00"/>
                </a:solidFill>
              </a:rPr>
              <a:t>çetin bir </a:t>
            </a:r>
            <a:r>
              <a:rPr lang="tr-TR" sz="1800" dirty="0">
                <a:solidFill>
                  <a:srgbClr val="FFFF00"/>
                </a:solidFill>
              </a:rPr>
              <a:t>savaş oldu. Türgiş kağanı </a:t>
            </a:r>
            <a:r>
              <a:rPr lang="tr-TR" sz="1800" dirty="0" err="1"/>
              <a:t>Uçele</a:t>
            </a:r>
            <a:r>
              <a:rPr lang="tr-TR" sz="1800" dirty="0">
                <a:solidFill>
                  <a:srgbClr val="FFFF00"/>
                </a:solidFill>
              </a:rPr>
              <a:t> tutsak edildi; yabgu ve şadları </a:t>
            </a:r>
            <a:r>
              <a:rPr lang="tr-TR" sz="1800" dirty="0" smtClean="0">
                <a:solidFill>
                  <a:srgbClr val="FFFF00"/>
                </a:solidFill>
              </a:rPr>
              <a:t>öldürüldü; bunun </a:t>
            </a:r>
            <a:r>
              <a:rPr lang="tr-TR" sz="1800" dirty="0">
                <a:solidFill>
                  <a:srgbClr val="FFFF00"/>
                </a:solidFill>
              </a:rPr>
              <a:t>üzerine </a:t>
            </a:r>
            <a:r>
              <a:rPr lang="tr-TR" sz="1800" b="1" dirty="0" smtClean="0"/>
              <a:t>ON OK</a:t>
            </a:r>
            <a:r>
              <a:rPr lang="tr-TR" sz="1800" dirty="0" smtClean="0">
                <a:solidFill>
                  <a:srgbClr val="FFFF00"/>
                </a:solidFill>
              </a:rPr>
              <a:t> </a:t>
            </a:r>
            <a:r>
              <a:rPr lang="tr-TR" sz="1800" dirty="0">
                <a:solidFill>
                  <a:srgbClr val="FFFF00"/>
                </a:solidFill>
              </a:rPr>
              <a:t>beyleri ve halkı gelip Köktürklere baş </a:t>
            </a:r>
            <a:r>
              <a:rPr lang="tr-TR" sz="1800" dirty="0" smtClean="0">
                <a:solidFill>
                  <a:srgbClr val="FFFF00"/>
                </a:solidFill>
              </a:rPr>
              <a:t>eğdiler. 698'deki </a:t>
            </a:r>
            <a:r>
              <a:rPr lang="tr-TR" sz="1800" dirty="0">
                <a:solidFill>
                  <a:srgbClr val="FFFF00"/>
                </a:solidFill>
              </a:rPr>
              <a:t>Bolçu savaşı, Türk tarihinin önemli savaşlarından </a:t>
            </a:r>
            <a:r>
              <a:rPr lang="tr-TR" sz="1800" dirty="0" smtClean="0">
                <a:solidFill>
                  <a:srgbClr val="FFFF00"/>
                </a:solidFill>
              </a:rPr>
              <a:t>biridir. 582'de </a:t>
            </a:r>
            <a:r>
              <a:rPr lang="tr-TR" sz="1800" dirty="0">
                <a:solidFill>
                  <a:srgbClr val="FFFF00"/>
                </a:solidFill>
              </a:rPr>
              <a:t>Tardu'nun bağımsızlık ilânından sonra, 600-603 arasındaki kısa </a:t>
            </a:r>
            <a:r>
              <a:rPr lang="tr-TR" sz="1800" dirty="0" smtClean="0">
                <a:solidFill>
                  <a:srgbClr val="FFFF00"/>
                </a:solidFill>
              </a:rPr>
              <a:t>süre hariç</a:t>
            </a:r>
            <a:r>
              <a:rPr lang="tr-TR" sz="1800" dirty="0">
                <a:solidFill>
                  <a:srgbClr val="FFFF00"/>
                </a:solidFill>
              </a:rPr>
              <a:t>, Doğu ve Batı Türkleri Bolçu savaşı sonunda ilk defa </a:t>
            </a:r>
            <a:r>
              <a:rPr lang="tr-TR" sz="1800" dirty="0" smtClean="0">
                <a:solidFill>
                  <a:srgbClr val="FFFF00"/>
                </a:solidFill>
              </a:rPr>
              <a:t>birleşmişlerdir. Kapgan </a:t>
            </a:r>
            <a:r>
              <a:rPr lang="tr-TR" sz="1800" dirty="0">
                <a:solidFill>
                  <a:srgbClr val="FFFF00"/>
                </a:solidFill>
              </a:rPr>
              <a:t>Kağan'ın, Altay dağlarında beklenilmesi buyruğuna karşı </a:t>
            </a:r>
            <a:r>
              <a:rPr lang="tr-TR" sz="1800" dirty="0" smtClean="0">
                <a:solidFill>
                  <a:srgbClr val="FFFF00"/>
                </a:solidFill>
              </a:rPr>
              <a:t>gelerek </a:t>
            </a:r>
            <a:r>
              <a:rPr lang="tr-TR" sz="1800" dirty="0" err="1" smtClean="0">
                <a:solidFill>
                  <a:srgbClr val="FFFF00"/>
                </a:solidFill>
              </a:rPr>
              <a:t>Tonyukuk</a:t>
            </a:r>
            <a:r>
              <a:rPr lang="tr-TR" sz="1800" dirty="0" smtClean="0">
                <a:solidFill>
                  <a:srgbClr val="FFFF00"/>
                </a:solidFill>
              </a:rPr>
              <a:t> </a:t>
            </a:r>
            <a:r>
              <a:rPr lang="tr-TR" sz="1800" dirty="0">
                <a:solidFill>
                  <a:srgbClr val="FFFF00"/>
                </a:solidFill>
              </a:rPr>
              <a:t>orduyu bizzat yürütmüş ve savaşı idare etmiştir. Bolçu </a:t>
            </a:r>
            <a:r>
              <a:rPr lang="tr-TR" sz="1800" dirty="0" smtClean="0">
                <a:solidFill>
                  <a:srgbClr val="FFFF00"/>
                </a:solidFill>
              </a:rPr>
              <a:t>savaşından sonra </a:t>
            </a:r>
            <a:r>
              <a:rPr lang="tr-TR" sz="1800" dirty="0">
                <a:solidFill>
                  <a:srgbClr val="FFFF00"/>
                </a:solidFill>
              </a:rPr>
              <a:t>Tonyukuk, Köktürk ve Türgiş ordularıyla birlikte sefere devam </a:t>
            </a:r>
            <a:r>
              <a:rPr lang="tr-TR" sz="1800" dirty="0" smtClean="0">
                <a:solidFill>
                  <a:srgbClr val="FFFF00"/>
                </a:solidFill>
              </a:rPr>
              <a:t>ederek Seyhun'u </a:t>
            </a:r>
            <a:r>
              <a:rPr lang="tr-TR" sz="1800" dirty="0">
                <a:solidFill>
                  <a:srgbClr val="FFFF00"/>
                </a:solidFill>
              </a:rPr>
              <a:t>geçmiş, Demir </a:t>
            </a:r>
            <a:r>
              <a:rPr lang="tr-TR" sz="1800" dirty="0" err="1">
                <a:solidFill>
                  <a:srgbClr val="FFFF00"/>
                </a:solidFill>
              </a:rPr>
              <a:t>Kapı'ya</a:t>
            </a:r>
            <a:r>
              <a:rPr lang="tr-TR" sz="1800" dirty="0">
                <a:solidFill>
                  <a:srgbClr val="FFFF00"/>
                </a:solidFill>
              </a:rPr>
              <a:t> kadar ulaşmış, orada bulunan </a:t>
            </a:r>
            <a:r>
              <a:rPr lang="tr-TR" sz="1800" b="1" dirty="0" err="1"/>
              <a:t>Emevî</a:t>
            </a:r>
            <a:r>
              <a:rPr lang="tr-TR" sz="1800" b="1" dirty="0"/>
              <a:t> </a:t>
            </a:r>
            <a:r>
              <a:rPr lang="tr-TR" sz="1800" b="1" dirty="0" smtClean="0"/>
              <a:t>Araplarına </a:t>
            </a:r>
            <a:r>
              <a:rPr lang="tr-TR" sz="1800" dirty="0" smtClean="0">
                <a:solidFill>
                  <a:srgbClr val="FFFF00"/>
                </a:solidFill>
              </a:rPr>
              <a:t>da </a:t>
            </a:r>
            <a:r>
              <a:rPr lang="tr-TR" sz="1800" dirty="0">
                <a:solidFill>
                  <a:srgbClr val="FFFF00"/>
                </a:solidFill>
              </a:rPr>
              <a:t>baş eğdirmiş ve sayısız ganimetler elde ederek geri </a:t>
            </a:r>
            <a:r>
              <a:rPr lang="tr-TR" sz="1800" dirty="0" smtClean="0">
                <a:solidFill>
                  <a:srgbClr val="FFFF00"/>
                </a:solidFill>
              </a:rPr>
              <a:t>dönmüştür. Bütün </a:t>
            </a:r>
            <a:r>
              <a:rPr lang="tr-TR" sz="1800" dirty="0">
                <a:solidFill>
                  <a:srgbClr val="FFFF00"/>
                </a:solidFill>
              </a:rPr>
              <a:t>bu zafer ve kazanımlara rağmen 701 'den sonra </a:t>
            </a:r>
            <a:r>
              <a:rPr lang="tr-TR" sz="1800" dirty="0" err="1">
                <a:solidFill>
                  <a:srgbClr val="FFFF00"/>
                </a:solidFill>
              </a:rPr>
              <a:t>Tonyukuk'un</a:t>
            </a:r>
            <a:r>
              <a:rPr lang="tr-TR" sz="1800" dirty="0">
                <a:solidFill>
                  <a:srgbClr val="FFFF00"/>
                </a:solidFill>
              </a:rPr>
              <a:t>, </a:t>
            </a:r>
            <a:r>
              <a:rPr lang="tr-TR" sz="1800" b="1" dirty="0" smtClean="0"/>
              <a:t>KAPGAN </a:t>
            </a:r>
            <a:r>
              <a:rPr lang="tr-TR" sz="1800" dirty="0" smtClean="0">
                <a:solidFill>
                  <a:srgbClr val="FFFF00"/>
                </a:solidFill>
              </a:rPr>
              <a:t>tarafından </a:t>
            </a:r>
            <a:r>
              <a:rPr lang="tr-TR" sz="1800" dirty="0">
                <a:solidFill>
                  <a:srgbClr val="FFFF00"/>
                </a:solidFill>
              </a:rPr>
              <a:t>kenara çekildiği </a:t>
            </a:r>
            <a:r>
              <a:rPr lang="tr-TR" sz="1800" dirty="0" smtClean="0">
                <a:solidFill>
                  <a:srgbClr val="FFFF00"/>
                </a:solidFill>
              </a:rPr>
              <a:t>anlaşılmaktadır. Türgiş kağanı </a:t>
            </a:r>
            <a:r>
              <a:rPr lang="tr-TR" sz="1800" dirty="0" err="1">
                <a:solidFill>
                  <a:srgbClr val="FFFF00"/>
                </a:solidFill>
              </a:rPr>
              <a:t>Uçele</a:t>
            </a:r>
            <a:r>
              <a:rPr lang="tr-TR" sz="1800" dirty="0">
                <a:solidFill>
                  <a:srgbClr val="FFFF00"/>
                </a:solidFill>
              </a:rPr>
              <a:t> yerinde kalmış ve 706'da ölünceye dek, Köktürklere tâbi </a:t>
            </a:r>
            <a:r>
              <a:rPr lang="tr-TR" sz="1800" dirty="0" smtClean="0">
                <a:solidFill>
                  <a:srgbClr val="FFFF00"/>
                </a:solidFill>
              </a:rPr>
              <a:t>olarak ülkesini </a:t>
            </a:r>
            <a:r>
              <a:rPr lang="tr-TR" sz="1800" dirty="0">
                <a:solidFill>
                  <a:srgbClr val="FFFF00"/>
                </a:solidFill>
              </a:rPr>
              <a:t>idare etmiştir.</a:t>
            </a:r>
          </a:p>
        </p:txBody>
      </p:sp>
    </p:spTree>
    <p:extLst>
      <p:ext uri="{BB962C8B-B14F-4D97-AF65-F5344CB8AC3E}">
        <p14:creationId xmlns:p14="http://schemas.microsoft.com/office/powerpoint/2010/main" val="89170168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600" dirty="0">
                <a:solidFill>
                  <a:srgbClr val="FFFF00"/>
                </a:solidFill>
              </a:rPr>
              <a:t>Bolçu savaşından sonra Kapgan, oğullarından birini İni (Küçük) </a:t>
            </a:r>
            <a:r>
              <a:rPr lang="tr-TR" sz="1600" dirty="0" smtClean="0">
                <a:solidFill>
                  <a:srgbClr val="FFFF00"/>
                </a:solidFill>
              </a:rPr>
              <a:t>İl Kağan </a:t>
            </a:r>
            <a:r>
              <a:rPr lang="tr-TR" sz="1600" dirty="0">
                <a:solidFill>
                  <a:srgbClr val="FFFF00"/>
                </a:solidFill>
              </a:rPr>
              <a:t>ilân etmiş; </a:t>
            </a:r>
            <a:r>
              <a:rPr lang="tr-TR" sz="1600" dirty="0" err="1">
                <a:solidFill>
                  <a:srgbClr val="FFFF00"/>
                </a:solidFill>
              </a:rPr>
              <a:t>Çumukunlarla</a:t>
            </a:r>
            <a:r>
              <a:rPr lang="tr-TR" sz="1600" dirty="0">
                <a:solidFill>
                  <a:srgbClr val="FFFF00"/>
                </a:solidFill>
              </a:rPr>
              <a:t> On Okların idaresini ona vermişti. 14 </a:t>
            </a:r>
            <a:r>
              <a:rPr lang="tr-TR" sz="1600" dirty="0" smtClean="0">
                <a:solidFill>
                  <a:srgbClr val="FFFF00"/>
                </a:solidFill>
              </a:rPr>
              <a:t>yaşındaki Bilge</a:t>
            </a:r>
            <a:r>
              <a:rPr lang="tr-TR" sz="1600" dirty="0">
                <a:solidFill>
                  <a:srgbClr val="FFFF00"/>
                </a:solidFill>
              </a:rPr>
              <a:t>, sağ kanat şadı (</a:t>
            </a:r>
            <a:r>
              <a:rPr lang="tr-TR" sz="1600" dirty="0" err="1">
                <a:solidFill>
                  <a:srgbClr val="FFFF00"/>
                </a:solidFill>
              </a:rPr>
              <a:t>Tarduş</a:t>
            </a:r>
            <a:r>
              <a:rPr lang="tr-TR" sz="1600" dirty="0">
                <a:solidFill>
                  <a:srgbClr val="FFFF00"/>
                </a:solidFill>
              </a:rPr>
              <a:t> Şad), </a:t>
            </a:r>
            <a:r>
              <a:rPr lang="tr-TR" sz="1600" dirty="0" err="1">
                <a:solidFill>
                  <a:srgbClr val="FFFF00"/>
                </a:solidFill>
              </a:rPr>
              <a:t>Kapgan'ın</a:t>
            </a:r>
            <a:r>
              <a:rPr lang="tr-TR" sz="1600" dirty="0">
                <a:solidFill>
                  <a:srgbClr val="FFFF00"/>
                </a:solidFill>
              </a:rPr>
              <a:t> kardeşi </a:t>
            </a:r>
            <a:r>
              <a:rPr lang="tr-TR" sz="1600" dirty="0" err="1">
                <a:solidFill>
                  <a:srgbClr val="FFFF00"/>
                </a:solidFill>
              </a:rPr>
              <a:t>To</a:t>
            </a:r>
            <a:r>
              <a:rPr lang="tr-TR" sz="1600" dirty="0">
                <a:solidFill>
                  <a:srgbClr val="FFFF00"/>
                </a:solidFill>
              </a:rPr>
              <a:t>-si-fu (</a:t>
            </a:r>
            <a:r>
              <a:rPr lang="tr-TR" sz="1600" dirty="0" smtClean="0">
                <a:solidFill>
                  <a:srgbClr val="FFFF00"/>
                </a:solidFill>
              </a:rPr>
              <a:t>Tuğ Yabgu</a:t>
            </a:r>
            <a:r>
              <a:rPr lang="tr-TR" sz="1600" dirty="0">
                <a:solidFill>
                  <a:srgbClr val="FFFF00"/>
                </a:solidFill>
              </a:rPr>
              <a:t>) ise sol kanat şadı idi (</a:t>
            </a:r>
            <a:r>
              <a:rPr lang="tr-TR" sz="1600" dirty="0" err="1">
                <a:solidFill>
                  <a:srgbClr val="FFFF00"/>
                </a:solidFill>
              </a:rPr>
              <a:t>Sertkaya</a:t>
            </a:r>
            <a:r>
              <a:rPr lang="tr-TR" sz="1600" dirty="0">
                <a:solidFill>
                  <a:srgbClr val="FFFF00"/>
                </a:solidFill>
              </a:rPr>
              <a:t> 1995: 82-83). İni İl Kağan, On </a:t>
            </a:r>
            <a:r>
              <a:rPr lang="tr-TR" sz="1600" dirty="0" smtClean="0">
                <a:solidFill>
                  <a:srgbClr val="FFFF00"/>
                </a:solidFill>
              </a:rPr>
              <a:t>Okları da </a:t>
            </a:r>
            <a:r>
              <a:rPr lang="tr-TR" sz="1600" dirty="0">
                <a:solidFill>
                  <a:srgbClr val="FFFF00"/>
                </a:solidFill>
              </a:rPr>
              <a:t>yönettiği için Batı Kağanı unvanını da taşıyordu. Kapgan, kağanlar </a:t>
            </a:r>
            <a:r>
              <a:rPr lang="tr-TR" sz="1600" dirty="0" smtClean="0">
                <a:solidFill>
                  <a:srgbClr val="FFFF00"/>
                </a:solidFill>
              </a:rPr>
              <a:t>kağanı (büyük </a:t>
            </a:r>
            <a:r>
              <a:rPr lang="tr-TR" sz="1600" dirty="0">
                <a:solidFill>
                  <a:srgbClr val="FFFF00"/>
                </a:solidFill>
              </a:rPr>
              <a:t>imparator) idi. 700'lerin başında, oğlu İni İl Kağan, kardeşi </a:t>
            </a:r>
            <a:r>
              <a:rPr lang="tr-TR" sz="1600" dirty="0" err="1" smtClean="0">
                <a:solidFill>
                  <a:srgbClr val="FFFF00"/>
                </a:solidFill>
              </a:rPr>
              <a:t>To-sifu</a:t>
            </a:r>
            <a:r>
              <a:rPr lang="tr-TR" sz="1600" dirty="0" smtClean="0">
                <a:solidFill>
                  <a:srgbClr val="FFFF00"/>
                </a:solidFill>
              </a:rPr>
              <a:t> Şad</a:t>
            </a:r>
            <a:r>
              <a:rPr lang="tr-TR" sz="1600" dirty="0">
                <a:solidFill>
                  <a:srgbClr val="FFFF00"/>
                </a:solidFill>
              </a:rPr>
              <a:t>, yeğenleri </a:t>
            </a:r>
            <a:r>
              <a:rPr lang="tr-TR" sz="1600" dirty="0" err="1">
                <a:solidFill>
                  <a:srgbClr val="FFFF00"/>
                </a:solidFill>
              </a:rPr>
              <a:t>Tarduş</a:t>
            </a:r>
            <a:r>
              <a:rPr lang="tr-TR" sz="1600" dirty="0">
                <a:solidFill>
                  <a:srgbClr val="FFFF00"/>
                </a:solidFill>
              </a:rPr>
              <a:t> Şad (Bilge) ve Köl </a:t>
            </a:r>
            <a:r>
              <a:rPr lang="tr-TR" sz="1600" dirty="0" err="1">
                <a:solidFill>
                  <a:srgbClr val="FFFF00"/>
                </a:solidFill>
              </a:rPr>
              <a:t>Tigin'den</a:t>
            </a:r>
            <a:r>
              <a:rPr lang="tr-TR" sz="1600" dirty="0">
                <a:solidFill>
                  <a:srgbClr val="FFFF00"/>
                </a:solidFill>
              </a:rPr>
              <a:t> oluşan muhteşem </a:t>
            </a:r>
            <a:r>
              <a:rPr lang="tr-TR" sz="1600" dirty="0" smtClean="0">
                <a:solidFill>
                  <a:srgbClr val="FFFF00"/>
                </a:solidFill>
              </a:rPr>
              <a:t>bir kadro </a:t>
            </a:r>
            <a:r>
              <a:rPr lang="tr-TR" sz="1600" dirty="0">
                <a:solidFill>
                  <a:srgbClr val="FFFF00"/>
                </a:solidFill>
              </a:rPr>
              <a:t>ile kağanlığı idare ediyordu. Kapgan Kağan, imparatoriçe </a:t>
            </a:r>
            <a:r>
              <a:rPr lang="tr-TR" sz="1600" dirty="0" err="1">
                <a:solidFill>
                  <a:srgbClr val="FFFF00"/>
                </a:solidFill>
              </a:rPr>
              <a:t>Wu'ya</a:t>
            </a:r>
            <a:r>
              <a:rPr lang="tr-TR" sz="1600" dirty="0">
                <a:solidFill>
                  <a:srgbClr val="FFFF00"/>
                </a:solidFill>
              </a:rPr>
              <a:t> </a:t>
            </a:r>
            <a:r>
              <a:rPr lang="tr-TR" sz="1600" dirty="0" smtClean="0">
                <a:solidFill>
                  <a:srgbClr val="FFFF00"/>
                </a:solidFill>
              </a:rPr>
              <a:t>şart koşarak </a:t>
            </a:r>
            <a:r>
              <a:rPr lang="tr-TR" sz="1600" dirty="0">
                <a:solidFill>
                  <a:srgbClr val="FFFF00"/>
                </a:solidFill>
              </a:rPr>
              <a:t>Çin'deki Türklerin iadesini sağlamış, Batı ve Doğu Kök </a:t>
            </a:r>
            <a:r>
              <a:rPr lang="tr-TR" sz="1600" dirty="0" smtClean="0">
                <a:solidFill>
                  <a:srgbClr val="FFFF00"/>
                </a:solidFill>
              </a:rPr>
              <a:t>Türklerini birleştirmiş</a:t>
            </a:r>
            <a:r>
              <a:rPr lang="tr-TR" sz="1600" dirty="0">
                <a:solidFill>
                  <a:srgbClr val="FFFF00"/>
                </a:solidFill>
              </a:rPr>
              <a:t>; Uygur, Kırgız, </a:t>
            </a:r>
            <a:r>
              <a:rPr lang="tr-TR" sz="1600" dirty="0" err="1">
                <a:solidFill>
                  <a:srgbClr val="FFFF00"/>
                </a:solidFill>
              </a:rPr>
              <a:t>Çik</a:t>
            </a:r>
            <a:r>
              <a:rPr lang="tr-TR" sz="1600" dirty="0">
                <a:solidFill>
                  <a:srgbClr val="FFFF00"/>
                </a:solidFill>
              </a:rPr>
              <a:t>, Basmıl, Karluk gibi birçok Türk boyunu </a:t>
            </a:r>
            <a:r>
              <a:rPr lang="tr-TR" sz="1600" dirty="0" smtClean="0">
                <a:solidFill>
                  <a:srgbClr val="FFFF00"/>
                </a:solidFill>
              </a:rPr>
              <a:t>da kağanlığa </a:t>
            </a:r>
            <a:r>
              <a:rPr lang="tr-TR" sz="1600" dirty="0">
                <a:solidFill>
                  <a:srgbClr val="FFFF00"/>
                </a:solidFill>
              </a:rPr>
              <a:t>bağlayarak Türk birliğini kurmuş; dört bir yana sayısız </a:t>
            </a:r>
            <a:r>
              <a:rPr lang="tr-TR" sz="1600" dirty="0" smtClean="0">
                <a:solidFill>
                  <a:srgbClr val="FFFF00"/>
                </a:solidFill>
              </a:rPr>
              <a:t>seferler düzenleyip </a:t>
            </a:r>
            <a:r>
              <a:rPr lang="tr-TR" sz="1600" dirty="0">
                <a:solidFill>
                  <a:srgbClr val="FFFF00"/>
                </a:solidFill>
              </a:rPr>
              <a:t>ordular göndererek başlıya baş eğdirmiş, dizliye diz </a:t>
            </a:r>
            <a:r>
              <a:rPr lang="tr-TR" sz="1600" dirty="0" smtClean="0">
                <a:solidFill>
                  <a:srgbClr val="FFFF00"/>
                </a:solidFill>
              </a:rPr>
              <a:t>çöktürmüştü. Umumî </a:t>
            </a:r>
            <a:r>
              <a:rPr lang="tr-TR" sz="1600" dirty="0">
                <a:solidFill>
                  <a:srgbClr val="FFFF00"/>
                </a:solidFill>
              </a:rPr>
              <a:t>tabloyu Bilge Kağan'dan </a:t>
            </a:r>
            <a:r>
              <a:rPr lang="tr-TR" sz="1600" dirty="0" smtClean="0">
                <a:solidFill>
                  <a:srgbClr val="FFFF00"/>
                </a:solidFill>
              </a:rPr>
              <a:t>dinleyelim:</a:t>
            </a:r>
          </a:p>
          <a:p>
            <a:pPr marL="0" indent="0" algn="just">
              <a:buNone/>
            </a:pPr>
            <a:r>
              <a:rPr lang="tr-TR" sz="1600" dirty="0" smtClean="0">
                <a:solidFill>
                  <a:srgbClr val="FFFF00"/>
                </a:solidFill>
              </a:rPr>
              <a:t> </a:t>
            </a:r>
            <a:r>
              <a:rPr lang="tr-TR" sz="1600" dirty="0" err="1" smtClean="0">
                <a:solidFill>
                  <a:srgbClr val="FFFF00"/>
                </a:solidFill>
              </a:rPr>
              <a:t>Eçim</a:t>
            </a:r>
            <a:r>
              <a:rPr lang="tr-TR" sz="1600" dirty="0" smtClean="0">
                <a:solidFill>
                  <a:srgbClr val="FFFF00"/>
                </a:solidFill>
              </a:rPr>
              <a:t> </a:t>
            </a:r>
            <a:r>
              <a:rPr lang="tr-TR" sz="1600" dirty="0">
                <a:solidFill>
                  <a:srgbClr val="FFFF00"/>
                </a:solidFill>
              </a:rPr>
              <a:t>kağan birle </a:t>
            </a:r>
            <a:r>
              <a:rPr lang="tr-TR" sz="1600" dirty="0" err="1">
                <a:solidFill>
                  <a:srgbClr val="FFFF00"/>
                </a:solidFill>
              </a:rPr>
              <a:t>ilgerü</a:t>
            </a:r>
            <a:r>
              <a:rPr lang="tr-TR" sz="1600" dirty="0">
                <a:solidFill>
                  <a:srgbClr val="FFFF00"/>
                </a:solidFill>
              </a:rPr>
              <a:t> Yaşıl </a:t>
            </a:r>
            <a:r>
              <a:rPr lang="tr-TR" sz="1600" dirty="0" err="1" smtClean="0">
                <a:solidFill>
                  <a:srgbClr val="FFFF00"/>
                </a:solidFill>
              </a:rPr>
              <a:t>Ögüz</a:t>
            </a:r>
            <a:r>
              <a:rPr lang="tr-TR" sz="1600" dirty="0" smtClean="0">
                <a:solidFill>
                  <a:srgbClr val="FFFF00"/>
                </a:solidFill>
              </a:rPr>
              <a:t>, </a:t>
            </a:r>
            <a:r>
              <a:rPr lang="tr-TR" sz="1600" dirty="0" smtClean="0"/>
              <a:t>Amcam </a:t>
            </a:r>
            <a:r>
              <a:rPr lang="tr-TR" sz="1600" dirty="0"/>
              <a:t>kağan ile doğuda </a:t>
            </a:r>
            <a:r>
              <a:rPr lang="tr-TR" sz="1600" dirty="0" smtClean="0"/>
              <a:t>Sarınmak </a:t>
            </a:r>
            <a:r>
              <a:rPr lang="tr-TR" sz="1600" dirty="0" err="1" smtClean="0"/>
              <a:t>Şantuŋ</a:t>
            </a:r>
            <a:r>
              <a:rPr lang="tr-TR" sz="1600" dirty="0" smtClean="0"/>
              <a:t> </a:t>
            </a:r>
            <a:r>
              <a:rPr lang="tr-TR" sz="1600" dirty="0" err="1"/>
              <a:t>yazıka</a:t>
            </a:r>
            <a:r>
              <a:rPr lang="tr-TR" sz="1600" dirty="0"/>
              <a:t> </a:t>
            </a:r>
            <a:r>
              <a:rPr lang="tr-TR" sz="1600" dirty="0" err="1"/>
              <a:t>tegi</a:t>
            </a:r>
            <a:r>
              <a:rPr lang="tr-TR" sz="1600" dirty="0"/>
              <a:t> </a:t>
            </a:r>
            <a:r>
              <a:rPr lang="tr-TR" sz="1600" dirty="0" err="1"/>
              <a:t>süledimiz</a:t>
            </a:r>
            <a:r>
              <a:rPr lang="tr-TR" sz="1600" dirty="0" smtClean="0"/>
              <a:t>. (</a:t>
            </a:r>
            <a:r>
              <a:rPr lang="tr-TR" sz="1600" dirty="0"/>
              <a:t>ve) Şantung Ovası'na dek sefer </a:t>
            </a:r>
            <a:r>
              <a:rPr lang="tr-TR" sz="1600" dirty="0" smtClean="0"/>
              <a:t>ettik</a:t>
            </a:r>
            <a:r>
              <a:rPr lang="tr-TR" sz="1600" dirty="0" smtClean="0">
                <a:solidFill>
                  <a:srgbClr val="FFFF00"/>
                </a:solidFill>
              </a:rPr>
              <a:t>. </a:t>
            </a:r>
          </a:p>
          <a:p>
            <a:pPr marL="0" indent="0" algn="just">
              <a:buNone/>
            </a:pPr>
            <a:r>
              <a:rPr lang="tr-TR" sz="1600" dirty="0" err="1" smtClean="0">
                <a:solidFill>
                  <a:srgbClr val="FFFF00"/>
                </a:solidFill>
              </a:rPr>
              <a:t>Kurıgaru</a:t>
            </a:r>
            <a:r>
              <a:rPr lang="tr-TR" sz="1600" dirty="0" smtClean="0">
                <a:solidFill>
                  <a:srgbClr val="FFFF00"/>
                </a:solidFill>
              </a:rPr>
              <a:t> </a:t>
            </a:r>
            <a:r>
              <a:rPr lang="tr-TR" sz="1600" dirty="0" err="1">
                <a:solidFill>
                  <a:srgbClr val="FFFF00"/>
                </a:solidFill>
              </a:rPr>
              <a:t>Temir</a:t>
            </a:r>
            <a:r>
              <a:rPr lang="tr-TR" sz="1600" dirty="0">
                <a:solidFill>
                  <a:srgbClr val="FFFF00"/>
                </a:solidFill>
              </a:rPr>
              <a:t> </a:t>
            </a:r>
            <a:r>
              <a:rPr lang="tr-TR" sz="1600" dirty="0" err="1">
                <a:solidFill>
                  <a:srgbClr val="FFFF00"/>
                </a:solidFill>
              </a:rPr>
              <a:t>Kapıgka</a:t>
            </a:r>
            <a:r>
              <a:rPr lang="tr-TR" sz="1600" dirty="0">
                <a:solidFill>
                  <a:srgbClr val="FFFF00"/>
                </a:solidFill>
              </a:rPr>
              <a:t> </a:t>
            </a:r>
            <a:r>
              <a:rPr lang="tr-TR" sz="1600" dirty="0" err="1">
                <a:solidFill>
                  <a:srgbClr val="FFFF00"/>
                </a:solidFill>
              </a:rPr>
              <a:t>tegi</a:t>
            </a:r>
            <a:r>
              <a:rPr lang="tr-TR" sz="1600" dirty="0">
                <a:solidFill>
                  <a:srgbClr val="FFFF00"/>
                </a:solidFill>
              </a:rPr>
              <a:t> </a:t>
            </a:r>
            <a:r>
              <a:rPr lang="tr-TR" sz="1600" dirty="0" err="1" smtClean="0">
                <a:solidFill>
                  <a:srgbClr val="FFFF00"/>
                </a:solidFill>
              </a:rPr>
              <a:t>süledimiz</a:t>
            </a:r>
            <a:r>
              <a:rPr lang="tr-TR" sz="1600" dirty="0" smtClean="0">
                <a:solidFill>
                  <a:srgbClr val="FFFF00"/>
                </a:solidFill>
              </a:rPr>
              <a:t>. </a:t>
            </a:r>
            <a:r>
              <a:rPr lang="tr-TR" sz="1600" dirty="0" smtClean="0"/>
              <a:t>Batıda </a:t>
            </a:r>
            <a:r>
              <a:rPr lang="tr-TR" sz="1600" dirty="0"/>
              <a:t>Demir </a:t>
            </a:r>
            <a:r>
              <a:rPr lang="tr-TR" sz="1600" dirty="0" err="1"/>
              <a:t>Kapı'ya</a:t>
            </a:r>
            <a:r>
              <a:rPr lang="tr-TR" sz="1600" dirty="0"/>
              <a:t> dek sefer </a:t>
            </a:r>
            <a:r>
              <a:rPr lang="tr-TR" sz="1600" dirty="0" smtClean="0"/>
              <a:t>ettik.</a:t>
            </a:r>
          </a:p>
          <a:p>
            <a:pPr marL="0" indent="0" algn="just">
              <a:buNone/>
            </a:pPr>
            <a:r>
              <a:rPr lang="tr-TR" sz="1600" dirty="0" smtClean="0">
                <a:solidFill>
                  <a:srgbClr val="FFFF00"/>
                </a:solidFill>
              </a:rPr>
              <a:t> </a:t>
            </a:r>
            <a:r>
              <a:rPr lang="tr-TR" sz="1600" dirty="0" err="1" smtClean="0">
                <a:solidFill>
                  <a:srgbClr val="FFFF00"/>
                </a:solidFill>
              </a:rPr>
              <a:t>Kögmen</a:t>
            </a:r>
            <a:r>
              <a:rPr lang="tr-TR" sz="1600" dirty="0" smtClean="0">
                <a:solidFill>
                  <a:srgbClr val="FFFF00"/>
                </a:solidFill>
              </a:rPr>
              <a:t> </a:t>
            </a:r>
            <a:r>
              <a:rPr lang="tr-TR" sz="1600" dirty="0">
                <a:solidFill>
                  <a:srgbClr val="FFFF00"/>
                </a:solidFill>
              </a:rPr>
              <a:t>aşa Kırkız y </a:t>
            </a:r>
            <a:r>
              <a:rPr lang="tr-TR" sz="1600" dirty="0" err="1">
                <a:solidFill>
                  <a:srgbClr val="FFFF00"/>
                </a:solidFill>
              </a:rPr>
              <a:t>iriŋ</a:t>
            </a:r>
            <a:r>
              <a:rPr lang="tr-TR" sz="1600" dirty="0">
                <a:solidFill>
                  <a:srgbClr val="FFFF00"/>
                </a:solidFill>
              </a:rPr>
              <a:t> e </a:t>
            </a:r>
            <a:r>
              <a:rPr lang="tr-TR" sz="1600" dirty="0" err="1">
                <a:solidFill>
                  <a:srgbClr val="FFFF00"/>
                </a:solidFill>
              </a:rPr>
              <a:t>tegi</a:t>
            </a:r>
            <a:r>
              <a:rPr lang="tr-TR" sz="1600" dirty="0">
                <a:solidFill>
                  <a:srgbClr val="FFFF00"/>
                </a:solidFill>
              </a:rPr>
              <a:t> </a:t>
            </a:r>
            <a:r>
              <a:rPr lang="tr-TR" sz="1600" dirty="0" err="1" smtClean="0">
                <a:solidFill>
                  <a:srgbClr val="FFFF00"/>
                </a:solidFill>
              </a:rPr>
              <a:t>süledimiz</a:t>
            </a:r>
            <a:r>
              <a:rPr lang="tr-TR" sz="1600" dirty="0" smtClean="0">
                <a:solidFill>
                  <a:srgbClr val="FFFF00"/>
                </a:solidFill>
              </a:rPr>
              <a:t>. </a:t>
            </a:r>
            <a:r>
              <a:rPr lang="tr-TR" sz="1600" dirty="0" err="1" smtClean="0"/>
              <a:t>Kögmen</a:t>
            </a:r>
            <a:r>
              <a:rPr lang="tr-TR" sz="1600" dirty="0" smtClean="0"/>
              <a:t> </a:t>
            </a:r>
            <a:r>
              <a:rPr lang="tr-TR" sz="1600" dirty="0"/>
              <a:t>(dağını) aşarak Kırgız yerine dek sefer ettik.</a:t>
            </a:r>
          </a:p>
          <a:p>
            <a:pPr marL="0" indent="0" algn="just">
              <a:buNone/>
            </a:pPr>
            <a:r>
              <a:rPr lang="tr-TR" sz="1600" dirty="0" err="1">
                <a:solidFill>
                  <a:srgbClr val="FFFF00"/>
                </a:solidFill>
              </a:rPr>
              <a:t>Kamagı</a:t>
            </a:r>
            <a:r>
              <a:rPr lang="tr-TR" sz="1600" dirty="0">
                <a:solidFill>
                  <a:srgbClr val="FFFF00"/>
                </a:solidFill>
              </a:rPr>
              <a:t> </a:t>
            </a:r>
            <a:r>
              <a:rPr lang="tr-TR" sz="1600" dirty="0" err="1">
                <a:solidFill>
                  <a:srgbClr val="FFFF00"/>
                </a:solidFill>
              </a:rPr>
              <a:t>biş</a:t>
            </a:r>
            <a:r>
              <a:rPr lang="tr-TR" sz="1600" dirty="0">
                <a:solidFill>
                  <a:srgbClr val="FFFF00"/>
                </a:solidFill>
              </a:rPr>
              <a:t> otuz </a:t>
            </a:r>
            <a:r>
              <a:rPr lang="tr-TR" sz="1600" dirty="0" err="1" smtClean="0">
                <a:solidFill>
                  <a:srgbClr val="FFFF00"/>
                </a:solidFill>
              </a:rPr>
              <a:t>süledimiz:</a:t>
            </a:r>
            <a:r>
              <a:rPr lang="tr-TR" sz="1600" dirty="0" err="1" smtClean="0"/>
              <a:t>Tam</a:t>
            </a:r>
            <a:r>
              <a:rPr lang="tr-TR" sz="1600" dirty="0" smtClean="0"/>
              <a:t> </a:t>
            </a:r>
            <a:r>
              <a:rPr lang="tr-TR" sz="1600" dirty="0"/>
              <a:t>yirmi beş sefer yaptık</a:t>
            </a:r>
            <a:r>
              <a:rPr lang="tr-TR" sz="1600" dirty="0">
                <a:solidFill>
                  <a:srgbClr val="FFFF00"/>
                </a:solidFill>
              </a:rPr>
              <a:t>.</a:t>
            </a:r>
          </a:p>
          <a:p>
            <a:pPr marL="0" indent="0" algn="just">
              <a:buNone/>
            </a:pPr>
            <a:r>
              <a:rPr lang="tr-TR" sz="1600" dirty="0">
                <a:solidFill>
                  <a:srgbClr val="FFFF00"/>
                </a:solidFill>
              </a:rPr>
              <a:t>Üç </a:t>
            </a:r>
            <a:r>
              <a:rPr lang="tr-TR" sz="1600" dirty="0" err="1">
                <a:solidFill>
                  <a:srgbClr val="FFFF00"/>
                </a:solidFill>
              </a:rPr>
              <a:t>yigirmi</a:t>
            </a:r>
            <a:r>
              <a:rPr lang="tr-TR" sz="1600" dirty="0">
                <a:solidFill>
                  <a:srgbClr val="FFFF00"/>
                </a:solidFill>
              </a:rPr>
              <a:t> </a:t>
            </a:r>
            <a:r>
              <a:rPr lang="tr-TR" sz="1600" dirty="0" err="1" smtClean="0">
                <a:solidFill>
                  <a:srgbClr val="FFFF00"/>
                </a:solidFill>
              </a:rPr>
              <a:t>süŋüşdümüz</a:t>
            </a:r>
            <a:r>
              <a:rPr lang="tr-TR" sz="1600" dirty="0" smtClean="0">
                <a:solidFill>
                  <a:srgbClr val="FFFF00"/>
                </a:solidFill>
              </a:rPr>
              <a:t> :</a:t>
            </a:r>
            <a:r>
              <a:rPr lang="tr-TR" sz="1600" dirty="0" smtClean="0"/>
              <a:t>On </a:t>
            </a:r>
            <a:r>
              <a:rPr lang="tr-TR" sz="1600" dirty="0"/>
              <a:t>üç (kez) savaştık.</a:t>
            </a:r>
          </a:p>
          <a:p>
            <a:pPr marL="0" indent="0" algn="just">
              <a:buNone/>
            </a:pPr>
            <a:r>
              <a:rPr lang="tr-TR" sz="1600" dirty="0" err="1">
                <a:solidFill>
                  <a:srgbClr val="FFFF00"/>
                </a:solidFill>
              </a:rPr>
              <a:t>İlligig</a:t>
            </a:r>
            <a:r>
              <a:rPr lang="tr-TR" sz="1600" dirty="0">
                <a:solidFill>
                  <a:srgbClr val="FFFF00"/>
                </a:solidFill>
              </a:rPr>
              <a:t> </a:t>
            </a:r>
            <a:r>
              <a:rPr lang="tr-TR" sz="1600" dirty="0" err="1" smtClean="0">
                <a:solidFill>
                  <a:srgbClr val="FFFF00"/>
                </a:solidFill>
              </a:rPr>
              <a:t>ilsiretdimiz</a:t>
            </a:r>
            <a:r>
              <a:rPr lang="tr-TR" sz="1600" dirty="0" smtClean="0">
                <a:solidFill>
                  <a:srgbClr val="FFFF00"/>
                </a:solidFill>
              </a:rPr>
              <a:t>: </a:t>
            </a:r>
            <a:r>
              <a:rPr lang="tr-TR" sz="1600" dirty="0" smtClean="0"/>
              <a:t>İlliyi </a:t>
            </a:r>
            <a:r>
              <a:rPr lang="tr-TR" sz="1600" dirty="0"/>
              <a:t>(devleti olanı) </a:t>
            </a:r>
            <a:r>
              <a:rPr lang="tr-TR" sz="1600" dirty="0" err="1"/>
              <a:t>ilsizleştirdik</a:t>
            </a:r>
            <a:r>
              <a:rPr lang="tr-TR" sz="1600" dirty="0">
                <a:solidFill>
                  <a:srgbClr val="FFFF00"/>
                </a:solidFill>
              </a:rPr>
              <a:t>; </a:t>
            </a:r>
            <a:endParaRPr lang="tr-TR" sz="1600" dirty="0" smtClean="0">
              <a:solidFill>
                <a:srgbClr val="FFFF00"/>
              </a:solidFill>
            </a:endParaRPr>
          </a:p>
          <a:p>
            <a:pPr marL="0" indent="0" algn="just">
              <a:buNone/>
            </a:pPr>
            <a:r>
              <a:rPr lang="tr-TR" sz="1600" dirty="0" err="1" smtClean="0">
                <a:solidFill>
                  <a:srgbClr val="FFFF00"/>
                </a:solidFill>
              </a:rPr>
              <a:t>Kaganlıgıg</a:t>
            </a:r>
            <a:r>
              <a:rPr lang="tr-TR" sz="1600" dirty="0" smtClean="0">
                <a:solidFill>
                  <a:srgbClr val="FFFF00"/>
                </a:solidFill>
              </a:rPr>
              <a:t> </a:t>
            </a:r>
            <a:r>
              <a:rPr lang="tr-TR" sz="1600" dirty="0" err="1" smtClean="0">
                <a:solidFill>
                  <a:srgbClr val="FFFF00"/>
                </a:solidFill>
              </a:rPr>
              <a:t>kagansıratdımız</a:t>
            </a:r>
            <a:r>
              <a:rPr lang="tr-TR" sz="1600" dirty="0" smtClean="0">
                <a:solidFill>
                  <a:srgbClr val="FFFF00"/>
                </a:solidFill>
              </a:rPr>
              <a:t>;:</a:t>
            </a:r>
            <a:r>
              <a:rPr lang="tr-TR" sz="1600" dirty="0" err="1" smtClean="0"/>
              <a:t>Kağanlıyı</a:t>
            </a:r>
            <a:r>
              <a:rPr lang="tr-TR" sz="1600" dirty="0" smtClean="0"/>
              <a:t> </a:t>
            </a:r>
            <a:r>
              <a:rPr lang="tr-TR" sz="1600" dirty="0" err="1" smtClean="0"/>
              <a:t>kağansızlaştırdık</a:t>
            </a:r>
            <a:r>
              <a:rPr lang="tr-TR" sz="1600" dirty="0" smtClean="0"/>
              <a:t>:</a:t>
            </a:r>
          </a:p>
          <a:p>
            <a:pPr marL="0" indent="0" algn="just">
              <a:buNone/>
            </a:pPr>
            <a:r>
              <a:rPr lang="tr-TR" sz="1600" dirty="0" err="1" smtClean="0">
                <a:solidFill>
                  <a:srgbClr val="FFFF00"/>
                </a:solidFill>
              </a:rPr>
              <a:t>Tizligig</a:t>
            </a:r>
            <a:r>
              <a:rPr lang="tr-TR" sz="1600" dirty="0" smtClean="0">
                <a:solidFill>
                  <a:srgbClr val="FFFF00"/>
                </a:solidFill>
              </a:rPr>
              <a:t> sökünümüz: </a:t>
            </a:r>
            <a:r>
              <a:rPr lang="tr-TR" sz="1600" dirty="0" smtClean="0"/>
              <a:t>Dizliye </a:t>
            </a:r>
            <a:r>
              <a:rPr lang="tr-TR" sz="1600" dirty="0"/>
              <a:t>diz </a:t>
            </a:r>
            <a:r>
              <a:rPr lang="tr-TR" sz="1600" dirty="0" smtClean="0"/>
              <a:t>çöktürdük: </a:t>
            </a:r>
          </a:p>
          <a:p>
            <a:pPr marL="0" indent="0" algn="just">
              <a:buNone/>
            </a:pPr>
            <a:r>
              <a:rPr lang="tr-TR" sz="1600" dirty="0" err="1" smtClean="0">
                <a:solidFill>
                  <a:srgbClr val="FFFF00"/>
                </a:solidFill>
              </a:rPr>
              <a:t>Başlıgıg</a:t>
            </a:r>
            <a:r>
              <a:rPr lang="tr-TR" sz="1600" dirty="0" smtClean="0">
                <a:solidFill>
                  <a:srgbClr val="FFFF00"/>
                </a:solidFill>
              </a:rPr>
              <a:t> </a:t>
            </a:r>
            <a:r>
              <a:rPr lang="tr-TR" sz="1600" dirty="0" err="1" smtClean="0">
                <a:solidFill>
                  <a:srgbClr val="FFFF00"/>
                </a:solidFill>
              </a:rPr>
              <a:t>yüküntürtümüz</a:t>
            </a:r>
            <a:r>
              <a:rPr lang="tr-TR" sz="1600" dirty="0" smtClean="0">
                <a:solidFill>
                  <a:srgbClr val="FFFF00"/>
                </a:solidFill>
              </a:rPr>
              <a:t>: </a:t>
            </a:r>
            <a:r>
              <a:rPr lang="tr-TR" sz="1600" dirty="0" smtClean="0"/>
              <a:t>Başlıya </a:t>
            </a:r>
            <a:r>
              <a:rPr lang="tr-TR" sz="1600" dirty="0"/>
              <a:t>baş eğdirdik. </a:t>
            </a:r>
          </a:p>
        </p:txBody>
      </p:sp>
    </p:spTree>
    <p:extLst>
      <p:ext uri="{BB962C8B-B14F-4D97-AF65-F5344CB8AC3E}">
        <p14:creationId xmlns:p14="http://schemas.microsoft.com/office/powerpoint/2010/main" val="190718436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500" dirty="0">
                <a:solidFill>
                  <a:srgbClr val="FFFF00"/>
                </a:solidFill>
              </a:rPr>
              <a:t>Muhteşem </a:t>
            </a:r>
            <a:r>
              <a:rPr lang="tr-TR" sz="1500" b="1" dirty="0" smtClean="0"/>
              <a:t>KAPGAN KAĞAN </a:t>
            </a:r>
            <a:r>
              <a:rPr lang="tr-TR" sz="1500" dirty="0" smtClean="0">
                <a:solidFill>
                  <a:srgbClr val="FFFF00"/>
                </a:solidFill>
              </a:rPr>
              <a:t>çağı </a:t>
            </a:r>
            <a:r>
              <a:rPr lang="tr-TR" sz="1500" dirty="0">
                <a:solidFill>
                  <a:srgbClr val="FFFF00"/>
                </a:solidFill>
              </a:rPr>
              <a:t>felâketle son bulmuştu; ancak </a:t>
            </a:r>
            <a:r>
              <a:rPr lang="tr-TR" sz="1500" dirty="0" smtClean="0">
                <a:solidFill>
                  <a:srgbClr val="FFFF00"/>
                </a:solidFill>
              </a:rPr>
              <a:t>devlet kargaşadan </a:t>
            </a:r>
            <a:r>
              <a:rPr lang="tr-TR" sz="1500" dirty="0">
                <a:solidFill>
                  <a:srgbClr val="FFFF00"/>
                </a:solidFill>
              </a:rPr>
              <a:t>henüz kurtulmuş değildi. </a:t>
            </a:r>
            <a:r>
              <a:rPr lang="tr-TR" sz="1500" dirty="0" err="1">
                <a:solidFill>
                  <a:srgbClr val="FFFF00"/>
                </a:solidFill>
              </a:rPr>
              <a:t>Ötüken'de</a:t>
            </a:r>
            <a:r>
              <a:rPr lang="tr-TR" sz="1500" dirty="0">
                <a:solidFill>
                  <a:srgbClr val="FFFF00"/>
                </a:solidFill>
              </a:rPr>
              <a:t> İni İl, kağanlığını ilân </a:t>
            </a:r>
            <a:r>
              <a:rPr lang="tr-TR" sz="1500" dirty="0" smtClean="0">
                <a:solidFill>
                  <a:srgbClr val="FFFF00"/>
                </a:solidFill>
              </a:rPr>
              <a:t>etmişti. Oysa </a:t>
            </a:r>
            <a:r>
              <a:rPr lang="tr-TR" sz="1500" dirty="0">
                <a:solidFill>
                  <a:srgbClr val="FFFF00"/>
                </a:solidFill>
              </a:rPr>
              <a:t>kağanlık </a:t>
            </a:r>
            <a:r>
              <a:rPr lang="tr-TR" sz="1500" dirty="0" err="1">
                <a:solidFill>
                  <a:srgbClr val="FFFF00"/>
                </a:solidFill>
              </a:rPr>
              <a:t>İlteriş'in</a:t>
            </a:r>
            <a:r>
              <a:rPr lang="tr-TR" sz="1500" dirty="0">
                <a:solidFill>
                  <a:srgbClr val="FFFF00"/>
                </a:solidFill>
              </a:rPr>
              <a:t> oğlu Bilge'ye ait olmalıydı. Köl </a:t>
            </a:r>
            <a:r>
              <a:rPr lang="tr-TR" sz="1500" dirty="0" err="1">
                <a:solidFill>
                  <a:srgbClr val="FFFF00"/>
                </a:solidFill>
              </a:rPr>
              <a:t>Tigin</a:t>
            </a:r>
            <a:r>
              <a:rPr lang="tr-TR" sz="1500" dirty="0">
                <a:solidFill>
                  <a:srgbClr val="FFFF00"/>
                </a:solidFill>
              </a:rPr>
              <a:t> </a:t>
            </a:r>
            <a:r>
              <a:rPr lang="tr-TR" sz="1500" dirty="0" smtClean="0">
                <a:solidFill>
                  <a:srgbClr val="FFFF00"/>
                </a:solidFill>
              </a:rPr>
              <a:t>tarafından yönetilen </a:t>
            </a:r>
            <a:r>
              <a:rPr lang="tr-TR" sz="1500" dirty="0">
                <a:solidFill>
                  <a:srgbClr val="FFFF00"/>
                </a:solidFill>
              </a:rPr>
              <a:t>şiddetli bir darbe ile İni İl Kağan tahttan indirildi; </a:t>
            </a:r>
            <a:r>
              <a:rPr lang="tr-TR" sz="1500" dirty="0" smtClean="0">
                <a:solidFill>
                  <a:srgbClr val="FFFF00"/>
                </a:solidFill>
              </a:rPr>
              <a:t>taraftarları öldürüldü </a:t>
            </a:r>
            <a:r>
              <a:rPr lang="tr-TR" sz="1500" dirty="0">
                <a:solidFill>
                  <a:srgbClr val="FFFF00"/>
                </a:solidFill>
              </a:rPr>
              <a:t>ve aynı yıl (716) </a:t>
            </a:r>
            <a:r>
              <a:rPr lang="tr-TR" sz="1500" b="1" dirty="0" smtClean="0"/>
              <a:t>BİLGE</a:t>
            </a:r>
            <a:r>
              <a:rPr lang="tr-TR" sz="1500" dirty="0" smtClean="0">
                <a:solidFill>
                  <a:srgbClr val="FFFF00"/>
                </a:solidFill>
              </a:rPr>
              <a:t>, </a:t>
            </a:r>
            <a:r>
              <a:rPr lang="tr-TR" sz="1500" dirty="0">
                <a:solidFill>
                  <a:srgbClr val="FFFF00"/>
                </a:solidFill>
              </a:rPr>
              <a:t>Köktürk tahtına oturdu </a:t>
            </a:r>
            <a:r>
              <a:rPr lang="tr-TR" sz="1500" dirty="0" smtClean="0">
                <a:solidFill>
                  <a:srgbClr val="FFFF00"/>
                </a:solidFill>
              </a:rPr>
              <a:t>. Genel </a:t>
            </a:r>
            <a:r>
              <a:rPr lang="tr-TR" sz="1500" dirty="0">
                <a:solidFill>
                  <a:srgbClr val="FFFF00"/>
                </a:solidFill>
              </a:rPr>
              <a:t>bir değerlendirme içinde Kapgan çağı, </a:t>
            </a:r>
            <a:r>
              <a:rPr lang="tr-TR" sz="1500" dirty="0" err="1">
                <a:solidFill>
                  <a:srgbClr val="FFFF00"/>
                </a:solidFill>
              </a:rPr>
              <a:t>Kapgan'ın</a:t>
            </a:r>
            <a:r>
              <a:rPr lang="tr-TR" sz="1500" dirty="0">
                <a:solidFill>
                  <a:srgbClr val="FFFF00"/>
                </a:solidFill>
              </a:rPr>
              <a:t> ölümü </a:t>
            </a:r>
            <a:r>
              <a:rPr lang="tr-TR" sz="1500" dirty="0" smtClean="0">
                <a:solidFill>
                  <a:srgbClr val="FFFF00"/>
                </a:solidFill>
              </a:rPr>
              <a:t>ve Bilge'nin </a:t>
            </a:r>
            <a:r>
              <a:rPr lang="tr-TR" sz="1500" dirty="0">
                <a:solidFill>
                  <a:srgbClr val="FFFF00"/>
                </a:solidFill>
              </a:rPr>
              <a:t>kağan olması, Bilge Kağan tarafından şöyle </a:t>
            </a:r>
            <a:r>
              <a:rPr lang="tr-TR" sz="1500" dirty="0" smtClean="0">
                <a:solidFill>
                  <a:srgbClr val="FFFF00"/>
                </a:solidFill>
              </a:rPr>
              <a:t>anlatılır: </a:t>
            </a:r>
          </a:p>
          <a:p>
            <a:pPr marL="0" indent="0" algn="just">
              <a:buNone/>
            </a:pPr>
            <a:r>
              <a:rPr lang="tr-TR" sz="1500" dirty="0" smtClean="0">
                <a:solidFill>
                  <a:srgbClr val="FFFF00"/>
                </a:solidFill>
              </a:rPr>
              <a:t> </a:t>
            </a:r>
            <a:r>
              <a:rPr lang="tr-TR" sz="1500" dirty="0" err="1" smtClean="0">
                <a:solidFill>
                  <a:srgbClr val="FFFF00"/>
                </a:solidFill>
              </a:rPr>
              <a:t>İlgerü</a:t>
            </a:r>
            <a:r>
              <a:rPr lang="tr-TR" sz="1500" dirty="0" smtClean="0">
                <a:solidFill>
                  <a:srgbClr val="FFFF00"/>
                </a:solidFill>
              </a:rPr>
              <a:t> </a:t>
            </a:r>
            <a:r>
              <a:rPr lang="tr-TR" sz="1500" dirty="0" err="1">
                <a:solidFill>
                  <a:srgbClr val="FFFF00"/>
                </a:solidFill>
              </a:rPr>
              <a:t>Kadırkan</a:t>
            </a:r>
            <a:r>
              <a:rPr lang="tr-TR" sz="1500" dirty="0">
                <a:solidFill>
                  <a:srgbClr val="FFFF00"/>
                </a:solidFill>
              </a:rPr>
              <a:t> </a:t>
            </a:r>
            <a:r>
              <a:rPr lang="tr-TR" sz="1500" dirty="0" err="1">
                <a:solidFill>
                  <a:srgbClr val="FFFF00"/>
                </a:solidFill>
              </a:rPr>
              <a:t>yışıg</a:t>
            </a:r>
            <a:r>
              <a:rPr lang="tr-TR" sz="1500" dirty="0">
                <a:solidFill>
                  <a:srgbClr val="FFFF00"/>
                </a:solidFill>
              </a:rPr>
              <a:t> </a:t>
            </a:r>
            <a:r>
              <a:rPr lang="tr-TR" sz="1500" dirty="0" smtClean="0">
                <a:solidFill>
                  <a:srgbClr val="FFFF00"/>
                </a:solidFill>
              </a:rPr>
              <a:t>aşa : </a:t>
            </a:r>
            <a:r>
              <a:rPr lang="tr-TR" sz="1500" dirty="0" smtClean="0"/>
              <a:t>Doğuda </a:t>
            </a:r>
            <a:r>
              <a:rPr lang="tr-TR" sz="1500" dirty="0" err="1"/>
              <a:t>Kadırkan</a:t>
            </a:r>
            <a:r>
              <a:rPr lang="tr-TR" sz="1500" dirty="0"/>
              <a:t> (</a:t>
            </a:r>
            <a:r>
              <a:rPr lang="tr-TR" sz="1500" dirty="0" err="1"/>
              <a:t>Kingan</a:t>
            </a:r>
            <a:r>
              <a:rPr lang="tr-TR" sz="1500" dirty="0"/>
              <a:t>) dağlarını aşarak</a:t>
            </a:r>
          </a:p>
          <a:p>
            <a:pPr marL="0" indent="0" algn="just">
              <a:buNone/>
            </a:pPr>
            <a:r>
              <a:rPr lang="tr-TR" sz="1500" dirty="0" err="1">
                <a:solidFill>
                  <a:srgbClr val="FFFF00"/>
                </a:solidFill>
              </a:rPr>
              <a:t>Bodunug</a:t>
            </a:r>
            <a:r>
              <a:rPr lang="tr-TR" sz="1500" dirty="0">
                <a:solidFill>
                  <a:srgbClr val="FFFF00"/>
                </a:solidFill>
              </a:rPr>
              <a:t> </a:t>
            </a:r>
            <a:r>
              <a:rPr lang="tr-TR" sz="1500" dirty="0" err="1">
                <a:solidFill>
                  <a:srgbClr val="FFFF00"/>
                </a:solidFill>
              </a:rPr>
              <a:t>ençe</a:t>
            </a:r>
            <a:r>
              <a:rPr lang="tr-TR" sz="1500" dirty="0">
                <a:solidFill>
                  <a:srgbClr val="FFFF00"/>
                </a:solidFill>
              </a:rPr>
              <a:t> </a:t>
            </a:r>
            <a:r>
              <a:rPr lang="tr-TR" sz="1500" dirty="0" err="1">
                <a:solidFill>
                  <a:srgbClr val="FFFF00"/>
                </a:solidFill>
              </a:rPr>
              <a:t>konturtumuz</a:t>
            </a:r>
            <a:r>
              <a:rPr lang="tr-TR" sz="1500" dirty="0">
                <a:solidFill>
                  <a:srgbClr val="FFFF00"/>
                </a:solidFill>
              </a:rPr>
              <a:t> </a:t>
            </a:r>
            <a:r>
              <a:rPr lang="tr-TR" sz="1500" dirty="0" err="1">
                <a:solidFill>
                  <a:srgbClr val="FFFF00"/>
                </a:solidFill>
              </a:rPr>
              <a:t>ençe</a:t>
            </a:r>
            <a:r>
              <a:rPr lang="tr-TR" sz="1500" dirty="0">
                <a:solidFill>
                  <a:srgbClr val="FFFF00"/>
                </a:solidFill>
              </a:rPr>
              <a:t> </a:t>
            </a:r>
            <a:r>
              <a:rPr lang="tr-TR" sz="1500" dirty="0" err="1" smtClean="0">
                <a:solidFill>
                  <a:srgbClr val="FFFF00"/>
                </a:solidFill>
              </a:rPr>
              <a:t>itdimiz</a:t>
            </a:r>
            <a:r>
              <a:rPr lang="tr-TR" sz="1500" dirty="0" smtClean="0">
                <a:solidFill>
                  <a:srgbClr val="FFFF00"/>
                </a:solidFill>
              </a:rPr>
              <a:t>. </a:t>
            </a:r>
            <a:r>
              <a:rPr lang="tr-TR" sz="1500" dirty="0" smtClean="0"/>
              <a:t>Milleti </a:t>
            </a:r>
            <a:r>
              <a:rPr lang="tr-TR" sz="1500" dirty="0"/>
              <a:t>huzur içinde yerleştirdik, huzur içinde düzenledik</a:t>
            </a:r>
            <a:r>
              <a:rPr lang="tr-TR" sz="1500" dirty="0">
                <a:solidFill>
                  <a:srgbClr val="FFFF00"/>
                </a:solidFill>
              </a:rPr>
              <a:t>.</a:t>
            </a:r>
          </a:p>
          <a:p>
            <a:pPr marL="0" indent="0" algn="just">
              <a:buNone/>
            </a:pPr>
            <a:r>
              <a:rPr lang="tr-TR" sz="1500" dirty="0" err="1">
                <a:solidFill>
                  <a:srgbClr val="FFFF00"/>
                </a:solidFill>
              </a:rPr>
              <a:t>Kurıgaru</a:t>
            </a:r>
            <a:r>
              <a:rPr lang="tr-TR" sz="1500" dirty="0">
                <a:solidFill>
                  <a:srgbClr val="FFFF00"/>
                </a:solidFill>
              </a:rPr>
              <a:t> </a:t>
            </a:r>
            <a:r>
              <a:rPr lang="tr-TR" sz="1500" dirty="0" err="1">
                <a:solidFill>
                  <a:srgbClr val="FFFF00"/>
                </a:solidFill>
              </a:rPr>
              <a:t>Keŋü</a:t>
            </a:r>
            <a:r>
              <a:rPr lang="tr-TR" sz="1500" dirty="0">
                <a:solidFill>
                  <a:srgbClr val="FFFF00"/>
                </a:solidFill>
              </a:rPr>
              <a:t> </a:t>
            </a:r>
            <a:r>
              <a:rPr lang="tr-TR" sz="1500" dirty="0" err="1">
                <a:solidFill>
                  <a:srgbClr val="FFFF00"/>
                </a:solidFill>
              </a:rPr>
              <a:t>Tarmanka</a:t>
            </a:r>
            <a:r>
              <a:rPr lang="tr-TR" sz="1500" dirty="0">
                <a:solidFill>
                  <a:srgbClr val="FFFF00"/>
                </a:solidFill>
              </a:rPr>
              <a:t> </a:t>
            </a:r>
            <a:r>
              <a:rPr lang="tr-TR" sz="1500" dirty="0" err="1" smtClean="0">
                <a:solidFill>
                  <a:srgbClr val="FFFF00"/>
                </a:solidFill>
              </a:rPr>
              <a:t>tegi</a:t>
            </a:r>
            <a:r>
              <a:rPr lang="tr-TR" sz="1500" dirty="0" smtClean="0">
                <a:solidFill>
                  <a:srgbClr val="FFFF00"/>
                </a:solidFill>
              </a:rPr>
              <a:t> :</a:t>
            </a:r>
            <a:r>
              <a:rPr lang="tr-TR" sz="1500" dirty="0" smtClean="0"/>
              <a:t>Batıda </a:t>
            </a:r>
            <a:r>
              <a:rPr lang="tr-TR" sz="1500" dirty="0" err="1"/>
              <a:t>Kengü</a:t>
            </a:r>
            <a:r>
              <a:rPr lang="tr-TR" sz="1500" dirty="0"/>
              <a:t> Tarman'a </a:t>
            </a:r>
            <a:r>
              <a:rPr lang="tr-TR" sz="1500" dirty="0" smtClean="0"/>
              <a:t>değin</a:t>
            </a:r>
            <a:endParaRPr lang="tr-TR" sz="1500" dirty="0"/>
          </a:p>
          <a:p>
            <a:pPr marL="0" indent="0" algn="just">
              <a:buNone/>
            </a:pPr>
            <a:r>
              <a:rPr lang="tr-TR" sz="1500" dirty="0">
                <a:solidFill>
                  <a:srgbClr val="FFFF00"/>
                </a:solidFill>
              </a:rPr>
              <a:t>Türk </a:t>
            </a:r>
            <a:r>
              <a:rPr lang="tr-TR" sz="1500" dirty="0" err="1">
                <a:solidFill>
                  <a:srgbClr val="FFFF00"/>
                </a:solidFill>
              </a:rPr>
              <a:t>bodunug</a:t>
            </a:r>
            <a:r>
              <a:rPr lang="tr-TR" sz="1500" dirty="0">
                <a:solidFill>
                  <a:srgbClr val="FFFF00"/>
                </a:solidFill>
              </a:rPr>
              <a:t> </a:t>
            </a:r>
            <a:r>
              <a:rPr lang="tr-TR" sz="1500" dirty="0" err="1">
                <a:solidFill>
                  <a:srgbClr val="FFFF00"/>
                </a:solidFill>
              </a:rPr>
              <a:t>ençe</a:t>
            </a:r>
            <a:r>
              <a:rPr lang="tr-TR" sz="1500" dirty="0">
                <a:solidFill>
                  <a:srgbClr val="FFFF00"/>
                </a:solidFill>
              </a:rPr>
              <a:t> </a:t>
            </a:r>
            <a:r>
              <a:rPr lang="tr-TR" sz="1500" dirty="0" err="1">
                <a:solidFill>
                  <a:srgbClr val="FFFF00"/>
                </a:solidFill>
              </a:rPr>
              <a:t>konturtumuz</a:t>
            </a:r>
            <a:r>
              <a:rPr lang="tr-TR" sz="1500" dirty="0">
                <a:solidFill>
                  <a:srgbClr val="FFFF00"/>
                </a:solidFill>
              </a:rPr>
              <a:t> </a:t>
            </a:r>
            <a:r>
              <a:rPr lang="tr-TR" sz="1500" dirty="0" err="1">
                <a:solidFill>
                  <a:srgbClr val="FFFF00"/>
                </a:solidFill>
              </a:rPr>
              <a:t>ençe</a:t>
            </a:r>
            <a:r>
              <a:rPr lang="tr-TR" sz="1500" dirty="0">
                <a:solidFill>
                  <a:srgbClr val="FFFF00"/>
                </a:solidFill>
              </a:rPr>
              <a:t> </a:t>
            </a:r>
            <a:r>
              <a:rPr lang="tr-TR" sz="1500" dirty="0" err="1" smtClean="0">
                <a:solidFill>
                  <a:srgbClr val="FFFF00"/>
                </a:solidFill>
              </a:rPr>
              <a:t>itdimiz</a:t>
            </a:r>
            <a:r>
              <a:rPr lang="tr-TR" sz="1500" dirty="0" smtClean="0">
                <a:solidFill>
                  <a:srgbClr val="FFFF00"/>
                </a:solidFill>
              </a:rPr>
              <a:t>. </a:t>
            </a:r>
            <a:r>
              <a:rPr lang="tr-TR" sz="1500" dirty="0" smtClean="0"/>
              <a:t>Türk </a:t>
            </a:r>
            <a:r>
              <a:rPr lang="tr-TR" sz="1500" dirty="0"/>
              <a:t>milletini huzur içinde yerleştirdik, huzur içinde düzenledik.</a:t>
            </a:r>
          </a:p>
          <a:p>
            <a:pPr marL="0" indent="0" algn="just">
              <a:buNone/>
            </a:pPr>
            <a:r>
              <a:rPr lang="tr-TR" sz="1500" dirty="0">
                <a:solidFill>
                  <a:srgbClr val="FFFF00"/>
                </a:solidFill>
              </a:rPr>
              <a:t>Ol </a:t>
            </a:r>
            <a:r>
              <a:rPr lang="tr-TR" sz="1500" dirty="0" err="1">
                <a:solidFill>
                  <a:srgbClr val="FFFF00"/>
                </a:solidFill>
              </a:rPr>
              <a:t>ödke</a:t>
            </a:r>
            <a:r>
              <a:rPr lang="tr-TR" sz="1500" dirty="0">
                <a:solidFill>
                  <a:srgbClr val="FFFF00"/>
                </a:solidFill>
              </a:rPr>
              <a:t> kul </a:t>
            </a:r>
            <a:r>
              <a:rPr lang="tr-TR" sz="1500" dirty="0" err="1">
                <a:solidFill>
                  <a:srgbClr val="FFFF00"/>
                </a:solidFill>
              </a:rPr>
              <a:t>kullug</a:t>
            </a:r>
            <a:r>
              <a:rPr lang="tr-TR" sz="1500" dirty="0">
                <a:solidFill>
                  <a:srgbClr val="FFFF00"/>
                </a:solidFill>
              </a:rPr>
              <a:t> </a:t>
            </a:r>
            <a:r>
              <a:rPr lang="tr-TR" sz="1500" dirty="0" err="1">
                <a:solidFill>
                  <a:srgbClr val="FFFF00"/>
                </a:solidFill>
              </a:rPr>
              <a:t>bolmış</a:t>
            </a:r>
            <a:r>
              <a:rPr lang="tr-TR" sz="1500" dirty="0">
                <a:solidFill>
                  <a:srgbClr val="FFFF00"/>
                </a:solidFill>
              </a:rPr>
              <a:t> </a:t>
            </a:r>
            <a:r>
              <a:rPr lang="tr-TR" sz="1500" dirty="0" err="1" smtClean="0">
                <a:solidFill>
                  <a:srgbClr val="FFFF00"/>
                </a:solidFill>
              </a:rPr>
              <a:t>erti</a:t>
            </a:r>
            <a:r>
              <a:rPr lang="tr-TR" sz="1500" dirty="0" smtClean="0">
                <a:solidFill>
                  <a:srgbClr val="FFFF00"/>
                </a:solidFill>
              </a:rPr>
              <a:t>; </a:t>
            </a:r>
            <a:r>
              <a:rPr lang="tr-TR" sz="1500" dirty="0" smtClean="0"/>
              <a:t>O </a:t>
            </a:r>
            <a:r>
              <a:rPr lang="tr-TR" sz="1500" dirty="0"/>
              <a:t>devirde kul, </a:t>
            </a:r>
            <a:r>
              <a:rPr lang="tr-TR" sz="1500" dirty="0" err="1"/>
              <a:t>kullu</a:t>
            </a:r>
            <a:r>
              <a:rPr lang="tr-TR" sz="1500" dirty="0"/>
              <a:t> olmuştu;</a:t>
            </a:r>
          </a:p>
          <a:p>
            <a:pPr marL="0" indent="0" algn="just">
              <a:buNone/>
            </a:pPr>
            <a:r>
              <a:rPr lang="tr-TR" sz="1500" dirty="0" err="1">
                <a:solidFill>
                  <a:srgbClr val="FFFF00"/>
                </a:solidFill>
              </a:rPr>
              <a:t>Küŋ</a:t>
            </a:r>
            <a:r>
              <a:rPr lang="tr-TR" sz="1500" dirty="0">
                <a:solidFill>
                  <a:srgbClr val="FFFF00"/>
                </a:solidFill>
              </a:rPr>
              <a:t> </a:t>
            </a:r>
            <a:r>
              <a:rPr lang="tr-TR" sz="1500" dirty="0" err="1">
                <a:solidFill>
                  <a:srgbClr val="FFFF00"/>
                </a:solidFill>
              </a:rPr>
              <a:t>küŋlüg</a:t>
            </a:r>
            <a:r>
              <a:rPr lang="tr-TR" sz="1500" dirty="0">
                <a:solidFill>
                  <a:srgbClr val="FFFF00"/>
                </a:solidFill>
              </a:rPr>
              <a:t> </a:t>
            </a:r>
            <a:r>
              <a:rPr lang="tr-TR" sz="1500" dirty="0" err="1">
                <a:solidFill>
                  <a:srgbClr val="FFFF00"/>
                </a:solidFill>
              </a:rPr>
              <a:t>bolmış</a:t>
            </a:r>
            <a:r>
              <a:rPr lang="tr-TR" sz="1500" dirty="0">
                <a:solidFill>
                  <a:srgbClr val="FFFF00"/>
                </a:solidFill>
              </a:rPr>
              <a:t> </a:t>
            </a:r>
            <a:r>
              <a:rPr lang="tr-TR" sz="1500" dirty="0" err="1" smtClean="0">
                <a:solidFill>
                  <a:srgbClr val="FFFF00"/>
                </a:solidFill>
              </a:rPr>
              <a:t>erti</a:t>
            </a:r>
            <a:r>
              <a:rPr lang="tr-TR" sz="1500" dirty="0" smtClean="0">
                <a:solidFill>
                  <a:srgbClr val="FFFF00"/>
                </a:solidFill>
              </a:rPr>
              <a:t>. </a:t>
            </a:r>
            <a:r>
              <a:rPr lang="tr-TR" sz="1500" dirty="0" smtClean="0"/>
              <a:t>Cariye</a:t>
            </a:r>
            <a:r>
              <a:rPr lang="tr-TR" sz="1500" dirty="0"/>
              <a:t>, </a:t>
            </a:r>
            <a:r>
              <a:rPr lang="tr-TR" sz="1500" dirty="0" err="1"/>
              <a:t>cariyeli</a:t>
            </a:r>
            <a:r>
              <a:rPr lang="tr-TR" sz="1500" dirty="0"/>
              <a:t> olmuştu.</a:t>
            </a:r>
          </a:p>
          <a:p>
            <a:pPr marL="0" indent="0" algn="just">
              <a:buNone/>
            </a:pPr>
            <a:r>
              <a:rPr lang="tr-TR" sz="1500" dirty="0" err="1">
                <a:solidFill>
                  <a:srgbClr val="FFFF00"/>
                </a:solidFill>
              </a:rPr>
              <a:t>İnisi</a:t>
            </a:r>
            <a:r>
              <a:rPr lang="tr-TR" sz="1500" dirty="0">
                <a:solidFill>
                  <a:srgbClr val="FFFF00"/>
                </a:solidFill>
              </a:rPr>
              <a:t> </a:t>
            </a:r>
            <a:r>
              <a:rPr lang="tr-TR" sz="1500" dirty="0" err="1">
                <a:solidFill>
                  <a:srgbClr val="FFFF00"/>
                </a:solidFill>
              </a:rPr>
              <a:t>eçisin</a:t>
            </a:r>
            <a:r>
              <a:rPr lang="tr-TR" sz="1500" dirty="0">
                <a:solidFill>
                  <a:srgbClr val="FFFF00"/>
                </a:solidFill>
              </a:rPr>
              <a:t> bilmez </a:t>
            </a:r>
            <a:r>
              <a:rPr lang="tr-TR" sz="1500" dirty="0" err="1" smtClean="0">
                <a:solidFill>
                  <a:srgbClr val="FFFF00"/>
                </a:solidFill>
              </a:rPr>
              <a:t>erti</a:t>
            </a:r>
            <a:r>
              <a:rPr lang="tr-TR" sz="1500" dirty="0" smtClean="0">
                <a:solidFill>
                  <a:srgbClr val="FFFF00"/>
                </a:solidFill>
              </a:rPr>
              <a:t>; </a:t>
            </a:r>
            <a:r>
              <a:rPr lang="tr-TR" sz="1500" dirty="0" smtClean="0"/>
              <a:t>Kardeş</a:t>
            </a:r>
            <a:r>
              <a:rPr lang="tr-TR" sz="1500" dirty="0"/>
              <a:t>, ağabeyini tanımazdı;</a:t>
            </a:r>
          </a:p>
          <a:p>
            <a:pPr marL="0" indent="0" algn="just">
              <a:buNone/>
            </a:pPr>
            <a:r>
              <a:rPr lang="tr-TR" sz="1500" dirty="0">
                <a:solidFill>
                  <a:srgbClr val="FFFF00"/>
                </a:solidFill>
              </a:rPr>
              <a:t>Oglı </a:t>
            </a:r>
            <a:r>
              <a:rPr lang="tr-TR" sz="1500" dirty="0" err="1">
                <a:solidFill>
                  <a:srgbClr val="FFFF00"/>
                </a:solidFill>
              </a:rPr>
              <a:t>kaŋın</a:t>
            </a:r>
            <a:r>
              <a:rPr lang="tr-TR" sz="1500" dirty="0">
                <a:solidFill>
                  <a:srgbClr val="FFFF00"/>
                </a:solidFill>
              </a:rPr>
              <a:t> bilmez </a:t>
            </a:r>
            <a:r>
              <a:rPr lang="tr-TR" sz="1500" dirty="0" err="1" smtClean="0">
                <a:solidFill>
                  <a:srgbClr val="FFFF00"/>
                </a:solidFill>
              </a:rPr>
              <a:t>erti</a:t>
            </a:r>
            <a:r>
              <a:rPr lang="tr-TR" sz="1500" dirty="0" smtClean="0">
                <a:solidFill>
                  <a:srgbClr val="FFFF00"/>
                </a:solidFill>
              </a:rPr>
              <a:t>. </a:t>
            </a:r>
            <a:r>
              <a:rPr lang="tr-TR" sz="1500" dirty="0" smtClean="0"/>
              <a:t>Oğul </a:t>
            </a:r>
            <a:r>
              <a:rPr lang="tr-TR" sz="1500" dirty="0"/>
              <a:t>babasını tanımazdı.</a:t>
            </a:r>
          </a:p>
          <a:p>
            <a:pPr marL="0" indent="0" algn="just">
              <a:buNone/>
            </a:pPr>
            <a:r>
              <a:rPr lang="tr-TR" sz="1500" dirty="0" err="1">
                <a:solidFill>
                  <a:srgbClr val="FFFF00"/>
                </a:solidFill>
              </a:rPr>
              <a:t>Ança</a:t>
            </a:r>
            <a:r>
              <a:rPr lang="tr-TR" sz="1500" dirty="0">
                <a:solidFill>
                  <a:srgbClr val="FFFF00"/>
                </a:solidFill>
              </a:rPr>
              <a:t> </a:t>
            </a:r>
            <a:r>
              <a:rPr lang="tr-TR" sz="1500" dirty="0" err="1">
                <a:solidFill>
                  <a:srgbClr val="FFFF00"/>
                </a:solidFill>
              </a:rPr>
              <a:t>kazganmış</a:t>
            </a:r>
            <a:r>
              <a:rPr lang="tr-TR" sz="1500" dirty="0">
                <a:solidFill>
                  <a:srgbClr val="FFFF00"/>
                </a:solidFill>
              </a:rPr>
              <a:t> </a:t>
            </a:r>
            <a:r>
              <a:rPr lang="tr-TR" sz="1500" dirty="0" err="1">
                <a:solidFill>
                  <a:srgbClr val="FFFF00"/>
                </a:solidFill>
              </a:rPr>
              <a:t>ança</a:t>
            </a:r>
            <a:r>
              <a:rPr lang="tr-TR" sz="1500" dirty="0">
                <a:solidFill>
                  <a:srgbClr val="FFFF00"/>
                </a:solidFill>
              </a:rPr>
              <a:t> </a:t>
            </a:r>
            <a:r>
              <a:rPr lang="tr-TR" sz="1500" dirty="0" smtClean="0">
                <a:solidFill>
                  <a:srgbClr val="FFFF00"/>
                </a:solidFill>
              </a:rPr>
              <a:t>itmiş </a:t>
            </a:r>
            <a:r>
              <a:rPr lang="tr-TR" sz="1500" dirty="0" smtClean="0"/>
              <a:t>O </a:t>
            </a:r>
            <a:r>
              <a:rPr lang="tr-TR" sz="1500" dirty="0"/>
              <a:t>kadar kazanılmış, o derece düzenlenmiş</a:t>
            </a:r>
          </a:p>
          <a:p>
            <a:pPr marL="0" indent="0" algn="just">
              <a:buNone/>
            </a:pPr>
            <a:r>
              <a:rPr lang="tr-TR" sz="1500" dirty="0">
                <a:solidFill>
                  <a:srgbClr val="FFFF00"/>
                </a:solidFill>
              </a:rPr>
              <a:t>İlimiz </a:t>
            </a:r>
            <a:r>
              <a:rPr lang="tr-TR" sz="1500" dirty="0" err="1">
                <a:solidFill>
                  <a:srgbClr val="FFFF00"/>
                </a:solidFill>
              </a:rPr>
              <a:t>törümüz</a:t>
            </a:r>
            <a:r>
              <a:rPr lang="tr-TR" sz="1500" dirty="0">
                <a:solidFill>
                  <a:srgbClr val="FFFF00"/>
                </a:solidFill>
              </a:rPr>
              <a:t> </a:t>
            </a:r>
            <a:r>
              <a:rPr lang="tr-TR" sz="1500" dirty="0" err="1" smtClean="0">
                <a:solidFill>
                  <a:srgbClr val="FFFF00"/>
                </a:solidFill>
              </a:rPr>
              <a:t>erti</a:t>
            </a:r>
            <a:r>
              <a:rPr lang="tr-TR" sz="1500" dirty="0" smtClean="0">
                <a:solidFill>
                  <a:srgbClr val="FFFF00"/>
                </a:solidFill>
              </a:rPr>
              <a:t>. </a:t>
            </a:r>
            <a:r>
              <a:rPr lang="tr-TR" sz="1500" dirty="0" smtClean="0"/>
              <a:t>Devletimiz </a:t>
            </a:r>
            <a:r>
              <a:rPr lang="tr-TR" sz="1500" dirty="0"/>
              <a:t>ve yasalarımız vardı</a:t>
            </a:r>
            <a:r>
              <a:rPr lang="tr-TR" sz="1500" dirty="0">
                <a:solidFill>
                  <a:srgbClr val="FFFF00"/>
                </a:solidFill>
              </a:rPr>
              <a:t>.</a:t>
            </a:r>
          </a:p>
          <a:p>
            <a:pPr marL="0" indent="0" algn="just">
              <a:buNone/>
            </a:pPr>
            <a:r>
              <a:rPr lang="tr-TR" sz="1500" dirty="0">
                <a:solidFill>
                  <a:srgbClr val="FFFF00"/>
                </a:solidFill>
              </a:rPr>
              <a:t>Türk </a:t>
            </a:r>
            <a:r>
              <a:rPr lang="tr-TR" sz="1500" dirty="0" err="1">
                <a:solidFill>
                  <a:srgbClr val="FFFF00"/>
                </a:solidFill>
              </a:rPr>
              <a:t>Oguz</a:t>
            </a:r>
            <a:r>
              <a:rPr lang="tr-TR" sz="1500" dirty="0">
                <a:solidFill>
                  <a:srgbClr val="FFFF00"/>
                </a:solidFill>
              </a:rPr>
              <a:t> </a:t>
            </a:r>
            <a:r>
              <a:rPr lang="tr-TR" sz="1500" dirty="0" err="1">
                <a:solidFill>
                  <a:srgbClr val="FFFF00"/>
                </a:solidFill>
              </a:rPr>
              <a:t>begleri</a:t>
            </a:r>
            <a:r>
              <a:rPr lang="tr-TR" sz="1500" dirty="0">
                <a:solidFill>
                  <a:srgbClr val="FFFF00"/>
                </a:solidFill>
              </a:rPr>
              <a:t> </a:t>
            </a:r>
            <a:r>
              <a:rPr lang="tr-TR" sz="1500" dirty="0" err="1">
                <a:solidFill>
                  <a:srgbClr val="FFFF00"/>
                </a:solidFill>
              </a:rPr>
              <a:t>bodun</a:t>
            </a:r>
            <a:r>
              <a:rPr lang="tr-TR" sz="1500" dirty="0">
                <a:solidFill>
                  <a:srgbClr val="FFFF00"/>
                </a:solidFill>
              </a:rPr>
              <a:t> </a:t>
            </a:r>
            <a:r>
              <a:rPr lang="tr-TR" sz="1500" dirty="0" err="1">
                <a:solidFill>
                  <a:srgbClr val="FFFF00"/>
                </a:solidFill>
              </a:rPr>
              <a:t>eşidiŋ</a:t>
            </a:r>
            <a:r>
              <a:rPr lang="tr-TR" sz="1500" dirty="0">
                <a:solidFill>
                  <a:srgbClr val="FFFF00"/>
                </a:solidFill>
              </a:rPr>
              <a:t> </a:t>
            </a:r>
            <a:r>
              <a:rPr lang="tr-TR" sz="1500" dirty="0" smtClean="0">
                <a:solidFill>
                  <a:srgbClr val="FFFF00"/>
                </a:solidFill>
              </a:rPr>
              <a:t>! </a:t>
            </a:r>
            <a:r>
              <a:rPr lang="tr-TR" sz="1500" dirty="0" smtClean="0"/>
              <a:t>Türk </a:t>
            </a:r>
            <a:r>
              <a:rPr lang="tr-TR" sz="1500" dirty="0"/>
              <a:t>Oğuz beyleri, millet, işitin!</a:t>
            </a:r>
          </a:p>
          <a:p>
            <a:pPr marL="0" indent="0" algn="just">
              <a:buNone/>
            </a:pPr>
            <a:r>
              <a:rPr lang="tr-TR" sz="1500" dirty="0">
                <a:solidFill>
                  <a:srgbClr val="FFFF00"/>
                </a:solidFill>
              </a:rPr>
              <a:t>Üze teŋri </a:t>
            </a:r>
            <a:r>
              <a:rPr lang="tr-TR" sz="1500" dirty="0" err="1" smtClean="0">
                <a:solidFill>
                  <a:srgbClr val="FFFF00"/>
                </a:solidFill>
              </a:rPr>
              <a:t>basmasar</a:t>
            </a:r>
            <a:r>
              <a:rPr lang="tr-TR" sz="1500" dirty="0" smtClean="0">
                <a:solidFill>
                  <a:srgbClr val="FFFF00"/>
                </a:solidFill>
              </a:rPr>
              <a:t>, </a:t>
            </a:r>
            <a:r>
              <a:rPr lang="tr-TR" sz="1500" dirty="0" smtClean="0"/>
              <a:t>Üstte </a:t>
            </a:r>
            <a:r>
              <a:rPr lang="tr-TR" sz="1500" dirty="0"/>
              <a:t>gök basmadıkça,</a:t>
            </a:r>
          </a:p>
          <a:p>
            <a:pPr marL="0" indent="0" algn="just">
              <a:buNone/>
            </a:pPr>
            <a:r>
              <a:rPr lang="tr-TR" sz="1500" dirty="0">
                <a:solidFill>
                  <a:srgbClr val="FFFF00"/>
                </a:solidFill>
              </a:rPr>
              <a:t>Asra yir </a:t>
            </a:r>
            <a:r>
              <a:rPr lang="tr-TR" sz="1500" dirty="0" err="1" smtClean="0">
                <a:solidFill>
                  <a:srgbClr val="FFFF00"/>
                </a:solidFill>
              </a:rPr>
              <a:t>telinmeser</a:t>
            </a:r>
            <a:r>
              <a:rPr lang="tr-TR" sz="1500" dirty="0" smtClean="0">
                <a:solidFill>
                  <a:srgbClr val="FFFF00"/>
                </a:solidFill>
              </a:rPr>
              <a:t> </a:t>
            </a:r>
            <a:r>
              <a:rPr lang="tr-TR" sz="1500" dirty="0" smtClean="0"/>
              <a:t>Altta </a:t>
            </a:r>
            <a:r>
              <a:rPr lang="tr-TR" sz="1500" dirty="0"/>
              <a:t>yer </a:t>
            </a:r>
            <a:r>
              <a:rPr lang="tr-TR" sz="1500" dirty="0" smtClean="0"/>
              <a:t>delinmedikçe</a:t>
            </a:r>
          </a:p>
          <a:p>
            <a:pPr marL="0" indent="0" algn="just">
              <a:buNone/>
            </a:pPr>
            <a:r>
              <a:rPr lang="tr-TR" sz="1500" dirty="0" smtClean="0">
                <a:solidFill>
                  <a:srgbClr val="FFFF00"/>
                </a:solidFill>
              </a:rPr>
              <a:t>Türk </a:t>
            </a:r>
            <a:r>
              <a:rPr lang="tr-TR" sz="1500" dirty="0" err="1">
                <a:solidFill>
                  <a:srgbClr val="FFFF00"/>
                </a:solidFill>
              </a:rPr>
              <a:t>bodun</a:t>
            </a:r>
            <a:r>
              <a:rPr lang="tr-TR" sz="1500" dirty="0">
                <a:solidFill>
                  <a:srgbClr val="FFFF00"/>
                </a:solidFill>
              </a:rPr>
              <a:t> </a:t>
            </a:r>
            <a:r>
              <a:rPr lang="tr-TR" sz="1500" dirty="0" err="1">
                <a:solidFill>
                  <a:srgbClr val="FFFF00"/>
                </a:solidFill>
              </a:rPr>
              <a:t>iliŋin</a:t>
            </a:r>
            <a:r>
              <a:rPr lang="tr-TR" sz="1500" dirty="0">
                <a:solidFill>
                  <a:srgbClr val="FFFF00"/>
                </a:solidFill>
              </a:rPr>
              <a:t> </a:t>
            </a:r>
            <a:r>
              <a:rPr lang="tr-TR" sz="1500" dirty="0" err="1" smtClean="0">
                <a:solidFill>
                  <a:srgbClr val="FFFF00"/>
                </a:solidFill>
              </a:rPr>
              <a:t>törüŋin</a:t>
            </a:r>
            <a:r>
              <a:rPr lang="tr-TR" sz="1500" dirty="0" smtClean="0">
                <a:solidFill>
                  <a:srgbClr val="FFFF00"/>
                </a:solidFill>
              </a:rPr>
              <a:t> </a:t>
            </a:r>
            <a:r>
              <a:rPr lang="tr-TR" sz="1500" dirty="0" smtClean="0"/>
              <a:t>Türk </a:t>
            </a:r>
            <a:r>
              <a:rPr lang="tr-TR" sz="1500" dirty="0"/>
              <a:t>milleti, devletini, yasalarını</a:t>
            </a:r>
          </a:p>
          <a:p>
            <a:pPr marL="0" indent="0" algn="just">
              <a:buNone/>
            </a:pPr>
            <a:r>
              <a:rPr lang="tr-TR" sz="1500" dirty="0">
                <a:solidFill>
                  <a:srgbClr val="FFFF00"/>
                </a:solidFill>
              </a:rPr>
              <a:t>Kem </a:t>
            </a:r>
            <a:r>
              <a:rPr lang="tr-TR" sz="1500" dirty="0" err="1">
                <a:solidFill>
                  <a:srgbClr val="FFFF00"/>
                </a:solidFill>
              </a:rPr>
              <a:t>artatı</a:t>
            </a:r>
            <a:r>
              <a:rPr lang="tr-TR" sz="1500" dirty="0">
                <a:solidFill>
                  <a:srgbClr val="FFFF00"/>
                </a:solidFill>
              </a:rPr>
              <a:t> </a:t>
            </a:r>
            <a:r>
              <a:rPr lang="tr-TR" sz="1500" dirty="0" err="1">
                <a:solidFill>
                  <a:srgbClr val="FFFF00"/>
                </a:solidFill>
              </a:rPr>
              <a:t>udaçı</a:t>
            </a:r>
            <a:r>
              <a:rPr lang="tr-TR" sz="1500" dirty="0">
                <a:solidFill>
                  <a:srgbClr val="FFFF00"/>
                </a:solidFill>
              </a:rPr>
              <a:t> </a:t>
            </a:r>
            <a:r>
              <a:rPr lang="tr-TR" sz="1500" dirty="0" err="1" smtClean="0">
                <a:solidFill>
                  <a:srgbClr val="FFFF00"/>
                </a:solidFill>
              </a:rPr>
              <a:t>erti</a:t>
            </a:r>
            <a:r>
              <a:rPr lang="tr-TR" sz="1500" dirty="0" smtClean="0">
                <a:solidFill>
                  <a:srgbClr val="FFFF00"/>
                </a:solidFill>
              </a:rPr>
              <a:t>? </a:t>
            </a:r>
            <a:r>
              <a:rPr lang="tr-TR" sz="1500" dirty="0" smtClean="0"/>
              <a:t>Kim </a:t>
            </a:r>
            <a:r>
              <a:rPr lang="tr-TR" sz="1500" dirty="0"/>
              <a:t>bozabilirdi?</a:t>
            </a:r>
          </a:p>
        </p:txBody>
      </p:sp>
    </p:spTree>
    <p:extLst>
      <p:ext uri="{BB962C8B-B14F-4D97-AF65-F5344CB8AC3E}">
        <p14:creationId xmlns:p14="http://schemas.microsoft.com/office/powerpoint/2010/main" val="98124707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450" dirty="0">
                <a:solidFill>
                  <a:srgbClr val="FFFF00"/>
                </a:solidFill>
              </a:rPr>
              <a:t>Türk </a:t>
            </a:r>
            <a:r>
              <a:rPr lang="tr-TR" sz="1450" dirty="0" err="1">
                <a:solidFill>
                  <a:srgbClr val="FFFF00"/>
                </a:solidFill>
              </a:rPr>
              <a:t>bodun</a:t>
            </a:r>
            <a:r>
              <a:rPr lang="tr-TR" sz="1450" dirty="0">
                <a:solidFill>
                  <a:srgbClr val="FFFF00"/>
                </a:solidFill>
              </a:rPr>
              <a:t> </a:t>
            </a:r>
            <a:r>
              <a:rPr lang="tr-TR" sz="1450" dirty="0" err="1">
                <a:solidFill>
                  <a:srgbClr val="FFFF00"/>
                </a:solidFill>
              </a:rPr>
              <a:t>ertin</a:t>
            </a:r>
            <a:r>
              <a:rPr lang="tr-TR" sz="1450" dirty="0">
                <a:solidFill>
                  <a:srgbClr val="FFFF00"/>
                </a:solidFill>
              </a:rPr>
              <a:t> </a:t>
            </a:r>
            <a:r>
              <a:rPr lang="tr-TR" sz="1450" dirty="0" err="1">
                <a:solidFill>
                  <a:srgbClr val="FFFF00"/>
                </a:solidFill>
              </a:rPr>
              <a:t>ökün</a:t>
            </a:r>
            <a:r>
              <a:rPr lang="tr-TR" sz="1450" dirty="0">
                <a:solidFill>
                  <a:srgbClr val="FFFF00"/>
                </a:solidFill>
              </a:rPr>
              <a:t> </a:t>
            </a:r>
            <a:r>
              <a:rPr lang="tr-TR" sz="1450" dirty="0" smtClean="0">
                <a:solidFill>
                  <a:srgbClr val="FFFF00"/>
                </a:solidFill>
              </a:rPr>
              <a:t>! </a:t>
            </a:r>
            <a:r>
              <a:rPr lang="tr-TR" sz="1450" dirty="0" smtClean="0"/>
              <a:t>Türk </a:t>
            </a:r>
            <a:r>
              <a:rPr lang="tr-TR" sz="1450" dirty="0"/>
              <a:t>milleti, kabul et ve pişman ol!</a:t>
            </a:r>
          </a:p>
          <a:p>
            <a:pPr marL="0" indent="0" algn="just">
              <a:buNone/>
            </a:pPr>
            <a:r>
              <a:rPr lang="tr-TR" sz="1450" dirty="0" err="1">
                <a:solidFill>
                  <a:srgbClr val="FFFF00"/>
                </a:solidFill>
              </a:rPr>
              <a:t>Küregüŋin</a:t>
            </a:r>
            <a:r>
              <a:rPr lang="tr-TR" sz="1450" dirty="0">
                <a:solidFill>
                  <a:srgbClr val="FFFF00"/>
                </a:solidFill>
              </a:rPr>
              <a:t> üçün </a:t>
            </a:r>
            <a:r>
              <a:rPr lang="tr-TR" sz="1450" dirty="0" err="1">
                <a:solidFill>
                  <a:srgbClr val="FFFF00"/>
                </a:solidFill>
              </a:rPr>
              <a:t>igidmiş</a:t>
            </a:r>
            <a:r>
              <a:rPr lang="tr-TR" sz="1450" dirty="0">
                <a:solidFill>
                  <a:srgbClr val="FFFF00"/>
                </a:solidFill>
              </a:rPr>
              <a:t> bilge </a:t>
            </a:r>
            <a:r>
              <a:rPr lang="tr-TR" sz="1450" dirty="0" err="1" smtClean="0">
                <a:solidFill>
                  <a:srgbClr val="FFFF00"/>
                </a:solidFill>
              </a:rPr>
              <a:t>kağanıŋa</a:t>
            </a:r>
            <a:r>
              <a:rPr lang="tr-TR" sz="1450" dirty="0" smtClean="0">
                <a:solidFill>
                  <a:srgbClr val="FFFF00"/>
                </a:solidFill>
              </a:rPr>
              <a:t>, </a:t>
            </a:r>
            <a:r>
              <a:rPr lang="tr-TR" sz="1450" dirty="0" smtClean="0"/>
              <a:t>Dönekliğin </a:t>
            </a:r>
            <a:r>
              <a:rPr lang="tr-TR" sz="1450" dirty="0"/>
              <a:t>yüzünden, (seni) beslemiş olan bilgili kağanına</a:t>
            </a:r>
            <a:r>
              <a:rPr lang="tr-TR" sz="1450" dirty="0">
                <a:solidFill>
                  <a:srgbClr val="FFFF00"/>
                </a:solidFill>
              </a:rPr>
              <a:t>,</a:t>
            </a:r>
          </a:p>
          <a:p>
            <a:pPr marL="0" indent="0" algn="just">
              <a:buNone/>
            </a:pPr>
            <a:r>
              <a:rPr lang="tr-TR" sz="1450" dirty="0">
                <a:solidFill>
                  <a:srgbClr val="FFFF00"/>
                </a:solidFill>
              </a:rPr>
              <a:t>Ermiş barmış </a:t>
            </a:r>
            <a:r>
              <a:rPr lang="tr-TR" sz="1450" dirty="0" err="1">
                <a:solidFill>
                  <a:srgbClr val="FFFF00"/>
                </a:solidFill>
              </a:rPr>
              <a:t>edgü</a:t>
            </a:r>
            <a:r>
              <a:rPr lang="tr-TR" sz="1450" dirty="0">
                <a:solidFill>
                  <a:srgbClr val="FFFF00"/>
                </a:solidFill>
              </a:rPr>
              <a:t> </a:t>
            </a:r>
            <a:r>
              <a:rPr lang="tr-TR" sz="1450" dirty="0" err="1" smtClean="0">
                <a:solidFill>
                  <a:srgbClr val="FFFF00"/>
                </a:solidFill>
              </a:rPr>
              <a:t>iliŋe</a:t>
            </a:r>
            <a:r>
              <a:rPr lang="tr-TR" sz="1450" dirty="0" smtClean="0">
                <a:solidFill>
                  <a:srgbClr val="FFFF00"/>
                </a:solidFill>
              </a:rPr>
              <a:t> </a:t>
            </a:r>
            <a:r>
              <a:rPr lang="tr-TR" sz="1450" dirty="0" smtClean="0"/>
              <a:t>Mükemmel </a:t>
            </a:r>
            <a:r>
              <a:rPr lang="tr-TR" sz="1450" dirty="0"/>
              <a:t>ve muhteşem devletine</a:t>
            </a:r>
          </a:p>
          <a:p>
            <a:pPr marL="0" indent="0" algn="just">
              <a:buNone/>
            </a:pPr>
            <a:r>
              <a:rPr lang="tr-TR" sz="1450" dirty="0" err="1">
                <a:solidFill>
                  <a:srgbClr val="FFFF00"/>
                </a:solidFill>
              </a:rPr>
              <a:t>Kentü</a:t>
            </a:r>
            <a:r>
              <a:rPr lang="tr-TR" sz="1450" dirty="0">
                <a:solidFill>
                  <a:srgbClr val="FFFF00"/>
                </a:solidFill>
              </a:rPr>
              <a:t> </a:t>
            </a:r>
            <a:r>
              <a:rPr lang="tr-TR" sz="1450" dirty="0" err="1">
                <a:solidFill>
                  <a:srgbClr val="FFFF00"/>
                </a:solidFill>
              </a:rPr>
              <a:t>yaŋıltıg</a:t>
            </a:r>
            <a:r>
              <a:rPr lang="tr-TR" sz="1450" dirty="0">
                <a:solidFill>
                  <a:srgbClr val="FFFF00"/>
                </a:solidFill>
              </a:rPr>
              <a:t> </a:t>
            </a:r>
            <a:r>
              <a:rPr lang="tr-TR" sz="1450" dirty="0" err="1">
                <a:solidFill>
                  <a:srgbClr val="FFFF00"/>
                </a:solidFill>
              </a:rPr>
              <a:t>yablag</a:t>
            </a:r>
            <a:r>
              <a:rPr lang="tr-TR" sz="1450" dirty="0">
                <a:solidFill>
                  <a:srgbClr val="FFFF00"/>
                </a:solidFill>
              </a:rPr>
              <a:t> </a:t>
            </a:r>
            <a:r>
              <a:rPr lang="tr-TR" sz="1450" dirty="0" err="1" smtClean="0">
                <a:solidFill>
                  <a:srgbClr val="FFFF00"/>
                </a:solidFill>
              </a:rPr>
              <a:t>kigürtüg</a:t>
            </a:r>
            <a:r>
              <a:rPr lang="tr-TR" sz="1450" dirty="0" smtClean="0">
                <a:solidFill>
                  <a:srgbClr val="FFFF00"/>
                </a:solidFill>
              </a:rPr>
              <a:t>. </a:t>
            </a:r>
            <a:r>
              <a:rPr lang="tr-TR" sz="1450" dirty="0" smtClean="0"/>
              <a:t>Kendin </a:t>
            </a:r>
            <a:r>
              <a:rPr lang="tr-TR" sz="1450" dirty="0"/>
              <a:t>yanıldın ve felâket getirdin.</a:t>
            </a:r>
          </a:p>
          <a:p>
            <a:pPr marL="0" indent="0" algn="just">
              <a:buNone/>
            </a:pPr>
            <a:r>
              <a:rPr lang="tr-TR" sz="1450" dirty="0" err="1">
                <a:solidFill>
                  <a:srgbClr val="FFFF00"/>
                </a:solidFill>
              </a:rPr>
              <a:t>Yaraklıg</a:t>
            </a:r>
            <a:r>
              <a:rPr lang="tr-TR" sz="1450" dirty="0">
                <a:solidFill>
                  <a:srgbClr val="FFFF00"/>
                </a:solidFill>
              </a:rPr>
              <a:t> </a:t>
            </a:r>
            <a:r>
              <a:rPr lang="tr-TR" sz="1450" dirty="0" err="1">
                <a:solidFill>
                  <a:srgbClr val="FFFF00"/>
                </a:solidFill>
              </a:rPr>
              <a:t>kantan</a:t>
            </a:r>
            <a:r>
              <a:rPr lang="tr-TR" sz="1450" dirty="0">
                <a:solidFill>
                  <a:srgbClr val="FFFF00"/>
                </a:solidFill>
              </a:rPr>
              <a:t> </a:t>
            </a:r>
            <a:r>
              <a:rPr lang="tr-TR" sz="1450" dirty="0" err="1">
                <a:solidFill>
                  <a:srgbClr val="FFFF00"/>
                </a:solidFill>
              </a:rPr>
              <a:t>kelip</a:t>
            </a:r>
            <a:r>
              <a:rPr lang="tr-TR" sz="1450" dirty="0">
                <a:solidFill>
                  <a:srgbClr val="FFFF00"/>
                </a:solidFill>
              </a:rPr>
              <a:t> </a:t>
            </a:r>
            <a:r>
              <a:rPr lang="tr-TR" sz="1450" dirty="0" err="1">
                <a:solidFill>
                  <a:srgbClr val="FFFF00"/>
                </a:solidFill>
              </a:rPr>
              <a:t>yanya</a:t>
            </a:r>
            <a:r>
              <a:rPr lang="tr-TR" sz="1450" dirty="0">
                <a:solidFill>
                  <a:srgbClr val="FFFF00"/>
                </a:solidFill>
              </a:rPr>
              <a:t> </a:t>
            </a:r>
            <a:r>
              <a:rPr lang="tr-TR" sz="1450" dirty="0" err="1" smtClean="0">
                <a:solidFill>
                  <a:srgbClr val="FFFF00"/>
                </a:solidFill>
              </a:rPr>
              <a:t>iltdi</a:t>
            </a:r>
            <a:r>
              <a:rPr lang="tr-TR" sz="1450" dirty="0" smtClean="0">
                <a:solidFill>
                  <a:srgbClr val="FFFF00"/>
                </a:solidFill>
              </a:rPr>
              <a:t>? </a:t>
            </a:r>
            <a:r>
              <a:rPr lang="tr-TR" sz="1450" dirty="0" err="1" smtClean="0"/>
              <a:t>Silâhlılar</a:t>
            </a:r>
            <a:r>
              <a:rPr lang="tr-TR" sz="1450" dirty="0" smtClean="0"/>
              <a:t> </a:t>
            </a:r>
            <a:r>
              <a:rPr lang="tr-TR" sz="1450" dirty="0"/>
              <a:t>nereden gelip (seni) dağıttı?</a:t>
            </a:r>
          </a:p>
          <a:p>
            <a:pPr marL="0" indent="0" algn="just">
              <a:buNone/>
            </a:pPr>
            <a:r>
              <a:rPr lang="tr-TR" sz="1450" dirty="0" err="1">
                <a:solidFill>
                  <a:srgbClr val="FFFF00"/>
                </a:solidFill>
              </a:rPr>
              <a:t>Süŋüglüg</a:t>
            </a:r>
            <a:r>
              <a:rPr lang="tr-TR" sz="1450" dirty="0">
                <a:solidFill>
                  <a:srgbClr val="FFFF00"/>
                </a:solidFill>
              </a:rPr>
              <a:t> </a:t>
            </a:r>
            <a:r>
              <a:rPr lang="tr-TR" sz="1450" dirty="0" err="1">
                <a:solidFill>
                  <a:srgbClr val="FFFF00"/>
                </a:solidFill>
              </a:rPr>
              <a:t>kantan</a:t>
            </a:r>
            <a:r>
              <a:rPr lang="tr-TR" sz="1450" dirty="0">
                <a:solidFill>
                  <a:srgbClr val="FFFF00"/>
                </a:solidFill>
              </a:rPr>
              <a:t> </a:t>
            </a:r>
            <a:r>
              <a:rPr lang="tr-TR" sz="1450" dirty="0" err="1">
                <a:solidFill>
                  <a:srgbClr val="FFFF00"/>
                </a:solidFill>
              </a:rPr>
              <a:t>kelipen</a:t>
            </a:r>
            <a:r>
              <a:rPr lang="tr-TR" sz="1450" dirty="0">
                <a:solidFill>
                  <a:srgbClr val="FFFF00"/>
                </a:solidFill>
              </a:rPr>
              <a:t> süre </a:t>
            </a:r>
            <a:r>
              <a:rPr lang="tr-TR" sz="1450" dirty="0" err="1" smtClean="0">
                <a:solidFill>
                  <a:srgbClr val="FFFF00"/>
                </a:solidFill>
              </a:rPr>
              <a:t>iltdi</a:t>
            </a:r>
            <a:r>
              <a:rPr lang="tr-TR" sz="1450" dirty="0" smtClean="0">
                <a:solidFill>
                  <a:srgbClr val="FFFF00"/>
                </a:solidFill>
              </a:rPr>
              <a:t>? </a:t>
            </a:r>
            <a:r>
              <a:rPr lang="tr-TR" sz="1450" dirty="0" smtClean="0"/>
              <a:t>Mızraklılar </a:t>
            </a:r>
            <a:r>
              <a:rPr lang="tr-TR" sz="1450" dirty="0"/>
              <a:t>nereden gelerek (seni) sürdü?</a:t>
            </a:r>
          </a:p>
          <a:p>
            <a:pPr marL="0" indent="0" algn="just">
              <a:buNone/>
            </a:pPr>
            <a:r>
              <a:rPr lang="tr-TR" sz="1450" dirty="0" err="1">
                <a:solidFill>
                  <a:srgbClr val="FFFF00"/>
                </a:solidFill>
              </a:rPr>
              <a:t>Iduk</a:t>
            </a:r>
            <a:r>
              <a:rPr lang="tr-TR" sz="1450" dirty="0">
                <a:solidFill>
                  <a:srgbClr val="FFFF00"/>
                </a:solidFill>
              </a:rPr>
              <a:t> </a:t>
            </a:r>
            <a:r>
              <a:rPr lang="tr-TR" sz="1450" dirty="0" err="1">
                <a:solidFill>
                  <a:srgbClr val="FFFF00"/>
                </a:solidFill>
              </a:rPr>
              <a:t>Ötüken</a:t>
            </a:r>
            <a:r>
              <a:rPr lang="tr-TR" sz="1450" dirty="0">
                <a:solidFill>
                  <a:srgbClr val="FFFF00"/>
                </a:solidFill>
              </a:rPr>
              <a:t> </a:t>
            </a:r>
            <a:r>
              <a:rPr lang="tr-TR" sz="1450" dirty="0" err="1">
                <a:solidFill>
                  <a:srgbClr val="FFFF00"/>
                </a:solidFill>
              </a:rPr>
              <a:t>yış</a:t>
            </a:r>
            <a:r>
              <a:rPr lang="tr-TR" sz="1450" dirty="0">
                <a:solidFill>
                  <a:srgbClr val="FFFF00"/>
                </a:solidFill>
              </a:rPr>
              <a:t> </a:t>
            </a:r>
            <a:r>
              <a:rPr lang="tr-TR" sz="1450" dirty="0" err="1">
                <a:solidFill>
                  <a:srgbClr val="FFFF00"/>
                </a:solidFill>
              </a:rPr>
              <a:t>bodun</a:t>
            </a:r>
            <a:r>
              <a:rPr lang="tr-TR" sz="1450" dirty="0">
                <a:solidFill>
                  <a:srgbClr val="FFFF00"/>
                </a:solidFill>
              </a:rPr>
              <a:t> </a:t>
            </a:r>
            <a:r>
              <a:rPr lang="tr-TR" sz="1450" dirty="0" err="1" smtClean="0">
                <a:solidFill>
                  <a:srgbClr val="FFFF00"/>
                </a:solidFill>
              </a:rPr>
              <a:t>bardıg</a:t>
            </a:r>
            <a:r>
              <a:rPr lang="tr-TR" sz="1450" dirty="0" smtClean="0">
                <a:solidFill>
                  <a:srgbClr val="FFFF00"/>
                </a:solidFill>
              </a:rPr>
              <a:t>! </a:t>
            </a:r>
            <a:r>
              <a:rPr lang="tr-TR" sz="1450" dirty="0" smtClean="0"/>
              <a:t>Kutsal </a:t>
            </a:r>
            <a:r>
              <a:rPr lang="tr-TR" sz="1450" dirty="0" err="1"/>
              <a:t>Ötüken</a:t>
            </a:r>
            <a:r>
              <a:rPr lang="tr-TR" sz="1450" dirty="0"/>
              <a:t> yaylalarının halkı, gittin!</a:t>
            </a:r>
          </a:p>
          <a:p>
            <a:pPr marL="0" indent="0" algn="just">
              <a:buNone/>
            </a:pPr>
            <a:r>
              <a:rPr lang="tr-TR" sz="1450" dirty="0" err="1">
                <a:solidFill>
                  <a:srgbClr val="FFFF00"/>
                </a:solidFill>
              </a:rPr>
              <a:t>İlgerü</a:t>
            </a:r>
            <a:r>
              <a:rPr lang="tr-TR" sz="1450" dirty="0">
                <a:solidFill>
                  <a:srgbClr val="FFFF00"/>
                </a:solidFill>
              </a:rPr>
              <a:t> </a:t>
            </a:r>
            <a:r>
              <a:rPr lang="tr-TR" sz="1450" dirty="0" err="1">
                <a:solidFill>
                  <a:srgbClr val="FFFF00"/>
                </a:solidFill>
              </a:rPr>
              <a:t>barıgma</a:t>
            </a:r>
            <a:r>
              <a:rPr lang="tr-TR" sz="1450" dirty="0">
                <a:solidFill>
                  <a:srgbClr val="FFFF00"/>
                </a:solidFill>
              </a:rPr>
              <a:t> </a:t>
            </a:r>
            <a:r>
              <a:rPr lang="tr-TR" sz="1450" dirty="0" err="1" smtClean="0">
                <a:solidFill>
                  <a:srgbClr val="FFFF00"/>
                </a:solidFill>
              </a:rPr>
              <a:t>bardıg</a:t>
            </a:r>
            <a:r>
              <a:rPr lang="tr-TR" sz="1450" dirty="0" smtClean="0">
                <a:solidFill>
                  <a:srgbClr val="FFFF00"/>
                </a:solidFill>
              </a:rPr>
              <a:t>! </a:t>
            </a:r>
            <a:r>
              <a:rPr lang="tr-TR" sz="1450" dirty="0" smtClean="0"/>
              <a:t>Doğuya </a:t>
            </a:r>
            <a:r>
              <a:rPr lang="tr-TR" sz="1450" dirty="0"/>
              <a:t>gidenler, gittiniz!</a:t>
            </a:r>
          </a:p>
          <a:p>
            <a:pPr marL="0" indent="0" algn="just">
              <a:buNone/>
            </a:pPr>
            <a:r>
              <a:rPr lang="tr-TR" sz="1450" dirty="0" err="1">
                <a:solidFill>
                  <a:srgbClr val="FFFF00"/>
                </a:solidFill>
              </a:rPr>
              <a:t>Kungaru</a:t>
            </a:r>
            <a:r>
              <a:rPr lang="tr-TR" sz="1450" dirty="0">
                <a:solidFill>
                  <a:srgbClr val="FFFF00"/>
                </a:solidFill>
              </a:rPr>
              <a:t> </a:t>
            </a:r>
            <a:r>
              <a:rPr lang="tr-TR" sz="1450" dirty="0" err="1">
                <a:solidFill>
                  <a:srgbClr val="FFFF00"/>
                </a:solidFill>
              </a:rPr>
              <a:t>barıgma</a:t>
            </a:r>
            <a:r>
              <a:rPr lang="tr-TR" sz="1450" dirty="0">
                <a:solidFill>
                  <a:srgbClr val="FFFF00"/>
                </a:solidFill>
              </a:rPr>
              <a:t> </a:t>
            </a:r>
            <a:r>
              <a:rPr lang="tr-TR" sz="1450" dirty="0" err="1" smtClean="0">
                <a:solidFill>
                  <a:srgbClr val="FFFF00"/>
                </a:solidFill>
              </a:rPr>
              <a:t>bardıgl</a:t>
            </a:r>
            <a:r>
              <a:rPr lang="tr-TR" sz="1450" dirty="0" smtClean="0">
                <a:solidFill>
                  <a:srgbClr val="FFFF00"/>
                </a:solidFill>
              </a:rPr>
              <a:t> </a:t>
            </a:r>
            <a:r>
              <a:rPr lang="tr-TR" sz="1450" dirty="0" smtClean="0"/>
              <a:t>Batıya </a:t>
            </a:r>
            <a:r>
              <a:rPr lang="tr-TR" sz="1450" dirty="0"/>
              <a:t>gidenler, gittiniz</a:t>
            </a:r>
            <a:r>
              <a:rPr lang="tr-TR" sz="1450" dirty="0">
                <a:solidFill>
                  <a:srgbClr val="FFFF00"/>
                </a:solidFill>
              </a:rPr>
              <a:t>!</a:t>
            </a:r>
          </a:p>
          <a:p>
            <a:pPr marL="0" indent="0" algn="just">
              <a:buNone/>
            </a:pPr>
            <a:r>
              <a:rPr lang="tr-TR" sz="1450" dirty="0" err="1" smtClean="0">
                <a:solidFill>
                  <a:srgbClr val="FFFF00"/>
                </a:solidFill>
              </a:rPr>
              <a:t>Barduk</a:t>
            </a:r>
            <a:r>
              <a:rPr lang="tr-TR" sz="1450" dirty="0" smtClean="0">
                <a:solidFill>
                  <a:srgbClr val="FFFF00"/>
                </a:solidFill>
              </a:rPr>
              <a:t> </a:t>
            </a:r>
            <a:r>
              <a:rPr lang="tr-TR" sz="1450" dirty="0" err="1">
                <a:solidFill>
                  <a:srgbClr val="FFFF00"/>
                </a:solidFill>
              </a:rPr>
              <a:t>yirte</a:t>
            </a:r>
            <a:r>
              <a:rPr lang="tr-TR" sz="1450" dirty="0">
                <a:solidFill>
                  <a:srgbClr val="FFFF00"/>
                </a:solidFill>
              </a:rPr>
              <a:t> </a:t>
            </a:r>
            <a:r>
              <a:rPr lang="tr-TR" sz="1450" dirty="0" err="1">
                <a:solidFill>
                  <a:srgbClr val="FFFF00"/>
                </a:solidFill>
              </a:rPr>
              <a:t>edgüg</a:t>
            </a:r>
            <a:r>
              <a:rPr lang="tr-TR" sz="1450" dirty="0">
                <a:solidFill>
                  <a:srgbClr val="FFFF00"/>
                </a:solidFill>
              </a:rPr>
              <a:t> ol </a:t>
            </a:r>
            <a:r>
              <a:rPr lang="tr-TR" sz="1450" dirty="0" smtClean="0">
                <a:solidFill>
                  <a:srgbClr val="FFFF00"/>
                </a:solidFill>
              </a:rPr>
              <a:t>erinç: </a:t>
            </a:r>
            <a:r>
              <a:rPr lang="tr-TR" sz="1450" dirty="0" smtClean="0"/>
              <a:t>Gittiğin </a:t>
            </a:r>
            <a:r>
              <a:rPr lang="tr-TR" sz="1450" dirty="0"/>
              <a:t>yerde kazancın şu oldu:</a:t>
            </a:r>
          </a:p>
          <a:p>
            <a:pPr marL="0" indent="0" algn="just">
              <a:buNone/>
            </a:pPr>
            <a:r>
              <a:rPr lang="tr-TR" sz="1450" dirty="0" err="1">
                <a:solidFill>
                  <a:srgbClr val="FFFF00"/>
                </a:solidFill>
              </a:rPr>
              <a:t>Kanıŋ</a:t>
            </a:r>
            <a:r>
              <a:rPr lang="tr-TR" sz="1450" dirty="0">
                <a:solidFill>
                  <a:srgbClr val="FFFF00"/>
                </a:solidFill>
              </a:rPr>
              <a:t> </a:t>
            </a:r>
            <a:r>
              <a:rPr lang="tr-TR" sz="1450" dirty="0" err="1">
                <a:solidFill>
                  <a:srgbClr val="FFFF00"/>
                </a:solidFill>
              </a:rPr>
              <a:t>subça</a:t>
            </a:r>
            <a:r>
              <a:rPr lang="tr-TR" sz="1450" dirty="0">
                <a:solidFill>
                  <a:srgbClr val="FFFF00"/>
                </a:solidFill>
              </a:rPr>
              <a:t> </a:t>
            </a:r>
            <a:r>
              <a:rPr lang="tr-TR" sz="1450" dirty="0" err="1" smtClean="0">
                <a:solidFill>
                  <a:srgbClr val="FFFF00"/>
                </a:solidFill>
              </a:rPr>
              <a:t>yügürti</a:t>
            </a:r>
            <a:r>
              <a:rPr lang="tr-TR" sz="1450" dirty="0" smtClean="0">
                <a:solidFill>
                  <a:srgbClr val="FFFF00"/>
                </a:solidFill>
              </a:rPr>
              <a:t>; </a:t>
            </a:r>
            <a:r>
              <a:rPr lang="tr-TR" sz="1450" dirty="0" smtClean="0"/>
              <a:t>Kanın </a:t>
            </a:r>
            <a:r>
              <a:rPr lang="tr-TR" sz="1450" dirty="0"/>
              <a:t>su gibi aktı;</a:t>
            </a:r>
          </a:p>
          <a:p>
            <a:pPr marL="0" indent="0" algn="just">
              <a:buNone/>
            </a:pPr>
            <a:r>
              <a:rPr lang="tr-TR" sz="1450" dirty="0" err="1">
                <a:solidFill>
                  <a:srgbClr val="FFFF00"/>
                </a:solidFill>
              </a:rPr>
              <a:t>Süŋüküŋ</a:t>
            </a:r>
            <a:r>
              <a:rPr lang="tr-TR" sz="1450" dirty="0">
                <a:solidFill>
                  <a:srgbClr val="FFFF00"/>
                </a:solidFill>
              </a:rPr>
              <a:t> </a:t>
            </a:r>
            <a:r>
              <a:rPr lang="tr-TR" sz="1450" dirty="0" err="1">
                <a:solidFill>
                  <a:srgbClr val="FFFF00"/>
                </a:solidFill>
              </a:rPr>
              <a:t>tagça</a:t>
            </a:r>
            <a:r>
              <a:rPr lang="tr-TR" sz="1450" dirty="0">
                <a:solidFill>
                  <a:srgbClr val="FFFF00"/>
                </a:solidFill>
              </a:rPr>
              <a:t> </a:t>
            </a:r>
            <a:r>
              <a:rPr lang="tr-TR" sz="1450" dirty="0" err="1" smtClean="0">
                <a:solidFill>
                  <a:srgbClr val="FFFF00"/>
                </a:solidFill>
              </a:rPr>
              <a:t>yatdı</a:t>
            </a:r>
            <a:r>
              <a:rPr lang="tr-TR" sz="1450" dirty="0" smtClean="0">
                <a:solidFill>
                  <a:srgbClr val="FFFF00"/>
                </a:solidFill>
              </a:rPr>
              <a:t>; </a:t>
            </a:r>
            <a:r>
              <a:rPr lang="tr-TR" sz="1450" dirty="0" smtClean="0"/>
              <a:t>Kemiklerin </a:t>
            </a:r>
            <a:r>
              <a:rPr lang="tr-TR" sz="1450" dirty="0"/>
              <a:t>dağ gibi yattı;</a:t>
            </a:r>
          </a:p>
          <a:p>
            <a:pPr marL="0" indent="0" algn="just">
              <a:buNone/>
            </a:pPr>
            <a:r>
              <a:rPr lang="tr-TR" sz="1450" dirty="0" err="1">
                <a:solidFill>
                  <a:srgbClr val="FFFF00"/>
                </a:solidFill>
              </a:rPr>
              <a:t>Beglik</a:t>
            </a:r>
            <a:r>
              <a:rPr lang="tr-TR" sz="1450" dirty="0">
                <a:solidFill>
                  <a:srgbClr val="FFFF00"/>
                </a:solidFill>
              </a:rPr>
              <a:t> </a:t>
            </a:r>
            <a:r>
              <a:rPr lang="tr-TR" sz="1450" dirty="0" err="1">
                <a:solidFill>
                  <a:srgbClr val="FFFF00"/>
                </a:solidFill>
              </a:rPr>
              <a:t>urı</a:t>
            </a:r>
            <a:r>
              <a:rPr lang="tr-TR" sz="1450" dirty="0">
                <a:solidFill>
                  <a:srgbClr val="FFFF00"/>
                </a:solidFill>
              </a:rPr>
              <a:t> </a:t>
            </a:r>
            <a:r>
              <a:rPr lang="tr-TR" sz="1450" dirty="0" err="1">
                <a:solidFill>
                  <a:srgbClr val="FFFF00"/>
                </a:solidFill>
              </a:rPr>
              <a:t>ogluŋ</a:t>
            </a:r>
            <a:r>
              <a:rPr lang="tr-TR" sz="1450" dirty="0">
                <a:solidFill>
                  <a:srgbClr val="FFFF00"/>
                </a:solidFill>
              </a:rPr>
              <a:t> kul </a:t>
            </a:r>
            <a:r>
              <a:rPr lang="tr-TR" sz="1450" dirty="0" err="1" smtClean="0">
                <a:solidFill>
                  <a:srgbClr val="FFFF00"/>
                </a:solidFill>
              </a:rPr>
              <a:t>boltı</a:t>
            </a:r>
            <a:r>
              <a:rPr lang="tr-TR" sz="1450" dirty="0" smtClean="0">
                <a:solidFill>
                  <a:srgbClr val="FFFF00"/>
                </a:solidFill>
              </a:rPr>
              <a:t>; </a:t>
            </a:r>
            <a:r>
              <a:rPr lang="tr-TR" sz="1450" dirty="0" smtClean="0"/>
              <a:t>Beylik </a:t>
            </a:r>
            <a:r>
              <a:rPr lang="tr-TR" sz="1450" dirty="0"/>
              <a:t>erkek evlâdın kul oldu;</a:t>
            </a:r>
          </a:p>
          <a:p>
            <a:pPr marL="0" indent="0" algn="just">
              <a:buNone/>
            </a:pPr>
            <a:r>
              <a:rPr lang="tr-TR" sz="1450" dirty="0">
                <a:solidFill>
                  <a:srgbClr val="FFFF00"/>
                </a:solidFill>
              </a:rPr>
              <a:t>İşilik kız </a:t>
            </a:r>
            <a:r>
              <a:rPr lang="tr-TR" sz="1450" dirty="0" err="1">
                <a:solidFill>
                  <a:srgbClr val="FFFF00"/>
                </a:solidFill>
              </a:rPr>
              <a:t>ogluŋ</a:t>
            </a:r>
            <a:r>
              <a:rPr lang="tr-TR" sz="1450" dirty="0">
                <a:solidFill>
                  <a:srgbClr val="FFFF00"/>
                </a:solidFill>
              </a:rPr>
              <a:t> </a:t>
            </a:r>
            <a:r>
              <a:rPr lang="tr-TR" sz="1450" dirty="0" err="1">
                <a:solidFill>
                  <a:srgbClr val="FFFF00"/>
                </a:solidFill>
              </a:rPr>
              <a:t>küŋ</a:t>
            </a:r>
            <a:r>
              <a:rPr lang="tr-TR" sz="1450" dirty="0">
                <a:solidFill>
                  <a:srgbClr val="FFFF00"/>
                </a:solidFill>
              </a:rPr>
              <a:t> </a:t>
            </a:r>
            <a:r>
              <a:rPr lang="tr-TR" sz="1450" dirty="0" err="1" smtClean="0">
                <a:solidFill>
                  <a:srgbClr val="FFFF00"/>
                </a:solidFill>
              </a:rPr>
              <a:t>boltı</a:t>
            </a:r>
            <a:r>
              <a:rPr lang="tr-TR" sz="1450" dirty="0" smtClean="0">
                <a:solidFill>
                  <a:srgbClr val="FFFF00"/>
                </a:solidFill>
              </a:rPr>
              <a:t>. </a:t>
            </a:r>
            <a:r>
              <a:rPr lang="tr-TR" sz="1450" dirty="0" smtClean="0"/>
              <a:t>Hanımlık </a:t>
            </a:r>
            <a:r>
              <a:rPr lang="tr-TR" sz="1450" dirty="0"/>
              <a:t>(hanım olmaya lâyık) kız evlâdın cariye oldu. </a:t>
            </a:r>
            <a:endParaRPr lang="tr-TR" sz="1450" dirty="0" smtClean="0"/>
          </a:p>
          <a:p>
            <a:pPr marL="0" indent="0" algn="just">
              <a:buNone/>
            </a:pPr>
            <a:r>
              <a:rPr lang="tr-TR" sz="1450" dirty="0" err="1" smtClean="0">
                <a:solidFill>
                  <a:srgbClr val="FFFF00"/>
                </a:solidFill>
              </a:rPr>
              <a:t>Bilmedük</a:t>
            </a:r>
            <a:r>
              <a:rPr lang="tr-TR" sz="1450" dirty="0" smtClean="0">
                <a:solidFill>
                  <a:srgbClr val="FFFF00"/>
                </a:solidFill>
              </a:rPr>
              <a:t> </a:t>
            </a:r>
            <a:r>
              <a:rPr lang="tr-TR" sz="1450" dirty="0">
                <a:solidFill>
                  <a:srgbClr val="FFFF00"/>
                </a:solidFill>
              </a:rPr>
              <a:t>üçün </a:t>
            </a:r>
            <a:r>
              <a:rPr lang="tr-TR" sz="1450" dirty="0" err="1">
                <a:solidFill>
                  <a:srgbClr val="FFFF00"/>
                </a:solidFill>
              </a:rPr>
              <a:t>yablakıŋın</a:t>
            </a:r>
            <a:r>
              <a:rPr lang="tr-TR" sz="1450" dirty="0">
                <a:solidFill>
                  <a:srgbClr val="FFFF00"/>
                </a:solidFill>
              </a:rPr>
              <a:t> </a:t>
            </a:r>
            <a:r>
              <a:rPr lang="tr-TR" sz="1450" dirty="0" smtClean="0">
                <a:solidFill>
                  <a:srgbClr val="FFFF00"/>
                </a:solidFill>
              </a:rPr>
              <a:t>üçün </a:t>
            </a:r>
            <a:r>
              <a:rPr lang="tr-TR" sz="1450" dirty="0" smtClean="0"/>
              <a:t>Bilgisizliğin </a:t>
            </a:r>
            <a:r>
              <a:rPr lang="tr-TR" sz="1450" dirty="0"/>
              <a:t>yüzünden, fenalığın yüzünden</a:t>
            </a:r>
          </a:p>
          <a:p>
            <a:pPr marL="0" indent="0" algn="just">
              <a:buNone/>
            </a:pPr>
            <a:r>
              <a:rPr lang="tr-TR" sz="1450" dirty="0" err="1">
                <a:solidFill>
                  <a:srgbClr val="FFFF00"/>
                </a:solidFill>
              </a:rPr>
              <a:t>Eçim</a:t>
            </a:r>
            <a:r>
              <a:rPr lang="tr-TR" sz="1450" dirty="0">
                <a:solidFill>
                  <a:srgbClr val="FFFF00"/>
                </a:solidFill>
              </a:rPr>
              <a:t> </a:t>
            </a:r>
            <a:r>
              <a:rPr lang="tr-TR" sz="1450" dirty="0" err="1">
                <a:solidFill>
                  <a:srgbClr val="FFFF00"/>
                </a:solidFill>
              </a:rPr>
              <a:t>kagan</a:t>
            </a:r>
            <a:r>
              <a:rPr lang="tr-TR" sz="1450" dirty="0">
                <a:solidFill>
                  <a:srgbClr val="FFFF00"/>
                </a:solidFill>
              </a:rPr>
              <a:t> uça </a:t>
            </a:r>
            <a:r>
              <a:rPr lang="tr-TR" sz="1450" dirty="0" smtClean="0">
                <a:solidFill>
                  <a:srgbClr val="FFFF00"/>
                </a:solidFill>
              </a:rPr>
              <a:t>bardı. </a:t>
            </a:r>
            <a:r>
              <a:rPr lang="tr-TR" sz="1450" dirty="0" smtClean="0"/>
              <a:t>Amcam </a:t>
            </a:r>
            <a:r>
              <a:rPr lang="tr-TR" sz="1450" dirty="0"/>
              <a:t>kağan (Kapgan) uçup gitti (vefat etti).</a:t>
            </a:r>
          </a:p>
          <a:p>
            <a:pPr marL="0" indent="0" algn="just">
              <a:buNone/>
            </a:pPr>
            <a:r>
              <a:rPr lang="tr-TR" sz="1450" dirty="0" err="1">
                <a:solidFill>
                  <a:srgbClr val="FFFF00"/>
                </a:solidFill>
              </a:rPr>
              <a:t>Başlayu</a:t>
            </a:r>
            <a:r>
              <a:rPr lang="tr-TR" sz="1450" dirty="0">
                <a:solidFill>
                  <a:srgbClr val="FFFF00"/>
                </a:solidFill>
              </a:rPr>
              <a:t> Kırkız </a:t>
            </a:r>
            <a:r>
              <a:rPr lang="tr-TR" sz="1450" dirty="0" err="1">
                <a:solidFill>
                  <a:srgbClr val="FFFF00"/>
                </a:solidFill>
              </a:rPr>
              <a:t>kaganıg</a:t>
            </a:r>
            <a:r>
              <a:rPr lang="tr-TR" sz="1450" dirty="0">
                <a:solidFill>
                  <a:srgbClr val="FFFF00"/>
                </a:solidFill>
              </a:rPr>
              <a:t> balbal </a:t>
            </a:r>
            <a:r>
              <a:rPr lang="tr-TR" sz="1450" dirty="0" err="1" smtClean="0">
                <a:solidFill>
                  <a:srgbClr val="FFFF00"/>
                </a:solidFill>
              </a:rPr>
              <a:t>tikdim</a:t>
            </a:r>
            <a:r>
              <a:rPr lang="tr-TR" sz="1450" dirty="0" smtClean="0">
                <a:solidFill>
                  <a:srgbClr val="FFFF00"/>
                </a:solidFill>
              </a:rPr>
              <a:t>. </a:t>
            </a:r>
            <a:r>
              <a:rPr lang="tr-TR" sz="1450" dirty="0" smtClean="0"/>
              <a:t>En </a:t>
            </a:r>
            <a:r>
              <a:rPr lang="tr-TR" sz="1450" dirty="0"/>
              <a:t>başta Kırgız kağanını balbal olarak diktim</a:t>
            </a:r>
            <a:r>
              <a:rPr lang="tr-TR" sz="1450" dirty="0">
                <a:solidFill>
                  <a:srgbClr val="FFFF00"/>
                </a:solidFill>
              </a:rPr>
              <a:t>.</a:t>
            </a:r>
          </a:p>
          <a:p>
            <a:pPr marL="0" indent="0" algn="just">
              <a:buNone/>
            </a:pPr>
            <a:r>
              <a:rPr lang="tr-TR" sz="1450" dirty="0">
                <a:solidFill>
                  <a:srgbClr val="FFFF00"/>
                </a:solidFill>
              </a:rPr>
              <a:t>Türk </a:t>
            </a:r>
            <a:r>
              <a:rPr lang="tr-TR" sz="1450" dirty="0" err="1">
                <a:solidFill>
                  <a:srgbClr val="FFFF00"/>
                </a:solidFill>
              </a:rPr>
              <a:t>bodunug</a:t>
            </a:r>
            <a:r>
              <a:rPr lang="tr-TR" sz="1450" dirty="0">
                <a:solidFill>
                  <a:srgbClr val="FFFF00"/>
                </a:solidFill>
              </a:rPr>
              <a:t> atı </a:t>
            </a:r>
            <a:r>
              <a:rPr lang="tr-TR" sz="1450" dirty="0" err="1">
                <a:solidFill>
                  <a:srgbClr val="FFFF00"/>
                </a:solidFill>
              </a:rPr>
              <a:t>küsi</a:t>
            </a:r>
            <a:r>
              <a:rPr lang="tr-TR" sz="1450" dirty="0">
                <a:solidFill>
                  <a:srgbClr val="FFFF00"/>
                </a:solidFill>
              </a:rPr>
              <a:t> yok </a:t>
            </a:r>
            <a:r>
              <a:rPr lang="tr-TR" sz="1450" dirty="0" err="1">
                <a:solidFill>
                  <a:srgbClr val="FFFF00"/>
                </a:solidFill>
              </a:rPr>
              <a:t>bolmazun</a:t>
            </a:r>
            <a:r>
              <a:rPr lang="tr-TR" sz="1450" dirty="0">
                <a:solidFill>
                  <a:srgbClr val="FFFF00"/>
                </a:solidFill>
              </a:rPr>
              <a:t> </a:t>
            </a:r>
            <a:r>
              <a:rPr lang="tr-TR" sz="1450" dirty="0" err="1" smtClean="0">
                <a:solidFill>
                  <a:srgbClr val="FFFF00"/>
                </a:solidFill>
              </a:rPr>
              <a:t>tiyin</a:t>
            </a:r>
            <a:r>
              <a:rPr lang="tr-TR" sz="1450" dirty="0" smtClean="0">
                <a:solidFill>
                  <a:srgbClr val="FFFF00"/>
                </a:solidFill>
              </a:rPr>
              <a:t> </a:t>
            </a:r>
            <a:r>
              <a:rPr lang="tr-TR" sz="1450" dirty="0" smtClean="0"/>
              <a:t>Türk </a:t>
            </a:r>
            <a:r>
              <a:rPr lang="tr-TR" sz="1450" dirty="0"/>
              <a:t>milletinin adı sanı yok olmasın diye</a:t>
            </a:r>
          </a:p>
          <a:p>
            <a:pPr marL="0" indent="0" algn="just">
              <a:buNone/>
            </a:pPr>
            <a:r>
              <a:rPr lang="tr-TR" sz="1450" dirty="0" err="1">
                <a:solidFill>
                  <a:srgbClr val="FFFF00"/>
                </a:solidFill>
              </a:rPr>
              <a:t>Kaŋım</a:t>
            </a:r>
            <a:r>
              <a:rPr lang="tr-TR" sz="1450" dirty="0">
                <a:solidFill>
                  <a:srgbClr val="FFFF00"/>
                </a:solidFill>
              </a:rPr>
              <a:t> </a:t>
            </a:r>
            <a:r>
              <a:rPr lang="tr-TR" sz="1450" dirty="0" err="1">
                <a:solidFill>
                  <a:srgbClr val="FFFF00"/>
                </a:solidFill>
              </a:rPr>
              <a:t>kaganıg</a:t>
            </a:r>
            <a:r>
              <a:rPr lang="tr-TR" sz="1450" dirty="0">
                <a:solidFill>
                  <a:srgbClr val="FFFF00"/>
                </a:solidFill>
              </a:rPr>
              <a:t> </a:t>
            </a:r>
            <a:r>
              <a:rPr lang="tr-TR" sz="1450" dirty="0" err="1">
                <a:solidFill>
                  <a:srgbClr val="FFFF00"/>
                </a:solidFill>
              </a:rPr>
              <a:t>ögüm</a:t>
            </a:r>
            <a:r>
              <a:rPr lang="tr-TR" sz="1450" dirty="0">
                <a:solidFill>
                  <a:srgbClr val="FFFF00"/>
                </a:solidFill>
              </a:rPr>
              <a:t> </a:t>
            </a:r>
            <a:r>
              <a:rPr lang="tr-TR" sz="1450" dirty="0" err="1">
                <a:solidFill>
                  <a:srgbClr val="FFFF00"/>
                </a:solidFill>
              </a:rPr>
              <a:t>katunug</a:t>
            </a:r>
            <a:r>
              <a:rPr lang="tr-TR" sz="1450" dirty="0">
                <a:solidFill>
                  <a:srgbClr val="FFFF00"/>
                </a:solidFill>
              </a:rPr>
              <a:t> </a:t>
            </a:r>
            <a:r>
              <a:rPr lang="tr-TR" sz="1450" dirty="0" err="1">
                <a:solidFill>
                  <a:srgbClr val="FFFF00"/>
                </a:solidFill>
              </a:rPr>
              <a:t>kötürmiş</a:t>
            </a:r>
            <a:r>
              <a:rPr lang="tr-TR" sz="1450" dirty="0">
                <a:solidFill>
                  <a:srgbClr val="FFFF00"/>
                </a:solidFill>
              </a:rPr>
              <a:t> </a:t>
            </a:r>
            <a:r>
              <a:rPr lang="tr-TR" sz="1450" dirty="0" smtClean="0">
                <a:solidFill>
                  <a:srgbClr val="FFFF00"/>
                </a:solidFill>
              </a:rPr>
              <a:t>teŋri, </a:t>
            </a:r>
            <a:r>
              <a:rPr lang="tr-TR" sz="1450" dirty="0" smtClean="0"/>
              <a:t>Babam </a:t>
            </a:r>
            <a:r>
              <a:rPr lang="tr-TR" sz="1450" dirty="0"/>
              <a:t>kağanı, anam </a:t>
            </a:r>
            <a:r>
              <a:rPr lang="tr-TR" sz="1450" dirty="0" err="1"/>
              <a:t>katunu</a:t>
            </a:r>
            <a:r>
              <a:rPr lang="tr-TR" sz="1450" dirty="0"/>
              <a:t> kaldırmış olan Tanrı,</a:t>
            </a:r>
          </a:p>
          <a:p>
            <a:pPr marL="0" indent="0" algn="just">
              <a:buNone/>
            </a:pPr>
            <a:r>
              <a:rPr lang="tr-TR" sz="1450" dirty="0">
                <a:solidFill>
                  <a:srgbClr val="FFFF00"/>
                </a:solidFill>
              </a:rPr>
              <a:t>İl </a:t>
            </a:r>
            <a:r>
              <a:rPr lang="tr-TR" sz="1450" dirty="0" err="1">
                <a:solidFill>
                  <a:srgbClr val="FFFF00"/>
                </a:solidFill>
              </a:rPr>
              <a:t>birigme</a:t>
            </a:r>
            <a:r>
              <a:rPr lang="tr-TR" sz="1450" dirty="0">
                <a:solidFill>
                  <a:srgbClr val="FFFF00"/>
                </a:solidFill>
              </a:rPr>
              <a:t> </a:t>
            </a:r>
            <a:r>
              <a:rPr lang="tr-TR" sz="1450" dirty="0" smtClean="0">
                <a:solidFill>
                  <a:srgbClr val="FFFF00"/>
                </a:solidFill>
              </a:rPr>
              <a:t>teŋri, </a:t>
            </a:r>
            <a:r>
              <a:rPr lang="tr-TR" sz="1450" dirty="0" smtClean="0"/>
              <a:t>Devlet </a:t>
            </a:r>
            <a:r>
              <a:rPr lang="tr-TR" sz="1450" dirty="0"/>
              <a:t>veren Tanrı,</a:t>
            </a:r>
          </a:p>
          <a:p>
            <a:pPr marL="0" indent="0" algn="just">
              <a:buNone/>
            </a:pPr>
            <a:r>
              <a:rPr lang="tr-TR" sz="1450" dirty="0" smtClean="0">
                <a:solidFill>
                  <a:srgbClr val="FFFF00"/>
                </a:solidFill>
              </a:rPr>
              <a:t>Türk </a:t>
            </a:r>
            <a:r>
              <a:rPr lang="tr-TR" sz="1450" dirty="0" err="1">
                <a:solidFill>
                  <a:srgbClr val="FFFF00"/>
                </a:solidFill>
              </a:rPr>
              <a:t>bodun</a:t>
            </a:r>
            <a:r>
              <a:rPr lang="tr-TR" sz="1450" dirty="0">
                <a:solidFill>
                  <a:srgbClr val="FFFF00"/>
                </a:solidFill>
              </a:rPr>
              <a:t> atı </a:t>
            </a:r>
            <a:r>
              <a:rPr lang="tr-TR" sz="1450" dirty="0" err="1">
                <a:solidFill>
                  <a:srgbClr val="FFFF00"/>
                </a:solidFill>
              </a:rPr>
              <a:t>küsi</a:t>
            </a:r>
            <a:r>
              <a:rPr lang="tr-TR" sz="1450" dirty="0">
                <a:solidFill>
                  <a:srgbClr val="FFFF00"/>
                </a:solidFill>
              </a:rPr>
              <a:t> yok </a:t>
            </a:r>
            <a:r>
              <a:rPr lang="tr-TR" sz="1450" dirty="0" err="1">
                <a:solidFill>
                  <a:srgbClr val="FFFF00"/>
                </a:solidFill>
              </a:rPr>
              <a:t>bolmazun</a:t>
            </a:r>
            <a:r>
              <a:rPr lang="tr-TR" sz="1450" dirty="0">
                <a:solidFill>
                  <a:srgbClr val="FFFF00"/>
                </a:solidFill>
              </a:rPr>
              <a:t> </a:t>
            </a:r>
            <a:r>
              <a:rPr lang="tr-TR" sz="1450" dirty="0" err="1" smtClean="0">
                <a:solidFill>
                  <a:srgbClr val="FFFF00"/>
                </a:solidFill>
              </a:rPr>
              <a:t>tiyin</a:t>
            </a:r>
            <a:r>
              <a:rPr lang="tr-TR" sz="1450" dirty="0" smtClean="0">
                <a:solidFill>
                  <a:srgbClr val="FFFF00"/>
                </a:solidFill>
              </a:rPr>
              <a:t>, </a:t>
            </a:r>
            <a:r>
              <a:rPr lang="tr-TR" sz="1450" dirty="0" smtClean="0"/>
              <a:t>Türk </a:t>
            </a:r>
            <a:r>
              <a:rPr lang="tr-TR" sz="1450" dirty="0"/>
              <a:t>milletinin adı sanı yok olmasın diye,</a:t>
            </a:r>
          </a:p>
          <a:p>
            <a:pPr marL="0" indent="0" algn="just">
              <a:buNone/>
            </a:pPr>
            <a:r>
              <a:rPr lang="tr-TR" sz="1450" dirty="0" err="1">
                <a:solidFill>
                  <a:srgbClr val="FFFF00"/>
                </a:solidFill>
              </a:rPr>
              <a:t>Özümin</a:t>
            </a:r>
            <a:r>
              <a:rPr lang="tr-TR" sz="1450" dirty="0">
                <a:solidFill>
                  <a:srgbClr val="FFFF00"/>
                </a:solidFill>
              </a:rPr>
              <a:t> ol teŋri </a:t>
            </a:r>
            <a:r>
              <a:rPr lang="tr-TR" sz="1450" dirty="0" err="1">
                <a:solidFill>
                  <a:srgbClr val="FFFF00"/>
                </a:solidFill>
              </a:rPr>
              <a:t>kagan</a:t>
            </a:r>
            <a:r>
              <a:rPr lang="tr-TR" sz="1450" dirty="0">
                <a:solidFill>
                  <a:srgbClr val="FFFF00"/>
                </a:solidFill>
              </a:rPr>
              <a:t> </a:t>
            </a:r>
            <a:r>
              <a:rPr lang="tr-TR" sz="1450" dirty="0" err="1">
                <a:solidFill>
                  <a:srgbClr val="FFFF00"/>
                </a:solidFill>
              </a:rPr>
              <a:t>olurtdı</a:t>
            </a:r>
            <a:r>
              <a:rPr lang="tr-TR" sz="1450" dirty="0">
                <a:solidFill>
                  <a:srgbClr val="FFFF00"/>
                </a:solidFill>
              </a:rPr>
              <a:t> </a:t>
            </a:r>
            <a:r>
              <a:rPr lang="tr-TR" sz="1450" dirty="0" smtClean="0">
                <a:solidFill>
                  <a:srgbClr val="FFFF00"/>
                </a:solidFill>
              </a:rPr>
              <a:t>erinç. </a:t>
            </a:r>
            <a:r>
              <a:rPr lang="tr-TR" sz="1450" dirty="0" smtClean="0"/>
              <a:t>İşte </a:t>
            </a:r>
            <a:r>
              <a:rPr lang="tr-TR" sz="1450" dirty="0"/>
              <a:t>beni o Tanrı kağanlığa oturttu</a:t>
            </a:r>
            <a:r>
              <a:rPr lang="tr-TR" sz="1450" dirty="0">
                <a:solidFill>
                  <a:srgbClr val="FFFF00"/>
                </a:solidFill>
              </a:rPr>
              <a:t>.</a:t>
            </a:r>
          </a:p>
          <a:p>
            <a:pPr marL="0" indent="0" algn="just">
              <a:buNone/>
            </a:pPr>
            <a:endParaRPr lang="tr-TR" sz="1450" dirty="0">
              <a:solidFill>
                <a:srgbClr val="FFFF00"/>
              </a:solidFill>
            </a:endParaRPr>
          </a:p>
        </p:txBody>
      </p:sp>
    </p:spTree>
    <p:extLst>
      <p:ext uri="{BB962C8B-B14F-4D97-AF65-F5344CB8AC3E}">
        <p14:creationId xmlns:p14="http://schemas.microsoft.com/office/powerpoint/2010/main" val="7085271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ka\Desktop\ainu savaşçıları.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388843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ka\Desktop\Bjs48_02_Ai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04664"/>
            <a:ext cx="417646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ka\Desktop\ain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645024"/>
            <a:ext cx="3168352" cy="27612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ka\Desktop\imagesCA2BKRZ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645024"/>
            <a:ext cx="2808312"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7703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136904" cy="5904656"/>
          </a:xfrm>
        </p:spPr>
        <p:txBody>
          <a:bodyPr/>
          <a:lstStyle/>
          <a:p>
            <a:pPr marL="0" indent="0" algn="just">
              <a:buNone/>
            </a:pPr>
            <a:r>
              <a:rPr lang="tr-TR" sz="1550" dirty="0">
                <a:solidFill>
                  <a:srgbClr val="FFFF00"/>
                </a:solidFill>
              </a:rPr>
              <a:t>Köktürklerin tekrar güçlenmesi Çin'i harekete </a:t>
            </a:r>
            <a:r>
              <a:rPr lang="tr-TR" sz="1550" dirty="0" smtClean="0">
                <a:solidFill>
                  <a:srgbClr val="FFFF00"/>
                </a:solidFill>
              </a:rPr>
              <a:t>geçirdi. Doğuda </a:t>
            </a:r>
            <a:r>
              <a:rPr lang="tr-TR" sz="1550" dirty="0" err="1"/>
              <a:t>Kıtay</a:t>
            </a:r>
            <a:r>
              <a:rPr lang="tr-TR" sz="1550" dirty="0">
                <a:solidFill>
                  <a:srgbClr val="FFFF00"/>
                </a:solidFill>
              </a:rPr>
              <a:t> ve </a:t>
            </a:r>
            <a:r>
              <a:rPr lang="tr-TR" sz="1550" dirty="0" err="1"/>
              <a:t>Tatabılarla</a:t>
            </a:r>
            <a:r>
              <a:rPr lang="tr-TR" sz="1550" dirty="0"/>
              <a:t>, </a:t>
            </a:r>
            <a:r>
              <a:rPr lang="tr-TR" sz="1550" dirty="0">
                <a:solidFill>
                  <a:srgbClr val="FFFF00"/>
                </a:solidFill>
              </a:rPr>
              <a:t>batıda </a:t>
            </a:r>
            <a:r>
              <a:rPr lang="tr-TR" sz="1550" dirty="0" err="1">
                <a:solidFill>
                  <a:srgbClr val="FFFF00"/>
                </a:solidFill>
              </a:rPr>
              <a:t>Basmıllarla</a:t>
            </a:r>
            <a:r>
              <a:rPr lang="tr-TR" sz="1550" dirty="0">
                <a:solidFill>
                  <a:srgbClr val="FFFF00"/>
                </a:solidFill>
              </a:rPr>
              <a:t>, kuzeyde </a:t>
            </a:r>
            <a:r>
              <a:rPr lang="tr-TR" sz="1550" dirty="0" smtClean="0">
                <a:solidFill>
                  <a:srgbClr val="FFFF00"/>
                </a:solidFill>
              </a:rPr>
              <a:t>Kırgızlarla anlaştılar</a:t>
            </a:r>
            <a:r>
              <a:rPr lang="tr-TR" sz="1550" dirty="0">
                <a:solidFill>
                  <a:srgbClr val="FFFF00"/>
                </a:solidFill>
              </a:rPr>
              <a:t>. Hatta bazı Köktürk asilleriyle de gizlice ittifak yaptılar. 300 </a:t>
            </a:r>
            <a:r>
              <a:rPr lang="tr-TR" sz="1550" dirty="0" smtClean="0">
                <a:solidFill>
                  <a:srgbClr val="FFFF00"/>
                </a:solidFill>
              </a:rPr>
              <a:t>000kişilik </a:t>
            </a:r>
            <a:r>
              <a:rPr lang="tr-TR" sz="1550" dirty="0">
                <a:solidFill>
                  <a:srgbClr val="FFFF00"/>
                </a:solidFill>
              </a:rPr>
              <a:t>bir müttefik ordusu toplandı. </a:t>
            </a:r>
            <a:r>
              <a:rPr lang="tr-TR" sz="1550" dirty="0" err="1">
                <a:solidFill>
                  <a:srgbClr val="FFFF00"/>
                </a:solidFill>
              </a:rPr>
              <a:t>Tonyukuk'un</a:t>
            </a:r>
            <a:r>
              <a:rPr lang="tr-TR" sz="1550" dirty="0">
                <a:solidFill>
                  <a:srgbClr val="FFFF00"/>
                </a:solidFill>
              </a:rPr>
              <a:t> tavsiyelerini </a:t>
            </a:r>
            <a:r>
              <a:rPr lang="tr-TR" sz="1550" dirty="0" smtClean="0">
                <a:solidFill>
                  <a:srgbClr val="FFFF00"/>
                </a:solidFill>
              </a:rPr>
              <a:t>dinleyen Bilge </a:t>
            </a:r>
            <a:r>
              <a:rPr lang="tr-TR" sz="1550" dirty="0">
                <a:solidFill>
                  <a:srgbClr val="FFFF00"/>
                </a:solidFill>
              </a:rPr>
              <a:t>hücuma geç-</a:t>
            </a:r>
            <a:r>
              <a:rPr lang="tr-TR" sz="1550" dirty="0" err="1">
                <a:solidFill>
                  <a:srgbClr val="FFFF00"/>
                </a:solidFill>
              </a:rPr>
              <a:t>meyip</a:t>
            </a:r>
            <a:r>
              <a:rPr lang="tr-TR" sz="1550" dirty="0">
                <a:solidFill>
                  <a:srgbClr val="FFFF00"/>
                </a:solidFill>
              </a:rPr>
              <a:t> bekledi. </a:t>
            </a:r>
            <a:r>
              <a:rPr lang="tr-TR" sz="1550" dirty="0" err="1">
                <a:solidFill>
                  <a:srgbClr val="FFFF00"/>
                </a:solidFill>
              </a:rPr>
              <a:t>Basmılların</a:t>
            </a:r>
            <a:r>
              <a:rPr lang="tr-TR" sz="1550" dirty="0">
                <a:solidFill>
                  <a:srgbClr val="FFFF00"/>
                </a:solidFill>
              </a:rPr>
              <a:t> 721 güzünde sonuçsuz </a:t>
            </a:r>
            <a:r>
              <a:rPr lang="tr-TR" sz="1550" dirty="0" smtClean="0">
                <a:solidFill>
                  <a:srgbClr val="FFFF00"/>
                </a:solidFill>
              </a:rPr>
              <a:t>kalan yürüyüşlerinden </a:t>
            </a:r>
            <a:r>
              <a:rPr lang="tr-TR" sz="1550" dirty="0">
                <a:solidFill>
                  <a:srgbClr val="FFFF00"/>
                </a:solidFill>
              </a:rPr>
              <a:t>sonra Bilge Kağan, Kansu bölgesini yağmaladı; 721 </a:t>
            </a:r>
            <a:r>
              <a:rPr lang="tr-TR" sz="1550" dirty="0" smtClean="0">
                <a:solidFill>
                  <a:srgbClr val="FFFF00"/>
                </a:solidFill>
              </a:rPr>
              <a:t>kışında </a:t>
            </a:r>
            <a:r>
              <a:rPr lang="tr-TR" sz="1550" dirty="0" err="1" smtClean="0">
                <a:solidFill>
                  <a:srgbClr val="FFFF00"/>
                </a:solidFill>
              </a:rPr>
              <a:t>Kıtayları</a:t>
            </a:r>
            <a:r>
              <a:rPr lang="tr-TR" sz="1550" dirty="0">
                <a:solidFill>
                  <a:srgbClr val="FFFF00"/>
                </a:solidFill>
              </a:rPr>
              <a:t>, 722 baharında </a:t>
            </a:r>
            <a:r>
              <a:rPr lang="tr-TR" sz="1550" dirty="0" err="1">
                <a:solidFill>
                  <a:srgbClr val="FFFF00"/>
                </a:solidFill>
              </a:rPr>
              <a:t>Tatabıları</a:t>
            </a:r>
            <a:r>
              <a:rPr lang="tr-TR" sz="1550" dirty="0">
                <a:solidFill>
                  <a:srgbClr val="FFFF00"/>
                </a:solidFill>
              </a:rPr>
              <a:t> bozguna uğrattı. Böylece </a:t>
            </a:r>
            <a:r>
              <a:rPr lang="tr-TR" sz="1550" dirty="0" smtClean="0">
                <a:solidFill>
                  <a:srgbClr val="FFFF00"/>
                </a:solidFill>
              </a:rPr>
              <a:t>müttefikleri birbirinden </a:t>
            </a:r>
            <a:r>
              <a:rPr lang="tr-TR" sz="1550" dirty="0">
                <a:solidFill>
                  <a:srgbClr val="FFFF00"/>
                </a:solidFill>
              </a:rPr>
              <a:t>ayırıp tek tek yenmiş </a:t>
            </a:r>
            <a:r>
              <a:rPr lang="tr-TR" sz="1550" dirty="0" smtClean="0">
                <a:solidFill>
                  <a:srgbClr val="FFFF00"/>
                </a:solidFill>
              </a:rPr>
              <a:t>oldu. Köktürklerin </a:t>
            </a:r>
            <a:r>
              <a:rPr lang="tr-TR" sz="1550" dirty="0">
                <a:solidFill>
                  <a:srgbClr val="FFFF00"/>
                </a:solidFill>
              </a:rPr>
              <a:t>başarıları üzerine Çin durumu kabul etmek </a:t>
            </a:r>
            <a:r>
              <a:rPr lang="tr-TR" sz="1550" dirty="0" smtClean="0">
                <a:solidFill>
                  <a:srgbClr val="FFFF00"/>
                </a:solidFill>
              </a:rPr>
              <a:t>zorunda kaldı</a:t>
            </a:r>
            <a:r>
              <a:rPr lang="tr-TR" sz="1550" dirty="0">
                <a:solidFill>
                  <a:srgbClr val="FFFF00"/>
                </a:solidFill>
              </a:rPr>
              <a:t>. İmparator </a:t>
            </a:r>
            <a:r>
              <a:rPr lang="tr-TR" sz="1550" dirty="0" err="1">
                <a:solidFill>
                  <a:srgbClr val="FFFF00"/>
                </a:solidFill>
              </a:rPr>
              <a:t>Hsüan-tsung'un</a:t>
            </a:r>
            <a:r>
              <a:rPr lang="tr-TR" sz="1550" dirty="0">
                <a:solidFill>
                  <a:srgbClr val="FFFF00"/>
                </a:solidFill>
              </a:rPr>
              <a:t> sarayında yapılan müzakerelerde "</a:t>
            </a:r>
            <a:r>
              <a:rPr lang="tr-TR" sz="1550" dirty="0" smtClean="0">
                <a:solidFill>
                  <a:srgbClr val="FFFF00"/>
                </a:solidFill>
              </a:rPr>
              <a:t>Bilge Kağan'ın </a:t>
            </a:r>
            <a:r>
              <a:rPr lang="tr-TR" sz="1550" dirty="0">
                <a:solidFill>
                  <a:srgbClr val="FFFF00"/>
                </a:solidFill>
              </a:rPr>
              <a:t>iyi bir idareci olduğu, insanları iyi yönettiği ve dost canlısı </a:t>
            </a:r>
            <a:r>
              <a:rPr lang="tr-TR" sz="1550" dirty="0" smtClean="0">
                <a:solidFill>
                  <a:srgbClr val="FFFF00"/>
                </a:solidFill>
              </a:rPr>
              <a:t>kişiliğe sahip </a:t>
            </a:r>
            <a:r>
              <a:rPr lang="tr-TR" sz="1550" dirty="0">
                <a:solidFill>
                  <a:srgbClr val="FFFF00"/>
                </a:solidFill>
              </a:rPr>
              <a:t>olduğu vurgulanırken, kardeşi Kül </a:t>
            </a:r>
            <a:r>
              <a:rPr lang="tr-TR" sz="1550" dirty="0" err="1">
                <a:solidFill>
                  <a:srgbClr val="FFFF00"/>
                </a:solidFill>
              </a:rPr>
              <a:t>Tegin'in</a:t>
            </a:r>
            <a:r>
              <a:rPr lang="tr-TR" sz="1550" dirty="0">
                <a:solidFill>
                  <a:srgbClr val="FFFF00"/>
                </a:solidFill>
              </a:rPr>
              <a:t> mükemmel bir savaşçı, </a:t>
            </a:r>
            <a:r>
              <a:rPr lang="tr-TR" sz="1550" dirty="0" smtClean="0">
                <a:solidFill>
                  <a:srgbClr val="FFFF00"/>
                </a:solidFill>
              </a:rPr>
              <a:t>iyi bir </a:t>
            </a:r>
            <a:r>
              <a:rPr lang="tr-TR" sz="1550" dirty="0">
                <a:solidFill>
                  <a:srgbClr val="FFFF00"/>
                </a:solidFill>
              </a:rPr>
              <a:t>komutan, </a:t>
            </a:r>
            <a:r>
              <a:rPr lang="tr-TR" sz="1550" dirty="0" err="1">
                <a:solidFill>
                  <a:srgbClr val="FFFF00"/>
                </a:solidFill>
              </a:rPr>
              <a:t>Tonyukuk'un</a:t>
            </a:r>
            <a:r>
              <a:rPr lang="tr-TR" sz="1550" dirty="0">
                <a:solidFill>
                  <a:srgbClr val="FFFF00"/>
                </a:solidFill>
              </a:rPr>
              <a:t> ise çok cesur, yaşlı, bilgili, tecrübeli biri </a:t>
            </a:r>
            <a:r>
              <a:rPr lang="tr-TR" sz="1550" dirty="0" smtClean="0">
                <a:solidFill>
                  <a:srgbClr val="FFFF00"/>
                </a:solidFill>
              </a:rPr>
              <a:t>olarak Çin </a:t>
            </a:r>
            <a:r>
              <a:rPr lang="tr-TR" sz="1550" dirty="0">
                <a:solidFill>
                  <a:srgbClr val="FFFF00"/>
                </a:solidFill>
              </a:rPr>
              <a:t>için tehlikeli oldukları" </a:t>
            </a:r>
            <a:r>
              <a:rPr lang="tr-TR" sz="1550" dirty="0" smtClean="0">
                <a:solidFill>
                  <a:srgbClr val="FFFF00"/>
                </a:solidFill>
              </a:rPr>
              <a:t>belirtilmekteydi. 725 </a:t>
            </a:r>
            <a:r>
              <a:rPr lang="tr-TR" sz="1550" dirty="0">
                <a:solidFill>
                  <a:srgbClr val="FFFF00"/>
                </a:solidFill>
              </a:rPr>
              <a:t>yılında Çinlilerin gönderdiği elçi </a:t>
            </a:r>
            <a:r>
              <a:rPr lang="tr-TR" sz="1550" dirty="0" err="1">
                <a:solidFill>
                  <a:srgbClr val="FFFF00"/>
                </a:solidFill>
              </a:rPr>
              <a:t>Ötüken'de</a:t>
            </a:r>
            <a:r>
              <a:rPr lang="tr-TR" sz="1550" dirty="0">
                <a:solidFill>
                  <a:srgbClr val="FFFF00"/>
                </a:solidFill>
              </a:rPr>
              <a:t> büyük bir </a:t>
            </a:r>
            <a:r>
              <a:rPr lang="tr-TR" sz="1550" dirty="0" smtClean="0">
                <a:solidFill>
                  <a:srgbClr val="FFFF00"/>
                </a:solidFill>
              </a:rPr>
              <a:t>ihtişamla karşılanmış</a:t>
            </a:r>
            <a:r>
              <a:rPr lang="tr-TR" sz="1550" dirty="0">
                <a:solidFill>
                  <a:srgbClr val="FFFF00"/>
                </a:solidFill>
              </a:rPr>
              <a:t>; Bilge Kağan, </a:t>
            </a:r>
            <a:r>
              <a:rPr lang="tr-TR" sz="1550" dirty="0" err="1">
                <a:solidFill>
                  <a:srgbClr val="FFFF00"/>
                </a:solidFill>
              </a:rPr>
              <a:t>katun</a:t>
            </a:r>
            <a:r>
              <a:rPr lang="tr-TR" sz="1550" dirty="0">
                <a:solidFill>
                  <a:srgbClr val="FFFF00"/>
                </a:solidFill>
              </a:rPr>
              <a:t> (kraliçe), Köl </a:t>
            </a:r>
            <a:r>
              <a:rPr lang="tr-TR" sz="1550" dirty="0" err="1">
                <a:solidFill>
                  <a:srgbClr val="FFFF00"/>
                </a:solidFill>
              </a:rPr>
              <a:t>Tigin</a:t>
            </a:r>
            <a:r>
              <a:rPr lang="tr-TR" sz="1550" dirty="0">
                <a:solidFill>
                  <a:srgbClr val="FFFF00"/>
                </a:solidFill>
              </a:rPr>
              <a:t>, </a:t>
            </a:r>
            <a:r>
              <a:rPr lang="tr-TR" sz="1550" dirty="0" err="1">
                <a:solidFill>
                  <a:srgbClr val="FFFF00"/>
                </a:solidFill>
              </a:rPr>
              <a:t>Tonyukuk</a:t>
            </a:r>
            <a:r>
              <a:rPr lang="tr-TR" sz="1550" dirty="0">
                <a:solidFill>
                  <a:srgbClr val="FFFF00"/>
                </a:solidFill>
              </a:rPr>
              <a:t> ve Köktürk </a:t>
            </a:r>
            <a:r>
              <a:rPr lang="tr-TR" sz="1550" dirty="0" smtClean="0">
                <a:solidFill>
                  <a:srgbClr val="FFFF00"/>
                </a:solidFill>
              </a:rPr>
              <a:t>ileri gelenleri </a:t>
            </a:r>
            <a:r>
              <a:rPr lang="tr-TR" sz="1550" dirty="0">
                <a:solidFill>
                  <a:srgbClr val="FFFF00"/>
                </a:solidFill>
              </a:rPr>
              <a:t>tarafından kabul </a:t>
            </a:r>
            <a:r>
              <a:rPr lang="tr-TR" sz="1550" dirty="0" smtClean="0">
                <a:solidFill>
                  <a:srgbClr val="FFFF00"/>
                </a:solidFill>
              </a:rPr>
              <a:t>edilmişti. Kaynaklarda</a:t>
            </a:r>
            <a:r>
              <a:rPr lang="tr-TR" sz="1550" dirty="0">
                <a:solidFill>
                  <a:srgbClr val="FFFF00"/>
                </a:solidFill>
              </a:rPr>
              <a:t>, Bilge </a:t>
            </a:r>
            <a:r>
              <a:rPr lang="tr-TR" sz="1550" dirty="0" err="1">
                <a:solidFill>
                  <a:srgbClr val="FFFF00"/>
                </a:solidFill>
              </a:rPr>
              <a:t>Tonyukuk'la</a:t>
            </a:r>
            <a:r>
              <a:rPr lang="tr-TR" sz="1550" dirty="0">
                <a:solidFill>
                  <a:srgbClr val="FFFF00"/>
                </a:solidFill>
              </a:rPr>
              <a:t> ilgili olarak yer alan son haber </a:t>
            </a:r>
            <a:r>
              <a:rPr lang="tr-TR" sz="1550" dirty="0" smtClean="0">
                <a:solidFill>
                  <a:srgbClr val="FFFF00"/>
                </a:solidFill>
              </a:rPr>
              <a:t>budur. </a:t>
            </a:r>
            <a:r>
              <a:rPr lang="tr-TR" sz="1550" dirty="0" err="1">
                <a:solidFill>
                  <a:srgbClr val="FFFF00"/>
                </a:solidFill>
              </a:rPr>
              <a:t>Tonyukuk'un</a:t>
            </a:r>
            <a:r>
              <a:rPr lang="tr-TR" sz="1550" dirty="0">
                <a:solidFill>
                  <a:srgbClr val="FFFF00"/>
                </a:solidFill>
              </a:rPr>
              <a:t> bu yıllarda vefat ettiği tahmin </a:t>
            </a:r>
            <a:r>
              <a:rPr lang="tr-TR" sz="1550" dirty="0" smtClean="0">
                <a:solidFill>
                  <a:srgbClr val="FFFF00"/>
                </a:solidFill>
              </a:rPr>
              <a:t>edilebilir. Çin </a:t>
            </a:r>
            <a:r>
              <a:rPr lang="tr-TR" sz="1550" dirty="0">
                <a:solidFill>
                  <a:srgbClr val="FFFF00"/>
                </a:solidFill>
              </a:rPr>
              <a:t>elçilik heyetine karşılık Bilge Kağan da veziri Buyruk Çor'u </a:t>
            </a:r>
            <a:r>
              <a:rPr lang="tr-TR" sz="1550" dirty="0" smtClean="0">
                <a:solidFill>
                  <a:srgbClr val="FFFF00"/>
                </a:solidFill>
              </a:rPr>
              <a:t>elçi olarak </a:t>
            </a:r>
            <a:r>
              <a:rPr lang="tr-TR" sz="1550" dirty="0">
                <a:solidFill>
                  <a:srgbClr val="FFFF00"/>
                </a:solidFill>
              </a:rPr>
              <a:t>gönderdi. İki ülke arasında anlaşma yapıldı. Köktürkler Çin </a:t>
            </a:r>
            <a:r>
              <a:rPr lang="tr-TR" sz="1550" dirty="0" smtClean="0">
                <a:solidFill>
                  <a:srgbClr val="FFFF00"/>
                </a:solidFill>
              </a:rPr>
              <a:t>sınırlarındaki askerî </a:t>
            </a:r>
            <a:r>
              <a:rPr lang="tr-TR" sz="1550" dirty="0">
                <a:solidFill>
                  <a:srgbClr val="FFFF00"/>
                </a:solidFill>
              </a:rPr>
              <a:t>faaliyetlerini durdurdular. Buna karşılık Çin, her yıl yüz binlerce top </a:t>
            </a:r>
            <a:r>
              <a:rPr lang="tr-TR" sz="1550" dirty="0" smtClean="0">
                <a:solidFill>
                  <a:srgbClr val="FFFF00"/>
                </a:solidFill>
              </a:rPr>
              <a:t>ipekli göndermeyi </a:t>
            </a:r>
            <a:r>
              <a:rPr lang="tr-TR" sz="1550" dirty="0">
                <a:solidFill>
                  <a:srgbClr val="FFFF00"/>
                </a:solidFill>
              </a:rPr>
              <a:t>kabul etti. Ayrıca </a:t>
            </a:r>
            <a:r>
              <a:rPr lang="tr-TR" sz="1550" dirty="0" err="1">
                <a:solidFill>
                  <a:srgbClr val="FFFF00"/>
                </a:solidFill>
              </a:rPr>
              <a:t>Şo-fang'da</a:t>
            </a:r>
            <a:r>
              <a:rPr lang="tr-TR" sz="1550" dirty="0">
                <a:solidFill>
                  <a:srgbClr val="FFFF00"/>
                </a:solidFill>
              </a:rPr>
              <a:t> iki ülkenin ticaret yapabileceği </a:t>
            </a:r>
            <a:r>
              <a:rPr lang="tr-TR" sz="1550" dirty="0" smtClean="0">
                <a:solidFill>
                  <a:srgbClr val="FFFF00"/>
                </a:solidFill>
              </a:rPr>
              <a:t>bir serbest </a:t>
            </a:r>
            <a:r>
              <a:rPr lang="tr-TR" sz="1550" dirty="0">
                <a:solidFill>
                  <a:srgbClr val="FFFF00"/>
                </a:solidFill>
              </a:rPr>
              <a:t>pazar </a:t>
            </a:r>
            <a:r>
              <a:rPr lang="tr-TR" sz="1550" dirty="0" smtClean="0">
                <a:solidFill>
                  <a:srgbClr val="FFFF00"/>
                </a:solidFill>
              </a:rPr>
              <a:t>kuruldu. Çin </a:t>
            </a:r>
            <a:r>
              <a:rPr lang="tr-TR" sz="1550" dirty="0">
                <a:solidFill>
                  <a:srgbClr val="FFFF00"/>
                </a:solidFill>
              </a:rPr>
              <a:t>ile yapılan anlaşmayı Bilge Kağan şöyle ifade etmektedir:</a:t>
            </a:r>
          </a:p>
          <a:p>
            <a:pPr marL="0" indent="0" algn="just">
              <a:buNone/>
            </a:pPr>
            <a:r>
              <a:rPr lang="tr-TR" sz="1550" dirty="0">
                <a:solidFill>
                  <a:srgbClr val="FFFF00"/>
                </a:solidFill>
              </a:rPr>
              <a:t>Bu </a:t>
            </a:r>
            <a:r>
              <a:rPr lang="tr-TR" sz="1550" dirty="0" err="1">
                <a:solidFill>
                  <a:srgbClr val="FFFF00"/>
                </a:solidFill>
              </a:rPr>
              <a:t>yirte</a:t>
            </a:r>
            <a:r>
              <a:rPr lang="tr-TR" sz="1550" dirty="0">
                <a:solidFill>
                  <a:srgbClr val="FFFF00"/>
                </a:solidFill>
              </a:rPr>
              <a:t> </a:t>
            </a:r>
            <a:r>
              <a:rPr lang="tr-TR" sz="1550" dirty="0" err="1">
                <a:solidFill>
                  <a:srgbClr val="FFFF00"/>
                </a:solidFill>
              </a:rPr>
              <a:t>olurup</a:t>
            </a:r>
            <a:r>
              <a:rPr lang="tr-TR" sz="1550" dirty="0">
                <a:solidFill>
                  <a:srgbClr val="FFFF00"/>
                </a:solidFill>
              </a:rPr>
              <a:t> Tabgaç </a:t>
            </a:r>
            <a:r>
              <a:rPr lang="tr-TR" sz="1550" dirty="0" err="1">
                <a:solidFill>
                  <a:srgbClr val="FFFF00"/>
                </a:solidFill>
              </a:rPr>
              <a:t>bodun</a:t>
            </a:r>
            <a:r>
              <a:rPr lang="tr-TR" sz="1550" dirty="0">
                <a:solidFill>
                  <a:srgbClr val="FFFF00"/>
                </a:solidFill>
              </a:rPr>
              <a:t> birle </a:t>
            </a:r>
            <a:r>
              <a:rPr lang="tr-TR" sz="1550" dirty="0" err="1" smtClean="0">
                <a:solidFill>
                  <a:srgbClr val="FFFF00"/>
                </a:solidFill>
              </a:rPr>
              <a:t>tüzültüm</a:t>
            </a:r>
            <a:r>
              <a:rPr lang="tr-TR" sz="1550" dirty="0" smtClean="0">
                <a:solidFill>
                  <a:srgbClr val="FFFF00"/>
                </a:solidFill>
              </a:rPr>
              <a:t>: </a:t>
            </a:r>
            <a:r>
              <a:rPr lang="tr-TR" sz="1550" dirty="0" smtClean="0"/>
              <a:t>Burada </a:t>
            </a:r>
            <a:r>
              <a:rPr lang="tr-TR" sz="1550" dirty="0"/>
              <a:t>(</a:t>
            </a:r>
            <a:r>
              <a:rPr lang="tr-TR" sz="1550" dirty="0" err="1"/>
              <a:t>Ötüken'de</a:t>
            </a:r>
            <a:r>
              <a:rPr lang="tr-TR" sz="1550" dirty="0"/>
              <a:t>) oturup Çin milletiyle anlaşma yaptım.</a:t>
            </a:r>
          </a:p>
          <a:p>
            <a:pPr marL="0" indent="0" algn="just">
              <a:buNone/>
            </a:pPr>
            <a:r>
              <a:rPr lang="tr-TR" sz="1550" dirty="0" err="1">
                <a:solidFill>
                  <a:srgbClr val="FFFF00"/>
                </a:solidFill>
              </a:rPr>
              <a:t>Altun</a:t>
            </a:r>
            <a:r>
              <a:rPr lang="tr-TR" sz="1550" dirty="0">
                <a:solidFill>
                  <a:srgbClr val="FFFF00"/>
                </a:solidFill>
              </a:rPr>
              <a:t> </a:t>
            </a:r>
            <a:r>
              <a:rPr lang="tr-TR" sz="1550" dirty="0" err="1">
                <a:solidFill>
                  <a:srgbClr val="FFFF00"/>
                </a:solidFill>
              </a:rPr>
              <a:t>kümüş</a:t>
            </a:r>
            <a:r>
              <a:rPr lang="tr-TR" sz="1550" dirty="0">
                <a:solidFill>
                  <a:srgbClr val="FFFF00"/>
                </a:solidFill>
              </a:rPr>
              <a:t> </a:t>
            </a:r>
            <a:r>
              <a:rPr lang="tr-TR" sz="1550" dirty="0" err="1">
                <a:solidFill>
                  <a:srgbClr val="FFFF00"/>
                </a:solidFill>
              </a:rPr>
              <a:t>işgiti</a:t>
            </a:r>
            <a:r>
              <a:rPr lang="tr-TR" sz="1550" dirty="0">
                <a:solidFill>
                  <a:srgbClr val="FFFF00"/>
                </a:solidFill>
              </a:rPr>
              <a:t> </a:t>
            </a:r>
            <a:r>
              <a:rPr lang="tr-TR" sz="1550" dirty="0" err="1">
                <a:solidFill>
                  <a:srgbClr val="FFFF00"/>
                </a:solidFill>
              </a:rPr>
              <a:t>kutay</a:t>
            </a:r>
            <a:r>
              <a:rPr lang="tr-TR" sz="1550" dirty="0">
                <a:solidFill>
                  <a:srgbClr val="FFFF00"/>
                </a:solidFill>
              </a:rPr>
              <a:t> </a:t>
            </a:r>
            <a:r>
              <a:rPr lang="tr-TR" sz="1550" dirty="0" err="1">
                <a:solidFill>
                  <a:srgbClr val="FFFF00"/>
                </a:solidFill>
              </a:rPr>
              <a:t>buŋsuz</a:t>
            </a:r>
            <a:r>
              <a:rPr lang="tr-TR" sz="1550" dirty="0">
                <a:solidFill>
                  <a:srgbClr val="FFFF00"/>
                </a:solidFill>
              </a:rPr>
              <a:t> </a:t>
            </a:r>
            <a:r>
              <a:rPr lang="tr-TR" sz="1550" dirty="0" err="1">
                <a:solidFill>
                  <a:srgbClr val="FFFF00"/>
                </a:solidFill>
              </a:rPr>
              <a:t>ençe</a:t>
            </a:r>
            <a:r>
              <a:rPr lang="tr-TR" sz="1550" dirty="0">
                <a:solidFill>
                  <a:srgbClr val="FFFF00"/>
                </a:solidFill>
              </a:rPr>
              <a:t> </a:t>
            </a:r>
            <a:r>
              <a:rPr lang="tr-TR" sz="1550" dirty="0" err="1" smtClean="0">
                <a:solidFill>
                  <a:srgbClr val="FFFF00"/>
                </a:solidFill>
              </a:rPr>
              <a:t>birür</a:t>
            </a:r>
            <a:r>
              <a:rPr lang="tr-TR" sz="1550" dirty="0" smtClean="0">
                <a:solidFill>
                  <a:srgbClr val="FFFF00"/>
                </a:solidFill>
              </a:rPr>
              <a:t>: </a:t>
            </a:r>
            <a:r>
              <a:rPr lang="tr-TR" sz="1550" dirty="0" smtClean="0"/>
              <a:t>Altın</a:t>
            </a:r>
            <a:r>
              <a:rPr lang="tr-TR" sz="1550" dirty="0"/>
              <a:t>, gümüş, ipek ve ipeklileri sorun çıkarmadan, rahatça vermektedir.</a:t>
            </a:r>
          </a:p>
          <a:p>
            <a:pPr marL="0" indent="0" algn="just">
              <a:buNone/>
            </a:pPr>
            <a:r>
              <a:rPr lang="tr-TR" sz="1550" dirty="0" smtClean="0">
                <a:solidFill>
                  <a:srgbClr val="FFFF00"/>
                </a:solidFill>
              </a:rPr>
              <a:t>Bilge </a:t>
            </a:r>
            <a:r>
              <a:rPr lang="tr-TR" sz="1550" dirty="0">
                <a:solidFill>
                  <a:srgbClr val="FFFF00"/>
                </a:solidFill>
              </a:rPr>
              <a:t>Kağan'a göre Çin'e gitmek son derece </a:t>
            </a:r>
            <a:r>
              <a:rPr lang="tr-TR" sz="1550" dirty="0" smtClean="0">
                <a:solidFill>
                  <a:srgbClr val="FFFF00"/>
                </a:solidFill>
              </a:rPr>
              <a:t>tehlikelidir</a:t>
            </a:r>
          </a:p>
          <a:p>
            <a:pPr marL="0" indent="0" algn="just">
              <a:buNone/>
            </a:pPr>
            <a:r>
              <a:rPr lang="tr-TR" sz="1550" dirty="0" smtClean="0">
                <a:solidFill>
                  <a:srgbClr val="FFFF00"/>
                </a:solidFill>
              </a:rPr>
              <a:t>Tabgaç </a:t>
            </a:r>
            <a:r>
              <a:rPr lang="tr-TR" sz="1550" dirty="0" err="1">
                <a:solidFill>
                  <a:srgbClr val="FFFF00"/>
                </a:solidFill>
              </a:rPr>
              <a:t>bodun</a:t>
            </a:r>
            <a:r>
              <a:rPr lang="tr-TR" sz="1550" dirty="0">
                <a:solidFill>
                  <a:srgbClr val="FFFF00"/>
                </a:solidFill>
              </a:rPr>
              <a:t> </a:t>
            </a:r>
            <a:r>
              <a:rPr lang="tr-TR" sz="1550" dirty="0" err="1">
                <a:solidFill>
                  <a:srgbClr val="FFFF00"/>
                </a:solidFill>
              </a:rPr>
              <a:t>sabı</a:t>
            </a:r>
            <a:r>
              <a:rPr lang="tr-TR" sz="1550" dirty="0">
                <a:solidFill>
                  <a:srgbClr val="FFFF00"/>
                </a:solidFill>
              </a:rPr>
              <a:t> </a:t>
            </a:r>
            <a:r>
              <a:rPr lang="tr-TR" sz="1550" dirty="0" err="1" smtClean="0">
                <a:solidFill>
                  <a:srgbClr val="FFFF00"/>
                </a:solidFill>
              </a:rPr>
              <a:t>süçig</a:t>
            </a:r>
            <a:r>
              <a:rPr lang="tr-TR" sz="1550" dirty="0" smtClean="0">
                <a:solidFill>
                  <a:srgbClr val="FFFF00"/>
                </a:solidFill>
              </a:rPr>
              <a:t>: </a:t>
            </a:r>
            <a:r>
              <a:rPr lang="tr-TR" sz="1550" dirty="0" smtClean="0"/>
              <a:t>Çin </a:t>
            </a:r>
            <a:r>
              <a:rPr lang="tr-TR" sz="1550" dirty="0"/>
              <a:t>milletinin sözü tatlı</a:t>
            </a:r>
            <a:r>
              <a:rPr lang="tr-TR" sz="1550" dirty="0" smtClean="0"/>
              <a:t>,</a:t>
            </a:r>
            <a:endParaRPr lang="tr-TR" sz="1550" dirty="0"/>
          </a:p>
        </p:txBody>
      </p:sp>
    </p:spTree>
    <p:extLst>
      <p:ext uri="{BB962C8B-B14F-4D97-AF65-F5344CB8AC3E}">
        <p14:creationId xmlns:p14="http://schemas.microsoft.com/office/powerpoint/2010/main" val="220866770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err="1">
                <a:solidFill>
                  <a:srgbClr val="FFFF00"/>
                </a:solidFill>
              </a:rPr>
              <a:t>Agısı</a:t>
            </a:r>
            <a:r>
              <a:rPr lang="tr-TR" sz="1800" dirty="0">
                <a:solidFill>
                  <a:srgbClr val="FFFF00"/>
                </a:solidFill>
              </a:rPr>
              <a:t> </a:t>
            </a:r>
            <a:r>
              <a:rPr lang="tr-TR" sz="1800" dirty="0" err="1">
                <a:solidFill>
                  <a:srgbClr val="FFFF00"/>
                </a:solidFill>
              </a:rPr>
              <a:t>yımşak</a:t>
            </a:r>
            <a:r>
              <a:rPr lang="tr-TR" sz="1800" dirty="0">
                <a:solidFill>
                  <a:srgbClr val="FFFF00"/>
                </a:solidFill>
              </a:rPr>
              <a:t> ermiş: </a:t>
            </a:r>
            <a:r>
              <a:rPr lang="tr-TR" sz="1800" dirty="0"/>
              <a:t>Armağanları yumuşak imiş.</a:t>
            </a:r>
          </a:p>
          <a:p>
            <a:pPr marL="0" indent="0" algn="just">
              <a:buNone/>
            </a:pPr>
            <a:r>
              <a:rPr lang="tr-TR" sz="1800" dirty="0" err="1">
                <a:solidFill>
                  <a:srgbClr val="FFFF00"/>
                </a:solidFill>
              </a:rPr>
              <a:t>Süçig</a:t>
            </a:r>
            <a:r>
              <a:rPr lang="tr-TR" sz="1800" dirty="0">
                <a:solidFill>
                  <a:srgbClr val="FFFF00"/>
                </a:solidFill>
              </a:rPr>
              <a:t> </a:t>
            </a:r>
            <a:r>
              <a:rPr lang="tr-TR" sz="1800" dirty="0" err="1">
                <a:solidFill>
                  <a:srgbClr val="FFFF00"/>
                </a:solidFill>
              </a:rPr>
              <a:t>sabın</a:t>
            </a:r>
            <a:r>
              <a:rPr lang="tr-TR" sz="1800" dirty="0">
                <a:solidFill>
                  <a:srgbClr val="FFFF00"/>
                </a:solidFill>
              </a:rPr>
              <a:t> </a:t>
            </a:r>
            <a:r>
              <a:rPr lang="tr-TR" sz="1800" dirty="0" err="1">
                <a:solidFill>
                  <a:srgbClr val="FFFF00"/>
                </a:solidFill>
              </a:rPr>
              <a:t>yımşak</a:t>
            </a:r>
            <a:r>
              <a:rPr lang="tr-TR" sz="1800" dirty="0">
                <a:solidFill>
                  <a:srgbClr val="FFFF00"/>
                </a:solidFill>
              </a:rPr>
              <a:t> </a:t>
            </a:r>
            <a:r>
              <a:rPr lang="tr-TR" sz="1800" dirty="0" err="1">
                <a:solidFill>
                  <a:srgbClr val="FFFF00"/>
                </a:solidFill>
              </a:rPr>
              <a:t>agın</a:t>
            </a:r>
            <a:r>
              <a:rPr lang="tr-TR" sz="1800" dirty="0">
                <a:solidFill>
                  <a:srgbClr val="FFFF00"/>
                </a:solidFill>
              </a:rPr>
              <a:t> </a:t>
            </a:r>
            <a:r>
              <a:rPr lang="tr-TR" sz="1800" dirty="0" err="1">
                <a:solidFill>
                  <a:srgbClr val="FFFF00"/>
                </a:solidFill>
              </a:rPr>
              <a:t>arıp</a:t>
            </a:r>
            <a:r>
              <a:rPr lang="tr-TR" sz="1800" dirty="0">
                <a:solidFill>
                  <a:srgbClr val="FFFF00"/>
                </a:solidFill>
              </a:rPr>
              <a:t>: </a:t>
            </a:r>
            <a:r>
              <a:rPr lang="tr-TR" sz="1800" dirty="0"/>
              <a:t>Tatlı sözlerle, yumuşak armağanlarla aldatıp</a:t>
            </a:r>
          </a:p>
          <a:p>
            <a:pPr marL="0" indent="0" algn="just">
              <a:buNone/>
            </a:pPr>
            <a:r>
              <a:rPr lang="tr-TR" sz="1800" dirty="0">
                <a:solidFill>
                  <a:srgbClr val="FFFF00"/>
                </a:solidFill>
              </a:rPr>
              <a:t>Irak </a:t>
            </a:r>
            <a:r>
              <a:rPr lang="tr-TR" sz="1800" dirty="0" err="1">
                <a:solidFill>
                  <a:srgbClr val="FFFF00"/>
                </a:solidFill>
              </a:rPr>
              <a:t>bodunug</a:t>
            </a:r>
            <a:r>
              <a:rPr lang="tr-TR" sz="1800" dirty="0">
                <a:solidFill>
                  <a:srgbClr val="FFFF00"/>
                </a:solidFill>
              </a:rPr>
              <a:t> </a:t>
            </a:r>
            <a:r>
              <a:rPr lang="tr-TR" sz="1800" dirty="0" err="1">
                <a:solidFill>
                  <a:srgbClr val="FFFF00"/>
                </a:solidFill>
              </a:rPr>
              <a:t>ança</a:t>
            </a:r>
            <a:r>
              <a:rPr lang="tr-TR" sz="1800" dirty="0">
                <a:solidFill>
                  <a:srgbClr val="FFFF00"/>
                </a:solidFill>
              </a:rPr>
              <a:t> </a:t>
            </a:r>
            <a:r>
              <a:rPr lang="tr-TR" sz="1800" dirty="0" err="1">
                <a:solidFill>
                  <a:srgbClr val="FFFF00"/>
                </a:solidFill>
              </a:rPr>
              <a:t>yagutır</a:t>
            </a:r>
            <a:r>
              <a:rPr lang="tr-TR" sz="1800" dirty="0">
                <a:solidFill>
                  <a:srgbClr val="FFFF00"/>
                </a:solidFill>
              </a:rPr>
              <a:t> ermiş: </a:t>
            </a:r>
            <a:r>
              <a:rPr lang="tr-TR" sz="1800" dirty="0"/>
              <a:t>Uzak milletleri o şekilde yaklaştırırmış</a:t>
            </a:r>
            <a:r>
              <a:rPr lang="tr-TR" sz="1800" dirty="0">
                <a:solidFill>
                  <a:srgbClr val="FFFF00"/>
                </a:solidFill>
              </a:rPr>
              <a:t>.</a:t>
            </a:r>
          </a:p>
          <a:p>
            <a:pPr marL="0" indent="0" algn="just">
              <a:buNone/>
            </a:pPr>
            <a:r>
              <a:rPr lang="tr-TR" sz="1800" dirty="0" err="1">
                <a:solidFill>
                  <a:srgbClr val="FFFF00"/>
                </a:solidFill>
              </a:rPr>
              <a:t>Yaguru</a:t>
            </a:r>
            <a:r>
              <a:rPr lang="tr-TR" sz="1800" dirty="0">
                <a:solidFill>
                  <a:srgbClr val="FFFF00"/>
                </a:solidFill>
              </a:rPr>
              <a:t> </a:t>
            </a:r>
            <a:r>
              <a:rPr lang="tr-TR" sz="1800" dirty="0" err="1">
                <a:solidFill>
                  <a:srgbClr val="FFFF00"/>
                </a:solidFill>
              </a:rPr>
              <a:t>kontukda</a:t>
            </a:r>
            <a:r>
              <a:rPr lang="tr-TR" sz="1800" dirty="0">
                <a:solidFill>
                  <a:srgbClr val="FFFF00"/>
                </a:solidFill>
              </a:rPr>
              <a:t> </a:t>
            </a:r>
            <a:r>
              <a:rPr lang="tr-TR" sz="1800" dirty="0" err="1">
                <a:solidFill>
                  <a:srgbClr val="FFFF00"/>
                </a:solidFill>
              </a:rPr>
              <a:t>kisre:</a:t>
            </a:r>
            <a:r>
              <a:rPr lang="tr-TR" sz="1800" dirty="0" err="1"/>
              <a:t>Yaklaşıp</a:t>
            </a:r>
            <a:r>
              <a:rPr lang="tr-TR" sz="1800" dirty="0"/>
              <a:t> konduktan sonra</a:t>
            </a:r>
          </a:p>
          <a:p>
            <a:pPr marL="0" indent="0" algn="just">
              <a:buNone/>
            </a:pPr>
            <a:r>
              <a:rPr lang="tr-TR" sz="1800" dirty="0" err="1">
                <a:solidFill>
                  <a:srgbClr val="FFFF00"/>
                </a:solidFill>
              </a:rPr>
              <a:t>Anyıg</a:t>
            </a:r>
            <a:r>
              <a:rPr lang="tr-TR" sz="1800" dirty="0">
                <a:solidFill>
                  <a:srgbClr val="FFFF00"/>
                </a:solidFill>
              </a:rPr>
              <a:t> </a:t>
            </a:r>
            <a:r>
              <a:rPr lang="tr-TR" sz="1800" dirty="0" err="1">
                <a:solidFill>
                  <a:srgbClr val="FFFF00"/>
                </a:solidFill>
              </a:rPr>
              <a:t>bilig</a:t>
            </a:r>
            <a:r>
              <a:rPr lang="tr-TR" sz="1800" dirty="0">
                <a:solidFill>
                  <a:srgbClr val="FFFF00"/>
                </a:solidFill>
              </a:rPr>
              <a:t> </a:t>
            </a:r>
            <a:r>
              <a:rPr lang="tr-TR" sz="1800" dirty="0" err="1">
                <a:solidFill>
                  <a:srgbClr val="FFFF00"/>
                </a:solidFill>
              </a:rPr>
              <a:t>anta</a:t>
            </a:r>
            <a:r>
              <a:rPr lang="tr-TR" sz="1800" dirty="0">
                <a:solidFill>
                  <a:srgbClr val="FFFF00"/>
                </a:solidFill>
              </a:rPr>
              <a:t> </a:t>
            </a:r>
            <a:r>
              <a:rPr lang="tr-TR" sz="1800" dirty="0" err="1">
                <a:solidFill>
                  <a:srgbClr val="FFFF00"/>
                </a:solidFill>
              </a:rPr>
              <a:t>öyür</a:t>
            </a:r>
            <a:r>
              <a:rPr lang="tr-TR" sz="1800" dirty="0">
                <a:solidFill>
                  <a:srgbClr val="FFFF00"/>
                </a:solidFill>
              </a:rPr>
              <a:t> </a:t>
            </a:r>
            <a:r>
              <a:rPr lang="tr-TR" sz="1800" dirty="0" smtClean="0">
                <a:solidFill>
                  <a:srgbClr val="FFFF00"/>
                </a:solidFill>
              </a:rPr>
              <a:t>ermiş: </a:t>
            </a:r>
            <a:r>
              <a:rPr lang="tr-TR" sz="1800" dirty="0" smtClean="0"/>
              <a:t>Kötü </a:t>
            </a:r>
            <a:r>
              <a:rPr lang="tr-TR" sz="1800" dirty="0"/>
              <a:t>bilgiyi (fitne ve fesadı) o zaman düşünürmüş.</a:t>
            </a:r>
          </a:p>
          <a:p>
            <a:pPr marL="0" indent="0" algn="just">
              <a:buNone/>
            </a:pPr>
            <a:r>
              <a:rPr lang="tr-TR" sz="1800" dirty="0" err="1">
                <a:solidFill>
                  <a:srgbClr val="FFFF00"/>
                </a:solidFill>
              </a:rPr>
              <a:t>Edgü</a:t>
            </a:r>
            <a:r>
              <a:rPr lang="tr-TR" sz="1800" dirty="0">
                <a:solidFill>
                  <a:srgbClr val="FFFF00"/>
                </a:solidFill>
              </a:rPr>
              <a:t> bilge </a:t>
            </a:r>
            <a:r>
              <a:rPr lang="tr-TR" sz="1800" dirty="0" err="1" smtClean="0">
                <a:solidFill>
                  <a:srgbClr val="FFFF00"/>
                </a:solidFill>
              </a:rPr>
              <a:t>kişig</a:t>
            </a:r>
            <a:r>
              <a:rPr lang="tr-TR" sz="1800" dirty="0" smtClean="0">
                <a:solidFill>
                  <a:srgbClr val="FFFF00"/>
                </a:solidFill>
              </a:rPr>
              <a:t>: </a:t>
            </a:r>
            <a:r>
              <a:rPr lang="tr-TR" sz="1800" dirty="0" smtClean="0"/>
              <a:t>Çok </a:t>
            </a:r>
            <a:r>
              <a:rPr lang="tr-TR" sz="1800" dirty="0"/>
              <a:t>bilgili kişileri,</a:t>
            </a:r>
          </a:p>
          <a:p>
            <a:pPr marL="0" indent="0" algn="just">
              <a:buNone/>
            </a:pPr>
            <a:r>
              <a:rPr lang="tr-TR" sz="1800" dirty="0" err="1">
                <a:solidFill>
                  <a:srgbClr val="FFFF00"/>
                </a:solidFill>
              </a:rPr>
              <a:t>Edgü</a:t>
            </a:r>
            <a:r>
              <a:rPr lang="tr-TR" sz="1800" dirty="0">
                <a:solidFill>
                  <a:srgbClr val="FFFF00"/>
                </a:solidFill>
              </a:rPr>
              <a:t> alp </a:t>
            </a:r>
            <a:r>
              <a:rPr lang="tr-TR" sz="1800" dirty="0" err="1">
                <a:solidFill>
                  <a:srgbClr val="FFFF00"/>
                </a:solidFill>
              </a:rPr>
              <a:t>kişig</a:t>
            </a:r>
            <a:r>
              <a:rPr lang="tr-TR" sz="1800" dirty="0">
                <a:solidFill>
                  <a:srgbClr val="FFFF00"/>
                </a:solidFill>
              </a:rPr>
              <a:t> yontmaz </a:t>
            </a:r>
            <a:r>
              <a:rPr lang="tr-TR" sz="1800" dirty="0" smtClean="0">
                <a:solidFill>
                  <a:srgbClr val="FFFF00"/>
                </a:solidFill>
              </a:rPr>
              <a:t>ermiş: </a:t>
            </a:r>
            <a:r>
              <a:rPr lang="tr-TR" sz="1800" dirty="0" smtClean="0"/>
              <a:t>Çok </a:t>
            </a:r>
            <a:r>
              <a:rPr lang="tr-TR" sz="1800" dirty="0"/>
              <a:t>yiğit kişileri yürütmezmiş</a:t>
            </a:r>
            <a:r>
              <a:rPr lang="tr-TR" sz="1800" dirty="0">
                <a:solidFill>
                  <a:srgbClr val="FFFF00"/>
                </a:solidFill>
              </a:rPr>
              <a:t>.</a:t>
            </a:r>
          </a:p>
          <a:p>
            <a:pPr marL="0" indent="0" algn="just">
              <a:buNone/>
            </a:pPr>
            <a:r>
              <a:rPr lang="tr-TR" sz="1800" dirty="0">
                <a:solidFill>
                  <a:srgbClr val="FFFF00"/>
                </a:solidFill>
              </a:rPr>
              <a:t>Bir kişi </a:t>
            </a:r>
            <a:r>
              <a:rPr lang="tr-TR" sz="1800" dirty="0" err="1" smtClean="0">
                <a:solidFill>
                  <a:srgbClr val="FFFF00"/>
                </a:solidFill>
              </a:rPr>
              <a:t>yaŋılsar</a:t>
            </a:r>
            <a:r>
              <a:rPr lang="tr-TR" sz="1800" dirty="0" smtClean="0">
                <a:solidFill>
                  <a:srgbClr val="FFFF00"/>
                </a:solidFill>
              </a:rPr>
              <a:t>: Bir </a:t>
            </a:r>
            <a:r>
              <a:rPr lang="tr-TR" sz="1800" dirty="0">
                <a:solidFill>
                  <a:srgbClr val="FFFF00"/>
                </a:solidFill>
              </a:rPr>
              <a:t>kişi </a:t>
            </a:r>
            <a:r>
              <a:rPr lang="tr-TR" sz="1800" dirty="0" smtClean="0">
                <a:solidFill>
                  <a:srgbClr val="FFFF00"/>
                </a:solidFill>
              </a:rPr>
              <a:t>yanılsa: </a:t>
            </a:r>
            <a:r>
              <a:rPr lang="tr-TR" sz="1800" dirty="0" err="1" smtClean="0"/>
              <a:t>Oguşı</a:t>
            </a:r>
            <a:r>
              <a:rPr lang="tr-TR" sz="1800" dirty="0" smtClean="0"/>
              <a:t> </a:t>
            </a:r>
            <a:r>
              <a:rPr lang="tr-TR" sz="1800" dirty="0" err="1" smtClean="0"/>
              <a:t>bodunı</a:t>
            </a:r>
            <a:r>
              <a:rPr lang="tr-TR" sz="1800" dirty="0" smtClean="0"/>
              <a:t>: Boyu, milleti.</a:t>
            </a:r>
            <a:endParaRPr lang="tr-TR" sz="1800" dirty="0"/>
          </a:p>
          <a:p>
            <a:pPr marL="0" indent="0" algn="just">
              <a:buNone/>
            </a:pPr>
            <a:r>
              <a:rPr lang="tr-TR" sz="1800" dirty="0" err="1">
                <a:solidFill>
                  <a:srgbClr val="FFFF00"/>
                </a:solidFill>
              </a:rPr>
              <a:t>Ebi</a:t>
            </a:r>
            <a:r>
              <a:rPr lang="tr-TR" sz="1800" dirty="0">
                <a:solidFill>
                  <a:srgbClr val="FFFF00"/>
                </a:solidFill>
              </a:rPr>
              <a:t> </a:t>
            </a:r>
            <a:r>
              <a:rPr lang="tr-TR" sz="1800" dirty="0" err="1">
                <a:solidFill>
                  <a:srgbClr val="FFFF00"/>
                </a:solidFill>
              </a:rPr>
              <a:t>eşükiŋe</a:t>
            </a:r>
            <a:r>
              <a:rPr lang="tr-TR" sz="1800" dirty="0">
                <a:solidFill>
                  <a:srgbClr val="FFFF00"/>
                </a:solidFill>
              </a:rPr>
              <a:t> </a:t>
            </a:r>
            <a:r>
              <a:rPr lang="tr-TR" sz="1800" dirty="0" err="1">
                <a:solidFill>
                  <a:srgbClr val="FFFF00"/>
                </a:solidFill>
              </a:rPr>
              <a:t>tegi</a:t>
            </a:r>
            <a:r>
              <a:rPr lang="tr-TR" sz="1800" dirty="0">
                <a:solidFill>
                  <a:srgbClr val="FFFF00"/>
                </a:solidFill>
              </a:rPr>
              <a:t> </a:t>
            </a:r>
            <a:r>
              <a:rPr lang="tr-TR" sz="1800" dirty="0" err="1">
                <a:solidFill>
                  <a:srgbClr val="FFFF00"/>
                </a:solidFill>
              </a:rPr>
              <a:t>kıdmaz</a:t>
            </a:r>
            <a:r>
              <a:rPr lang="tr-TR" sz="1800" dirty="0">
                <a:solidFill>
                  <a:srgbClr val="FFFF00"/>
                </a:solidFill>
              </a:rPr>
              <a:t> </a:t>
            </a:r>
            <a:r>
              <a:rPr lang="tr-TR" sz="1800" dirty="0" smtClean="0">
                <a:solidFill>
                  <a:srgbClr val="FFFF00"/>
                </a:solidFill>
              </a:rPr>
              <a:t>ermiş: </a:t>
            </a:r>
            <a:r>
              <a:rPr lang="tr-TR" sz="1800" dirty="0" smtClean="0"/>
              <a:t>Evi </a:t>
            </a:r>
            <a:r>
              <a:rPr lang="tr-TR" sz="1800" dirty="0"/>
              <a:t>eşiğine dek sınır tanımazmış (öldürürmüş).</a:t>
            </a:r>
          </a:p>
          <a:p>
            <a:pPr marL="0" indent="0" algn="just">
              <a:buNone/>
            </a:pPr>
            <a:r>
              <a:rPr lang="tr-TR" sz="1800" dirty="0" err="1">
                <a:solidFill>
                  <a:srgbClr val="FFFF00"/>
                </a:solidFill>
              </a:rPr>
              <a:t>Süçig</a:t>
            </a:r>
            <a:r>
              <a:rPr lang="tr-TR" sz="1800" dirty="0">
                <a:solidFill>
                  <a:srgbClr val="FFFF00"/>
                </a:solidFill>
              </a:rPr>
              <a:t> </a:t>
            </a:r>
            <a:r>
              <a:rPr lang="tr-TR" sz="1800" dirty="0" err="1">
                <a:solidFill>
                  <a:srgbClr val="FFFF00"/>
                </a:solidFill>
              </a:rPr>
              <a:t>sabıŋa</a:t>
            </a:r>
            <a:r>
              <a:rPr lang="tr-TR" sz="1800" dirty="0">
                <a:solidFill>
                  <a:srgbClr val="FFFF00"/>
                </a:solidFill>
              </a:rPr>
              <a:t> </a:t>
            </a:r>
            <a:r>
              <a:rPr lang="tr-TR" sz="1800" dirty="0" err="1">
                <a:solidFill>
                  <a:srgbClr val="FFFF00"/>
                </a:solidFill>
              </a:rPr>
              <a:t>yımşak</a:t>
            </a:r>
            <a:r>
              <a:rPr lang="tr-TR" sz="1800" dirty="0">
                <a:solidFill>
                  <a:srgbClr val="FFFF00"/>
                </a:solidFill>
              </a:rPr>
              <a:t> </a:t>
            </a:r>
            <a:r>
              <a:rPr lang="tr-TR" sz="1800" dirty="0" err="1">
                <a:solidFill>
                  <a:srgbClr val="FFFF00"/>
                </a:solidFill>
              </a:rPr>
              <a:t>agısına</a:t>
            </a:r>
            <a:r>
              <a:rPr lang="tr-TR" sz="1800" dirty="0">
                <a:solidFill>
                  <a:srgbClr val="FFFF00"/>
                </a:solidFill>
              </a:rPr>
              <a:t> </a:t>
            </a:r>
            <a:r>
              <a:rPr lang="tr-TR" sz="1800" dirty="0" err="1" smtClean="0">
                <a:solidFill>
                  <a:srgbClr val="FFFF00"/>
                </a:solidFill>
              </a:rPr>
              <a:t>arturup</a:t>
            </a:r>
            <a:r>
              <a:rPr lang="tr-TR" sz="1800" dirty="0" smtClean="0">
                <a:solidFill>
                  <a:srgbClr val="FFFF00"/>
                </a:solidFill>
              </a:rPr>
              <a:t>: </a:t>
            </a:r>
            <a:r>
              <a:rPr lang="tr-TR" sz="1800" dirty="0" smtClean="0"/>
              <a:t>Tatlı </a:t>
            </a:r>
            <a:r>
              <a:rPr lang="tr-TR" sz="1800" dirty="0"/>
              <a:t>sözlerine, yumuşak armağanlarına kanıp</a:t>
            </a:r>
          </a:p>
          <a:p>
            <a:pPr marL="0" indent="0" algn="just">
              <a:buNone/>
            </a:pPr>
            <a:r>
              <a:rPr lang="tr-TR" sz="1800" dirty="0" err="1">
                <a:solidFill>
                  <a:srgbClr val="FFFF00"/>
                </a:solidFill>
              </a:rPr>
              <a:t>Üküş</a:t>
            </a:r>
            <a:r>
              <a:rPr lang="tr-TR" sz="1800" dirty="0">
                <a:solidFill>
                  <a:srgbClr val="FFFF00"/>
                </a:solidFill>
              </a:rPr>
              <a:t> Türk </a:t>
            </a:r>
            <a:r>
              <a:rPr lang="tr-TR" sz="1800" dirty="0" err="1">
                <a:solidFill>
                  <a:srgbClr val="FFFF00"/>
                </a:solidFill>
              </a:rPr>
              <a:t>bodun</a:t>
            </a:r>
            <a:r>
              <a:rPr lang="tr-TR" sz="1800" dirty="0">
                <a:solidFill>
                  <a:srgbClr val="FFFF00"/>
                </a:solidFill>
              </a:rPr>
              <a:t> </a:t>
            </a:r>
            <a:r>
              <a:rPr lang="tr-TR" sz="1800" dirty="0" err="1" smtClean="0">
                <a:solidFill>
                  <a:srgbClr val="FFFF00"/>
                </a:solidFill>
              </a:rPr>
              <a:t>öltüg</a:t>
            </a:r>
            <a:r>
              <a:rPr lang="tr-TR" sz="1800" dirty="0" smtClean="0">
                <a:solidFill>
                  <a:srgbClr val="FFFF00"/>
                </a:solidFill>
              </a:rPr>
              <a:t> </a:t>
            </a:r>
            <a:r>
              <a:rPr lang="tr-TR" sz="1800" dirty="0" smtClean="0"/>
              <a:t>Türk </a:t>
            </a:r>
            <a:r>
              <a:rPr lang="tr-TR" sz="1800" dirty="0"/>
              <a:t>milleti, çok öldün!</a:t>
            </a:r>
          </a:p>
          <a:p>
            <a:pPr marL="0" indent="0">
              <a:buNone/>
            </a:pPr>
            <a:r>
              <a:rPr lang="tr-TR" sz="1800" dirty="0">
                <a:solidFill>
                  <a:srgbClr val="FFFF00"/>
                </a:solidFill>
              </a:rPr>
              <a:t>Türk </a:t>
            </a:r>
            <a:r>
              <a:rPr lang="tr-TR" sz="1800" dirty="0" err="1">
                <a:solidFill>
                  <a:srgbClr val="FFFF00"/>
                </a:solidFill>
              </a:rPr>
              <a:t>bodun</a:t>
            </a:r>
            <a:r>
              <a:rPr lang="tr-TR" sz="1800" dirty="0">
                <a:solidFill>
                  <a:srgbClr val="FFFF00"/>
                </a:solidFill>
              </a:rPr>
              <a:t> </a:t>
            </a:r>
            <a:r>
              <a:rPr lang="tr-TR" sz="1800" dirty="0" err="1" smtClean="0">
                <a:solidFill>
                  <a:srgbClr val="FFFF00"/>
                </a:solidFill>
              </a:rPr>
              <a:t>ölsikiŋ</a:t>
            </a:r>
            <a:r>
              <a:rPr lang="tr-TR" sz="1800" dirty="0" smtClean="0">
                <a:solidFill>
                  <a:srgbClr val="FFFF00"/>
                </a:solidFill>
              </a:rPr>
              <a:t>! </a:t>
            </a:r>
            <a:r>
              <a:rPr lang="tr-TR" sz="1800" dirty="0" smtClean="0"/>
              <a:t>Türk </a:t>
            </a:r>
            <a:r>
              <a:rPr lang="tr-TR" sz="1800" dirty="0"/>
              <a:t>milleti, öleceksin! </a:t>
            </a:r>
            <a:endParaRPr lang="tr-TR" sz="1800" dirty="0" smtClean="0"/>
          </a:p>
          <a:p>
            <a:pPr marL="0" indent="0" algn="just">
              <a:buNone/>
            </a:pPr>
            <a:r>
              <a:rPr lang="tr-TR" sz="1800" dirty="0" smtClean="0"/>
              <a:t>Köktür</a:t>
            </a:r>
            <a:r>
              <a:rPr lang="tr-TR" sz="1800" dirty="0" smtClean="0">
                <a:solidFill>
                  <a:srgbClr val="FFFF00"/>
                </a:solidFill>
              </a:rPr>
              <a:t>k </a:t>
            </a:r>
            <a:r>
              <a:rPr lang="tr-TR" sz="1800" dirty="0">
                <a:solidFill>
                  <a:srgbClr val="FFFF00"/>
                </a:solidFill>
              </a:rPr>
              <a:t>ve </a:t>
            </a:r>
            <a:r>
              <a:rPr lang="tr-TR" sz="1800" dirty="0"/>
              <a:t>Dokuz Oğuzlardan </a:t>
            </a:r>
            <a:r>
              <a:rPr lang="tr-TR" sz="1800" dirty="0">
                <a:solidFill>
                  <a:srgbClr val="FFFF00"/>
                </a:solidFill>
              </a:rPr>
              <a:t>birçok kişinin Çin'e gittiğini; orada </a:t>
            </a:r>
            <a:r>
              <a:rPr lang="tr-TR" sz="1800" dirty="0" smtClean="0">
                <a:solidFill>
                  <a:srgbClr val="FFFF00"/>
                </a:solidFill>
              </a:rPr>
              <a:t>adlarının sanlarının </a:t>
            </a:r>
            <a:r>
              <a:rPr lang="tr-TR" sz="1800" dirty="0">
                <a:solidFill>
                  <a:srgbClr val="FFFF00"/>
                </a:solidFill>
              </a:rPr>
              <a:t>yok olduğunu ve hatta 718'de Bilge Kağan'ın, Çin'e </a:t>
            </a:r>
            <a:r>
              <a:rPr lang="tr-TR" sz="1800" dirty="0" smtClean="0">
                <a:solidFill>
                  <a:srgbClr val="FFFF00"/>
                </a:solidFill>
              </a:rPr>
              <a:t>kaçan  </a:t>
            </a:r>
            <a:r>
              <a:rPr lang="tr-TR" sz="1800" dirty="0" smtClean="0"/>
              <a:t>Dokuz Oğuzların </a:t>
            </a:r>
            <a:r>
              <a:rPr lang="tr-TR" sz="1800" dirty="0">
                <a:solidFill>
                  <a:srgbClr val="FFFF00"/>
                </a:solidFill>
              </a:rPr>
              <a:t>ardından giderek çocuk ve kadınlarını geri getirdiğini Bilge </a:t>
            </a:r>
            <a:r>
              <a:rPr lang="tr-TR" sz="1800" dirty="0" smtClean="0">
                <a:solidFill>
                  <a:srgbClr val="FFFF00"/>
                </a:solidFill>
              </a:rPr>
              <a:t>Kağan kendi </a:t>
            </a:r>
            <a:r>
              <a:rPr lang="tr-TR" sz="1800" dirty="0">
                <a:solidFill>
                  <a:srgbClr val="FFFF00"/>
                </a:solidFill>
              </a:rPr>
              <a:t>ağzından ifade eder. Yukarıdaki satırlarda Bilge Kağan </a:t>
            </a:r>
            <a:r>
              <a:rPr lang="tr-TR" sz="1800" dirty="0" smtClean="0">
                <a:solidFill>
                  <a:srgbClr val="FFFF00"/>
                </a:solidFill>
              </a:rPr>
              <a:t>uyarılarını yapmakta</a:t>
            </a:r>
            <a:r>
              <a:rPr lang="tr-TR" sz="1800" dirty="0">
                <a:solidFill>
                  <a:srgbClr val="FFFF00"/>
                </a:solidFill>
              </a:rPr>
              <a:t>; "ben Çin ile anlaştım; Çin'e gitmene ve yok olmana gerek </a:t>
            </a:r>
            <a:r>
              <a:rPr lang="tr-TR" sz="1800" dirty="0" smtClean="0">
                <a:solidFill>
                  <a:srgbClr val="FFFF00"/>
                </a:solidFill>
              </a:rPr>
              <a:t>yok" demekte </a:t>
            </a:r>
            <a:r>
              <a:rPr lang="tr-TR" sz="1800" dirty="0">
                <a:solidFill>
                  <a:srgbClr val="FFFF00"/>
                </a:solidFill>
              </a:rPr>
              <a:t>ve eklemektedir:</a:t>
            </a:r>
            <a:endParaRPr lang="tr-TR" sz="1800" dirty="0" smtClean="0">
              <a:solidFill>
                <a:srgbClr val="FFFF00"/>
              </a:solidFill>
            </a:endParaRPr>
          </a:p>
          <a:p>
            <a:pPr marL="0" indent="0" algn="just">
              <a:buNone/>
            </a:pPr>
            <a:endParaRPr lang="tr-TR" sz="1800" dirty="0">
              <a:solidFill>
                <a:srgbClr val="FFFF00"/>
              </a:solidFill>
            </a:endParaRPr>
          </a:p>
          <a:p>
            <a:pPr marL="0" indent="0" algn="just">
              <a:buNone/>
            </a:pPr>
            <a:endParaRPr lang="tr-TR" sz="1800" dirty="0">
              <a:solidFill>
                <a:srgbClr val="FFFF00"/>
              </a:solidFill>
            </a:endParaRPr>
          </a:p>
          <a:p>
            <a:pPr marL="0" indent="0" algn="just">
              <a:buNone/>
            </a:pPr>
            <a:endParaRPr lang="tr-TR" sz="1800" dirty="0">
              <a:solidFill>
                <a:srgbClr val="FFFF00"/>
              </a:solidFill>
            </a:endParaRPr>
          </a:p>
        </p:txBody>
      </p:sp>
    </p:spTree>
    <p:extLst>
      <p:ext uri="{BB962C8B-B14F-4D97-AF65-F5344CB8AC3E}">
        <p14:creationId xmlns:p14="http://schemas.microsoft.com/office/powerpoint/2010/main" val="84115872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700" dirty="0">
                <a:solidFill>
                  <a:srgbClr val="FFFF00"/>
                </a:solidFill>
              </a:rPr>
              <a:t>General </a:t>
            </a:r>
            <a:r>
              <a:rPr lang="tr-TR" sz="1700" dirty="0" err="1">
                <a:solidFill>
                  <a:srgbClr val="FFFF00"/>
                </a:solidFill>
              </a:rPr>
              <a:t>Çang'ın</a:t>
            </a:r>
            <a:r>
              <a:rPr lang="tr-TR" sz="1700" dirty="0">
                <a:solidFill>
                  <a:srgbClr val="FFFF00"/>
                </a:solidFill>
              </a:rPr>
              <a:t> başkanlığında Çin'den gelen sanatkârların da </a:t>
            </a:r>
            <a:r>
              <a:rPr lang="tr-TR" sz="1700" dirty="0" smtClean="0">
                <a:solidFill>
                  <a:srgbClr val="FFFF00"/>
                </a:solidFill>
              </a:rPr>
              <a:t>katılımıyla Köl </a:t>
            </a:r>
            <a:r>
              <a:rPr lang="tr-TR" sz="1700" dirty="0">
                <a:solidFill>
                  <a:srgbClr val="FFFF00"/>
                </a:solidFill>
              </a:rPr>
              <a:t>Tigin için kaplumbağa kaide üzerine 3,75 metre yüksekliğinde bir bengü </a:t>
            </a:r>
            <a:r>
              <a:rPr lang="tr-TR" sz="1700" dirty="0" smtClean="0">
                <a:solidFill>
                  <a:srgbClr val="FFFF00"/>
                </a:solidFill>
              </a:rPr>
              <a:t>taş diktirilmiş</a:t>
            </a:r>
            <a:r>
              <a:rPr lang="tr-TR" sz="1700" dirty="0">
                <a:solidFill>
                  <a:srgbClr val="FFFF00"/>
                </a:solidFill>
              </a:rPr>
              <a:t>; iç duvarları resimlerle bezenmiş ve içinde Köl </a:t>
            </a:r>
            <a:r>
              <a:rPr lang="tr-TR" sz="1700" dirty="0" err="1">
                <a:solidFill>
                  <a:srgbClr val="FFFF00"/>
                </a:solidFill>
              </a:rPr>
              <a:t>Tigin'le</a:t>
            </a:r>
            <a:r>
              <a:rPr lang="tr-TR" sz="1700" dirty="0">
                <a:solidFill>
                  <a:srgbClr val="FFFF00"/>
                </a:solidFill>
              </a:rPr>
              <a:t> </a:t>
            </a:r>
            <a:r>
              <a:rPr lang="tr-TR" sz="1700" dirty="0" smtClean="0">
                <a:solidFill>
                  <a:srgbClr val="FFFF00"/>
                </a:solidFill>
              </a:rPr>
              <a:t>karısının heykellerinin </a:t>
            </a:r>
            <a:r>
              <a:rPr lang="tr-TR" sz="1700" dirty="0">
                <a:solidFill>
                  <a:srgbClr val="FFFF00"/>
                </a:solidFill>
              </a:rPr>
              <a:t>de bulunduğu bir bark yaptırılmış; bengü taş ile bark </a:t>
            </a:r>
            <a:r>
              <a:rPr lang="tr-TR" sz="1700" dirty="0" smtClean="0">
                <a:solidFill>
                  <a:srgbClr val="FFFF00"/>
                </a:solidFill>
              </a:rPr>
              <a:t>arasında, Köktürklerin </a:t>
            </a:r>
            <a:r>
              <a:rPr lang="tr-TR" sz="1700" dirty="0">
                <a:solidFill>
                  <a:srgbClr val="FFFF00"/>
                </a:solidFill>
              </a:rPr>
              <a:t>ileri gelen bey ve hanımlarının insan boyunda heykelleri dikilmiş </a:t>
            </a:r>
            <a:r>
              <a:rPr lang="tr-TR" sz="1700" dirty="0" smtClean="0">
                <a:solidFill>
                  <a:srgbClr val="FFFF00"/>
                </a:solidFill>
              </a:rPr>
              <a:t>ve bütün </a:t>
            </a:r>
            <a:r>
              <a:rPr lang="tr-TR" sz="1700" dirty="0">
                <a:solidFill>
                  <a:srgbClr val="FFFF00"/>
                </a:solidFill>
              </a:rPr>
              <a:t>bu alan parke taşlarıyla döşenerek etrafı alçak bir duvarla çevrilip </a:t>
            </a:r>
            <a:r>
              <a:rPr lang="tr-TR" sz="1700" dirty="0" smtClean="0">
                <a:solidFill>
                  <a:srgbClr val="FFFF00"/>
                </a:solidFill>
              </a:rPr>
              <a:t>anıt mabet </a:t>
            </a:r>
            <a:r>
              <a:rPr lang="tr-TR" sz="1700" dirty="0">
                <a:solidFill>
                  <a:srgbClr val="FFFF00"/>
                </a:solidFill>
              </a:rPr>
              <a:t>hâline getirilmiştir. Doğudan batıya doğru balbalların arasında uzanan </a:t>
            </a:r>
            <a:r>
              <a:rPr lang="tr-TR" sz="1700" dirty="0" smtClean="0">
                <a:solidFill>
                  <a:srgbClr val="FFFF00"/>
                </a:solidFill>
              </a:rPr>
              <a:t>yolu izleyerek</a:t>
            </a:r>
            <a:r>
              <a:rPr lang="tr-TR" sz="1700" dirty="0">
                <a:solidFill>
                  <a:srgbClr val="FFFF00"/>
                </a:solidFill>
              </a:rPr>
              <a:t>, etrafı da balballarla çevrelenmiş anıt mabede gelen Türkler, iki koç </a:t>
            </a:r>
            <a:r>
              <a:rPr lang="tr-TR" sz="1700" dirty="0" smtClean="0">
                <a:solidFill>
                  <a:srgbClr val="FFFF00"/>
                </a:solidFill>
              </a:rPr>
              <a:t>heykeli arasındaki </a:t>
            </a:r>
            <a:r>
              <a:rPr lang="tr-TR" sz="1700" dirty="0">
                <a:solidFill>
                  <a:srgbClr val="FFFF00"/>
                </a:solidFill>
              </a:rPr>
              <a:t>kapıdan bahçeye girip önce bengü taş üzerindeki yazılara bakarlar; </a:t>
            </a:r>
            <a:r>
              <a:rPr lang="tr-TR" sz="1700" dirty="0" smtClean="0">
                <a:solidFill>
                  <a:srgbClr val="FFFF00"/>
                </a:solidFill>
              </a:rPr>
              <a:t>orada Türk'ün </a:t>
            </a:r>
            <a:r>
              <a:rPr lang="tr-TR" sz="1700" dirty="0">
                <a:solidFill>
                  <a:srgbClr val="FFFF00"/>
                </a:solidFill>
              </a:rPr>
              <a:t>başına gelenleri, acı günleri ve zaferleri, Köl </a:t>
            </a:r>
            <a:r>
              <a:rPr lang="tr-TR" sz="1700" dirty="0" err="1">
                <a:solidFill>
                  <a:srgbClr val="FFFF00"/>
                </a:solidFill>
              </a:rPr>
              <a:t>Tigin'in</a:t>
            </a:r>
            <a:r>
              <a:rPr lang="tr-TR" sz="1700" dirty="0">
                <a:solidFill>
                  <a:srgbClr val="FFFF00"/>
                </a:solidFill>
              </a:rPr>
              <a:t> </a:t>
            </a:r>
            <a:r>
              <a:rPr lang="tr-TR" sz="1700" dirty="0" smtClean="0">
                <a:solidFill>
                  <a:srgbClr val="FFFF00"/>
                </a:solidFill>
              </a:rPr>
              <a:t>yiğitliklerini okurlar</a:t>
            </a:r>
            <a:r>
              <a:rPr lang="tr-TR" sz="1700" dirty="0">
                <a:solidFill>
                  <a:srgbClr val="FFFF00"/>
                </a:solidFill>
              </a:rPr>
              <a:t>; Köl </a:t>
            </a:r>
            <a:r>
              <a:rPr lang="tr-TR" sz="1700" dirty="0" err="1">
                <a:solidFill>
                  <a:srgbClr val="FFFF00"/>
                </a:solidFill>
              </a:rPr>
              <a:t>Tigin'in</a:t>
            </a:r>
            <a:r>
              <a:rPr lang="tr-TR" sz="1700" dirty="0">
                <a:solidFill>
                  <a:srgbClr val="FFFF00"/>
                </a:solidFill>
              </a:rPr>
              <a:t> vefatı sırasında Bilge Kağan'ın dökemediği göz </a:t>
            </a:r>
            <a:r>
              <a:rPr lang="tr-TR" sz="1700" dirty="0" smtClean="0">
                <a:solidFill>
                  <a:srgbClr val="FFFF00"/>
                </a:solidFill>
              </a:rPr>
              <a:t>yaşlarını döküp </a:t>
            </a:r>
            <a:r>
              <a:rPr lang="tr-TR" sz="1700" dirty="0">
                <a:solidFill>
                  <a:srgbClr val="FFFF00"/>
                </a:solidFill>
              </a:rPr>
              <a:t>hıçkırıklara boğulurlar; sonra dalgın ve düşünceli heykeller </a:t>
            </a:r>
            <a:r>
              <a:rPr lang="tr-TR" sz="1700" dirty="0" smtClean="0">
                <a:solidFill>
                  <a:srgbClr val="FFFF00"/>
                </a:solidFill>
              </a:rPr>
              <a:t>arasından geçerek </a:t>
            </a:r>
            <a:r>
              <a:rPr lang="tr-TR" sz="1700" dirty="0">
                <a:solidFill>
                  <a:srgbClr val="FFFF00"/>
                </a:solidFill>
              </a:rPr>
              <a:t>barka girer; duvarlardaki resimlerde kır ve yağız atlar üzerinde </a:t>
            </a:r>
            <a:r>
              <a:rPr lang="tr-TR" sz="1700" dirty="0" smtClean="0">
                <a:solidFill>
                  <a:srgbClr val="FFFF00"/>
                </a:solidFill>
              </a:rPr>
              <a:t>Köl </a:t>
            </a:r>
            <a:r>
              <a:rPr lang="tr-TR" sz="1700" dirty="0" err="1" smtClean="0">
                <a:solidFill>
                  <a:srgbClr val="FFFF00"/>
                </a:solidFill>
              </a:rPr>
              <a:t>Tigin'in</a:t>
            </a:r>
            <a:r>
              <a:rPr lang="tr-TR" sz="1700" dirty="0" smtClean="0">
                <a:solidFill>
                  <a:srgbClr val="FFFF00"/>
                </a:solidFill>
              </a:rPr>
              <a:t> </a:t>
            </a:r>
            <a:r>
              <a:rPr lang="tr-TR" sz="1700" dirty="0">
                <a:solidFill>
                  <a:srgbClr val="FFFF00"/>
                </a:solidFill>
              </a:rPr>
              <a:t>mızrak atışını ve kılıç çalışını seyrederler; iç mabedi dolaşarak Köl </a:t>
            </a:r>
            <a:r>
              <a:rPr lang="tr-TR" sz="1700" dirty="0" smtClean="0">
                <a:solidFill>
                  <a:srgbClr val="FFFF00"/>
                </a:solidFill>
              </a:rPr>
              <a:t>Tigin ve </a:t>
            </a:r>
            <a:r>
              <a:rPr lang="tr-TR" sz="1700" dirty="0">
                <a:solidFill>
                  <a:srgbClr val="FFFF00"/>
                </a:solidFill>
              </a:rPr>
              <a:t>karısının bağdaş kurmuş heykellerine elleriyle dokunurlar; daha sonra </a:t>
            </a:r>
            <a:r>
              <a:rPr lang="tr-TR" sz="1700" dirty="0" smtClean="0">
                <a:solidFill>
                  <a:srgbClr val="FFFF00"/>
                </a:solidFill>
              </a:rPr>
              <a:t>barkın Kapısından çıkarak </a:t>
            </a:r>
            <a:r>
              <a:rPr lang="tr-TR" sz="1700" dirty="0">
                <a:solidFill>
                  <a:srgbClr val="FFFF00"/>
                </a:solidFill>
              </a:rPr>
              <a:t>arkaya dolaşır, oradaki sunak taşı üzerinde kurbanlarını keserek bu yiğit atalarını </a:t>
            </a:r>
            <a:r>
              <a:rPr lang="tr-TR" sz="1700" dirty="0" smtClean="0">
                <a:solidFill>
                  <a:srgbClr val="FFFF00"/>
                </a:solidFill>
              </a:rPr>
              <a:t>anarlardı.</a:t>
            </a:r>
            <a:endParaRPr lang="tr-TR" sz="1700" dirty="0">
              <a:solidFill>
                <a:srgbClr val="FFFF00"/>
              </a:solidFill>
            </a:endParaRPr>
          </a:p>
          <a:p>
            <a:pPr marL="0" indent="0" algn="just">
              <a:buNone/>
            </a:pPr>
            <a:r>
              <a:rPr lang="tr-TR" sz="1700" dirty="0" smtClean="0">
                <a:solidFill>
                  <a:srgbClr val="FFFF00"/>
                </a:solidFill>
              </a:rPr>
              <a:t> Köl </a:t>
            </a:r>
            <a:r>
              <a:rPr lang="tr-TR" sz="1700" dirty="0">
                <a:solidFill>
                  <a:srgbClr val="FFFF00"/>
                </a:solidFill>
              </a:rPr>
              <a:t>Tigin bengü taşındaki metnin yazarı Bilge Kağandır. Kağan </a:t>
            </a:r>
            <a:r>
              <a:rPr lang="tr-TR" sz="1700" dirty="0" smtClean="0">
                <a:solidFill>
                  <a:srgbClr val="FFFF00"/>
                </a:solidFill>
              </a:rPr>
              <a:t>söylemiş, yeğeni </a:t>
            </a:r>
            <a:r>
              <a:rPr lang="tr-TR" sz="1700" dirty="0" err="1">
                <a:solidFill>
                  <a:srgbClr val="FFFF00"/>
                </a:solidFill>
              </a:rPr>
              <a:t>Yollug</a:t>
            </a:r>
            <a:r>
              <a:rPr lang="tr-TR" sz="1700" dirty="0">
                <a:solidFill>
                  <a:srgbClr val="FFFF00"/>
                </a:solidFill>
              </a:rPr>
              <a:t> </a:t>
            </a:r>
            <a:r>
              <a:rPr lang="tr-TR" sz="1700" dirty="0" err="1">
                <a:solidFill>
                  <a:srgbClr val="FFFF00"/>
                </a:solidFill>
              </a:rPr>
              <a:t>Tigin</a:t>
            </a:r>
            <a:r>
              <a:rPr lang="tr-TR" sz="1700" dirty="0">
                <a:solidFill>
                  <a:srgbClr val="FFFF00"/>
                </a:solidFill>
              </a:rPr>
              <a:t> not etmiştir. Taş ve duvarlar hazır hâle gelince </a:t>
            </a:r>
            <a:r>
              <a:rPr lang="tr-TR" sz="1700" dirty="0" err="1">
                <a:solidFill>
                  <a:srgbClr val="FFFF00"/>
                </a:solidFill>
              </a:rPr>
              <a:t>Yollug</a:t>
            </a:r>
            <a:r>
              <a:rPr lang="tr-TR" sz="1700" dirty="0">
                <a:solidFill>
                  <a:srgbClr val="FFFF00"/>
                </a:solidFill>
              </a:rPr>
              <a:t> Tigin </a:t>
            </a:r>
            <a:r>
              <a:rPr lang="tr-TR" sz="1700" dirty="0" smtClean="0">
                <a:solidFill>
                  <a:srgbClr val="FFFF00"/>
                </a:solidFill>
              </a:rPr>
              <a:t>20 gün </a:t>
            </a:r>
            <a:r>
              <a:rPr lang="tr-TR" sz="1700" dirty="0">
                <a:solidFill>
                  <a:srgbClr val="FFFF00"/>
                </a:solidFill>
              </a:rPr>
              <a:t>oturup daha önce Bilge Kağan'ın belki de nutuk şeklinde irat ettiği </a:t>
            </a:r>
            <a:r>
              <a:rPr lang="tr-TR" sz="1700" dirty="0" smtClean="0">
                <a:solidFill>
                  <a:srgbClr val="FFFF00"/>
                </a:solidFill>
              </a:rPr>
              <a:t>sözleri  </a:t>
            </a:r>
            <a:r>
              <a:rPr lang="tr-TR" sz="1700" dirty="0">
                <a:solidFill>
                  <a:srgbClr val="FFFF00"/>
                </a:solidFill>
              </a:rPr>
              <a:t>bengü taş ve duvarlar üzerine oyarak </a:t>
            </a:r>
            <a:r>
              <a:rPr lang="tr-TR" sz="1700" dirty="0" smtClean="0">
                <a:solidFill>
                  <a:srgbClr val="FFFF00"/>
                </a:solidFill>
              </a:rPr>
              <a:t>yazmıştır . </a:t>
            </a:r>
            <a:r>
              <a:rPr lang="tr-TR" sz="1700" dirty="0">
                <a:solidFill>
                  <a:srgbClr val="FFFF00"/>
                </a:solidFill>
              </a:rPr>
              <a:t>Bengü taş bugüne dek kalmış, </a:t>
            </a:r>
            <a:r>
              <a:rPr lang="tr-TR" sz="1700" dirty="0" smtClean="0">
                <a:solidFill>
                  <a:srgbClr val="FFFF00"/>
                </a:solidFill>
              </a:rPr>
              <a:t>fakat duvarlar </a:t>
            </a:r>
            <a:r>
              <a:rPr lang="tr-TR" sz="1700" dirty="0">
                <a:solidFill>
                  <a:srgbClr val="FFFF00"/>
                </a:solidFill>
              </a:rPr>
              <a:t>ve bark yüzlerce yıl önce yıkılıp yok </a:t>
            </a:r>
            <a:r>
              <a:rPr lang="tr-TR" sz="1700" dirty="0" smtClean="0">
                <a:solidFill>
                  <a:srgbClr val="FFFF00"/>
                </a:solidFill>
              </a:rPr>
              <a:t>olmuştur. Köl </a:t>
            </a:r>
            <a:r>
              <a:rPr lang="tr-TR" sz="1700" dirty="0" err="1">
                <a:solidFill>
                  <a:srgbClr val="FFFF00"/>
                </a:solidFill>
              </a:rPr>
              <a:t>Tigin'in</a:t>
            </a:r>
            <a:r>
              <a:rPr lang="tr-TR" sz="1700" dirty="0">
                <a:solidFill>
                  <a:srgbClr val="FFFF00"/>
                </a:solidFill>
              </a:rPr>
              <a:t> ölümünden sonra anıtlarda bir tek </a:t>
            </a:r>
            <a:r>
              <a:rPr lang="tr-TR" sz="1700" dirty="0" smtClean="0">
                <a:solidFill>
                  <a:srgbClr val="FFFF00"/>
                </a:solidFill>
              </a:rPr>
              <a:t>olay kaydedilir</a:t>
            </a:r>
            <a:r>
              <a:rPr lang="tr-TR" sz="1700" dirty="0">
                <a:solidFill>
                  <a:srgbClr val="FFFF00"/>
                </a:solidFill>
              </a:rPr>
              <a:t>. Buna göre 734 yılında </a:t>
            </a:r>
            <a:r>
              <a:rPr lang="tr-TR" sz="1700" dirty="0" err="1">
                <a:solidFill>
                  <a:srgbClr val="FFFF00"/>
                </a:solidFill>
              </a:rPr>
              <a:t>Kıtaylardan</a:t>
            </a:r>
            <a:r>
              <a:rPr lang="tr-TR" sz="1700" dirty="0">
                <a:solidFill>
                  <a:srgbClr val="FFFF00"/>
                </a:solidFill>
              </a:rPr>
              <a:t> ayrılan </a:t>
            </a:r>
            <a:r>
              <a:rPr lang="tr-TR" sz="1700" dirty="0" err="1" smtClean="0">
                <a:solidFill>
                  <a:srgbClr val="FFFF00"/>
                </a:solidFill>
              </a:rPr>
              <a:t>Tatabılar</a:t>
            </a:r>
            <a:r>
              <a:rPr lang="tr-TR" sz="1700" dirty="0" smtClean="0">
                <a:solidFill>
                  <a:srgbClr val="FFFF00"/>
                </a:solidFill>
              </a:rPr>
              <a:t> başkaldırıdan </a:t>
            </a:r>
            <a:r>
              <a:rPr lang="tr-TR" sz="1700" dirty="0">
                <a:solidFill>
                  <a:srgbClr val="FFFF00"/>
                </a:solidFill>
              </a:rPr>
              <a:t>Bilge Kağan </a:t>
            </a:r>
            <a:r>
              <a:rPr lang="tr-TR" sz="1700" dirty="0" err="1">
                <a:solidFill>
                  <a:srgbClr val="FFFF00"/>
                </a:solidFill>
              </a:rPr>
              <a:t>Tatabıların</a:t>
            </a:r>
            <a:r>
              <a:rPr lang="tr-TR" sz="1700" dirty="0">
                <a:solidFill>
                  <a:srgbClr val="FFFF00"/>
                </a:solidFill>
              </a:rPr>
              <a:t> 40 000 kişilik </a:t>
            </a:r>
            <a:r>
              <a:rPr lang="tr-TR" sz="1700" dirty="0" smtClean="0">
                <a:solidFill>
                  <a:srgbClr val="FFFF00"/>
                </a:solidFill>
              </a:rPr>
              <a:t>ordusunu </a:t>
            </a:r>
            <a:r>
              <a:rPr lang="tr-TR" sz="1700" dirty="0" err="1" smtClean="0">
                <a:solidFill>
                  <a:srgbClr val="FFFF00"/>
                </a:solidFill>
              </a:rPr>
              <a:t>Tönker</a:t>
            </a:r>
            <a:r>
              <a:rPr lang="tr-TR" sz="1700" dirty="0" smtClean="0">
                <a:solidFill>
                  <a:srgbClr val="FFFF00"/>
                </a:solidFill>
              </a:rPr>
              <a:t> </a:t>
            </a:r>
            <a:r>
              <a:rPr lang="tr-TR" sz="1700" dirty="0">
                <a:solidFill>
                  <a:srgbClr val="FFFF00"/>
                </a:solidFill>
              </a:rPr>
              <a:t>dağında bozguna </a:t>
            </a:r>
            <a:r>
              <a:rPr lang="tr-TR" sz="1700" dirty="0" smtClean="0">
                <a:solidFill>
                  <a:srgbClr val="FFFF00"/>
                </a:solidFill>
              </a:rPr>
              <a:t>uğratır. </a:t>
            </a:r>
            <a:endParaRPr lang="tr-TR" sz="1700" dirty="0">
              <a:solidFill>
                <a:srgbClr val="FFFF00"/>
              </a:solidFill>
            </a:endParaRPr>
          </a:p>
        </p:txBody>
      </p:sp>
    </p:spTree>
    <p:extLst>
      <p:ext uri="{BB962C8B-B14F-4D97-AF65-F5344CB8AC3E}">
        <p14:creationId xmlns:p14="http://schemas.microsoft.com/office/powerpoint/2010/main" val="285483765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496944" cy="6624736"/>
          </a:xfrm>
        </p:spPr>
        <p:txBody>
          <a:bodyPr/>
          <a:lstStyle/>
          <a:p>
            <a:pPr marL="0" indent="0" algn="just">
              <a:buNone/>
            </a:pPr>
            <a:r>
              <a:rPr lang="tr-TR" sz="1600" b="1" dirty="0" smtClean="0"/>
              <a:t>                                                              </a:t>
            </a:r>
            <a:r>
              <a:rPr lang="tr-TR" sz="2000" b="1" dirty="0" smtClean="0"/>
              <a:t>TÜRGİŞLER</a:t>
            </a:r>
            <a:endParaRPr lang="tr-TR" sz="2000" b="1" dirty="0"/>
          </a:p>
          <a:p>
            <a:pPr marL="0" indent="0" algn="just">
              <a:buNone/>
            </a:pPr>
            <a:r>
              <a:rPr lang="tr-TR" sz="1600" dirty="0">
                <a:solidFill>
                  <a:srgbClr val="FFFF00"/>
                </a:solidFill>
              </a:rPr>
              <a:t>Çin tarafından tayin edilen </a:t>
            </a:r>
            <a:r>
              <a:rPr lang="tr-TR" sz="1600" dirty="0"/>
              <a:t>Hu-şe-</a:t>
            </a:r>
            <a:r>
              <a:rPr lang="tr-TR" sz="1600" dirty="0" err="1"/>
              <a:t>lo</a:t>
            </a:r>
            <a:r>
              <a:rPr lang="tr-TR" sz="1600" dirty="0"/>
              <a:t> Kağan, Doğu Köktürklerinin </a:t>
            </a:r>
            <a:r>
              <a:rPr lang="tr-TR" sz="1600" dirty="0" smtClean="0">
                <a:solidFill>
                  <a:srgbClr val="FFFF00"/>
                </a:solidFill>
              </a:rPr>
              <a:t>baskısından yılarak </a:t>
            </a:r>
            <a:r>
              <a:rPr lang="tr-TR" sz="1600" dirty="0">
                <a:solidFill>
                  <a:srgbClr val="FFFF00"/>
                </a:solidFill>
              </a:rPr>
              <a:t>Çin'e kaçınca </a:t>
            </a:r>
            <a:r>
              <a:rPr lang="tr-TR" sz="1600" dirty="0"/>
              <a:t>U-çe-le</a:t>
            </a:r>
            <a:r>
              <a:rPr lang="tr-TR" sz="1600" dirty="0">
                <a:solidFill>
                  <a:srgbClr val="FFFF00"/>
                </a:solidFill>
              </a:rPr>
              <a:t>, 690 yılında Batı Köktürklerinin kağanı oldu. </a:t>
            </a:r>
            <a:r>
              <a:rPr lang="tr-TR" sz="1600" dirty="0" err="1" smtClean="0">
                <a:solidFill>
                  <a:srgbClr val="FFFF00"/>
                </a:solidFill>
              </a:rPr>
              <a:t>Uçele'nin</a:t>
            </a:r>
            <a:r>
              <a:rPr lang="tr-TR" sz="1600" dirty="0" smtClean="0">
                <a:solidFill>
                  <a:srgbClr val="FFFF00"/>
                </a:solidFill>
              </a:rPr>
              <a:t> kağan </a:t>
            </a:r>
            <a:r>
              <a:rPr lang="tr-TR" sz="1600" dirty="0">
                <a:solidFill>
                  <a:srgbClr val="FFFF00"/>
                </a:solidFill>
              </a:rPr>
              <a:t>olmasıyla Batı Köktürkleri bağımsız </a:t>
            </a:r>
            <a:r>
              <a:rPr lang="tr-TR" sz="1600" dirty="0"/>
              <a:t>Türgiş devletini </a:t>
            </a:r>
            <a:r>
              <a:rPr lang="tr-TR" sz="1600" dirty="0">
                <a:solidFill>
                  <a:srgbClr val="FFFF00"/>
                </a:solidFill>
              </a:rPr>
              <a:t>kurmuş oldular. </a:t>
            </a:r>
            <a:r>
              <a:rPr lang="tr-TR" sz="1600" dirty="0" err="1" smtClean="0">
                <a:solidFill>
                  <a:srgbClr val="FFFF00"/>
                </a:solidFill>
              </a:rPr>
              <a:t>Uçele</a:t>
            </a:r>
            <a:r>
              <a:rPr lang="tr-TR" sz="1600" dirty="0" smtClean="0">
                <a:solidFill>
                  <a:srgbClr val="FFFF00"/>
                </a:solidFill>
              </a:rPr>
              <a:t> kısa </a:t>
            </a:r>
            <a:r>
              <a:rPr lang="tr-TR" sz="1600" dirty="0">
                <a:solidFill>
                  <a:srgbClr val="FFFF00"/>
                </a:solidFill>
              </a:rPr>
              <a:t>zamanda devletin sınırlarını doğuda </a:t>
            </a:r>
            <a:r>
              <a:rPr lang="tr-TR" sz="1600" dirty="0" err="1"/>
              <a:t>Turfan'a</a:t>
            </a:r>
            <a:r>
              <a:rPr lang="tr-TR" sz="1600" dirty="0">
                <a:solidFill>
                  <a:srgbClr val="FFFF00"/>
                </a:solidFill>
              </a:rPr>
              <a:t>, batıda </a:t>
            </a:r>
            <a:r>
              <a:rPr lang="tr-TR" sz="1600" dirty="0"/>
              <a:t>Seyhun'</a:t>
            </a:r>
            <a:r>
              <a:rPr lang="tr-TR" sz="1600" dirty="0">
                <a:solidFill>
                  <a:srgbClr val="FFFF00"/>
                </a:solidFill>
              </a:rPr>
              <a:t>a dek genişletti. Ancak </a:t>
            </a:r>
            <a:r>
              <a:rPr lang="tr-TR" sz="1600" dirty="0" err="1" smtClean="0">
                <a:solidFill>
                  <a:srgbClr val="FFFF00"/>
                </a:solidFill>
              </a:rPr>
              <a:t>Türgişlerin</a:t>
            </a:r>
            <a:r>
              <a:rPr lang="tr-TR" sz="1600" dirty="0" smtClean="0">
                <a:solidFill>
                  <a:srgbClr val="FFFF00"/>
                </a:solidFill>
              </a:rPr>
              <a:t> Kırgızlarla </a:t>
            </a:r>
            <a:r>
              <a:rPr lang="tr-TR" sz="1600" dirty="0">
                <a:solidFill>
                  <a:srgbClr val="FFFF00"/>
                </a:solidFill>
              </a:rPr>
              <a:t>birlikte Çin ile ittifak yapmaları </a:t>
            </a:r>
            <a:r>
              <a:rPr lang="tr-TR" sz="1600" dirty="0"/>
              <a:t>Bolçu</a:t>
            </a:r>
            <a:r>
              <a:rPr lang="tr-TR" sz="1600" dirty="0">
                <a:solidFill>
                  <a:srgbClr val="FFFF00"/>
                </a:solidFill>
              </a:rPr>
              <a:t> </a:t>
            </a:r>
            <a:r>
              <a:rPr lang="tr-TR" sz="1600" dirty="0" smtClean="0">
                <a:solidFill>
                  <a:srgbClr val="FFFF00"/>
                </a:solidFill>
              </a:rPr>
              <a:t>savaşının çıkmasına </a:t>
            </a:r>
            <a:r>
              <a:rPr lang="tr-TR" sz="1600" dirty="0">
                <a:solidFill>
                  <a:srgbClr val="FFFF00"/>
                </a:solidFill>
              </a:rPr>
              <a:t>yol açtı. 698 yılındaki savaşta </a:t>
            </a:r>
            <a:r>
              <a:rPr lang="tr-TR" sz="1600" dirty="0"/>
              <a:t>Doğu </a:t>
            </a:r>
            <a:r>
              <a:rPr lang="tr-TR" sz="1600" dirty="0" smtClean="0"/>
              <a:t>Köktürkleri </a:t>
            </a:r>
            <a:r>
              <a:rPr lang="tr-TR" sz="1600" dirty="0" smtClean="0">
                <a:solidFill>
                  <a:srgbClr val="FFFF00"/>
                </a:solidFill>
              </a:rPr>
              <a:t>galip </a:t>
            </a:r>
            <a:r>
              <a:rPr lang="tr-TR" sz="1600" dirty="0">
                <a:solidFill>
                  <a:srgbClr val="FFFF00"/>
                </a:solidFill>
              </a:rPr>
              <a:t>geldi ve 706'ya kadar </a:t>
            </a:r>
            <a:r>
              <a:rPr lang="tr-TR" sz="1600" dirty="0" err="1">
                <a:solidFill>
                  <a:srgbClr val="FFFF00"/>
                </a:solidFill>
              </a:rPr>
              <a:t>Uçele</a:t>
            </a:r>
            <a:r>
              <a:rPr lang="tr-TR" sz="1600" dirty="0">
                <a:solidFill>
                  <a:srgbClr val="FFFF00"/>
                </a:solidFill>
              </a:rPr>
              <a:t>, Doğu Köktürklerine </a:t>
            </a:r>
            <a:r>
              <a:rPr lang="tr-TR" sz="1600" dirty="0" smtClean="0">
                <a:solidFill>
                  <a:srgbClr val="FFFF00"/>
                </a:solidFill>
              </a:rPr>
              <a:t>bağlı olarak </a:t>
            </a:r>
            <a:r>
              <a:rPr lang="tr-TR" sz="1600" b="1" dirty="0" smtClean="0"/>
              <a:t>TÜRGİŞLER</a:t>
            </a:r>
            <a:r>
              <a:rPr lang="tr-TR" sz="1600" b="1" dirty="0" smtClean="0">
                <a:solidFill>
                  <a:srgbClr val="FFFF00"/>
                </a:solidFill>
              </a:rPr>
              <a:t>İ</a:t>
            </a:r>
            <a:r>
              <a:rPr lang="tr-TR" sz="1600" dirty="0" smtClean="0">
                <a:solidFill>
                  <a:srgbClr val="FFFF00"/>
                </a:solidFill>
              </a:rPr>
              <a:t> yönetti. 706-710 </a:t>
            </a:r>
            <a:r>
              <a:rPr lang="tr-TR" sz="1600" dirty="0">
                <a:solidFill>
                  <a:srgbClr val="FFFF00"/>
                </a:solidFill>
              </a:rPr>
              <a:t>yılları arasında Türgiş kağanı, </a:t>
            </a:r>
            <a:r>
              <a:rPr lang="tr-TR" sz="1600" dirty="0" err="1" smtClean="0">
                <a:solidFill>
                  <a:srgbClr val="FFFF00"/>
                </a:solidFill>
              </a:rPr>
              <a:t>Uçele'nin</a:t>
            </a:r>
            <a:r>
              <a:rPr lang="tr-TR" sz="1600" dirty="0" smtClean="0">
                <a:solidFill>
                  <a:srgbClr val="FFFF00"/>
                </a:solidFill>
              </a:rPr>
              <a:t> oğlu </a:t>
            </a:r>
            <a:r>
              <a:rPr lang="tr-TR" sz="1600" b="1" dirty="0" err="1" smtClean="0"/>
              <a:t>SOKO</a:t>
            </a:r>
            <a:r>
              <a:rPr lang="tr-TR" sz="1600" dirty="0" err="1" smtClean="0">
                <a:solidFill>
                  <a:srgbClr val="FFFF00"/>
                </a:solidFill>
              </a:rPr>
              <a:t>'dur</a:t>
            </a:r>
            <a:r>
              <a:rPr lang="tr-TR" sz="1600" dirty="0">
                <a:solidFill>
                  <a:srgbClr val="FFFF00"/>
                </a:solidFill>
              </a:rPr>
              <a:t>. </a:t>
            </a:r>
            <a:r>
              <a:rPr lang="tr-TR" sz="1600" dirty="0" err="1">
                <a:solidFill>
                  <a:srgbClr val="FFFF00"/>
                </a:solidFill>
              </a:rPr>
              <a:t>Soko'nun</a:t>
            </a:r>
            <a:r>
              <a:rPr lang="tr-TR" sz="1600" dirty="0">
                <a:solidFill>
                  <a:srgbClr val="FFFF00"/>
                </a:solidFill>
              </a:rPr>
              <a:t> bağımsız davranışları ve </a:t>
            </a:r>
            <a:r>
              <a:rPr lang="tr-TR" sz="1600" dirty="0" smtClean="0">
                <a:solidFill>
                  <a:srgbClr val="FFFF00"/>
                </a:solidFill>
              </a:rPr>
              <a:t>Çin'le temasları </a:t>
            </a:r>
            <a:r>
              <a:rPr lang="tr-TR" sz="1600" dirty="0">
                <a:solidFill>
                  <a:srgbClr val="FFFF00"/>
                </a:solidFill>
              </a:rPr>
              <a:t>üzerine Doğu Köktürkleri </a:t>
            </a:r>
            <a:r>
              <a:rPr lang="tr-TR" sz="1600" dirty="0" err="1">
                <a:solidFill>
                  <a:srgbClr val="FFFF00"/>
                </a:solidFill>
              </a:rPr>
              <a:t>Türgişlere</a:t>
            </a:r>
            <a:r>
              <a:rPr lang="tr-TR" sz="1600" dirty="0">
                <a:solidFill>
                  <a:srgbClr val="FFFF00"/>
                </a:solidFill>
              </a:rPr>
              <a:t> tekrar </a:t>
            </a:r>
            <a:r>
              <a:rPr lang="tr-TR" sz="1600" dirty="0" smtClean="0">
                <a:solidFill>
                  <a:srgbClr val="FFFF00"/>
                </a:solidFill>
              </a:rPr>
              <a:t>saldırdı. 710'daki </a:t>
            </a:r>
            <a:r>
              <a:rPr lang="tr-TR" sz="1600" dirty="0">
                <a:solidFill>
                  <a:srgbClr val="FFFF00"/>
                </a:solidFill>
              </a:rPr>
              <a:t>ikinci Bolçu savaşında </a:t>
            </a:r>
            <a:r>
              <a:rPr lang="tr-TR" sz="1600" dirty="0" err="1">
                <a:solidFill>
                  <a:srgbClr val="FFFF00"/>
                </a:solidFill>
              </a:rPr>
              <a:t>Soko</a:t>
            </a:r>
            <a:r>
              <a:rPr lang="tr-TR" sz="1600" dirty="0">
                <a:solidFill>
                  <a:srgbClr val="FFFF00"/>
                </a:solidFill>
              </a:rPr>
              <a:t> öldürüldü; </a:t>
            </a:r>
            <a:r>
              <a:rPr lang="tr-TR" sz="1600" dirty="0" smtClean="0">
                <a:solidFill>
                  <a:srgbClr val="FFFF00"/>
                </a:solidFill>
              </a:rPr>
              <a:t>Türgişler yeniden </a:t>
            </a:r>
            <a:r>
              <a:rPr lang="tr-TR" sz="1600" dirty="0">
                <a:solidFill>
                  <a:srgbClr val="FFFF00"/>
                </a:solidFill>
              </a:rPr>
              <a:t>Doğu'ya bağlandı; </a:t>
            </a:r>
            <a:r>
              <a:rPr lang="tr-TR" sz="1600" b="1" dirty="0" smtClean="0"/>
              <a:t>BARS BEG </a:t>
            </a:r>
            <a:r>
              <a:rPr lang="tr-TR" sz="1600" dirty="0" smtClean="0">
                <a:solidFill>
                  <a:srgbClr val="FFFF00"/>
                </a:solidFill>
              </a:rPr>
              <a:t>kağan yapıldı. O </a:t>
            </a:r>
            <a:r>
              <a:rPr lang="tr-TR" sz="1600" dirty="0">
                <a:solidFill>
                  <a:srgbClr val="FFFF00"/>
                </a:solidFill>
              </a:rPr>
              <a:t>sıralarda </a:t>
            </a:r>
            <a:r>
              <a:rPr lang="tr-TR" sz="1600" dirty="0" err="1"/>
              <a:t>Emevîlerin</a:t>
            </a:r>
            <a:r>
              <a:rPr lang="tr-TR" sz="1600" dirty="0">
                <a:solidFill>
                  <a:srgbClr val="FFFF00"/>
                </a:solidFill>
              </a:rPr>
              <a:t> Horasan valisi </a:t>
            </a:r>
            <a:r>
              <a:rPr lang="tr-TR" sz="1600" dirty="0" err="1"/>
              <a:t>Kuteybe</a:t>
            </a:r>
            <a:r>
              <a:rPr lang="tr-TR" sz="1600" dirty="0"/>
              <a:t> </a:t>
            </a:r>
            <a:r>
              <a:rPr lang="tr-TR" sz="1600" dirty="0" smtClean="0"/>
              <a:t>bin Müslim'in </a:t>
            </a:r>
            <a:r>
              <a:rPr lang="tr-TR" sz="1600" dirty="0" err="1">
                <a:solidFill>
                  <a:srgbClr val="FFFF00"/>
                </a:solidFill>
              </a:rPr>
              <a:t>Mâverâünnehir'e</a:t>
            </a:r>
            <a:r>
              <a:rPr lang="tr-TR" sz="1600" dirty="0">
                <a:solidFill>
                  <a:srgbClr val="FFFF00"/>
                </a:solidFill>
              </a:rPr>
              <a:t> hâkim olması üzerine </a:t>
            </a:r>
            <a:r>
              <a:rPr lang="tr-TR" sz="1600" dirty="0" smtClean="0">
                <a:solidFill>
                  <a:srgbClr val="FFFF00"/>
                </a:solidFill>
              </a:rPr>
              <a:t>Araplara isyan </a:t>
            </a:r>
            <a:r>
              <a:rPr lang="tr-TR" sz="1600" dirty="0">
                <a:solidFill>
                  <a:srgbClr val="FFFF00"/>
                </a:solidFill>
              </a:rPr>
              <a:t>eden </a:t>
            </a:r>
            <a:r>
              <a:rPr lang="tr-TR" sz="1600" dirty="0" err="1"/>
              <a:t>Soğdaklara</a:t>
            </a:r>
            <a:r>
              <a:rPr lang="tr-TR" sz="1600" dirty="0">
                <a:solidFill>
                  <a:srgbClr val="FFFF00"/>
                </a:solidFill>
              </a:rPr>
              <a:t> yardıma giden ve Demir </a:t>
            </a:r>
            <a:r>
              <a:rPr lang="tr-TR" sz="1600" dirty="0" err="1">
                <a:solidFill>
                  <a:srgbClr val="FFFF00"/>
                </a:solidFill>
              </a:rPr>
              <a:t>Kapı'ya</a:t>
            </a:r>
            <a:r>
              <a:rPr lang="tr-TR" sz="1600" dirty="0">
                <a:solidFill>
                  <a:srgbClr val="FFFF00"/>
                </a:solidFill>
              </a:rPr>
              <a:t> </a:t>
            </a:r>
            <a:r>
              <a:rPr lang="tr-TR" sz="1600" dirty="0" smtClean="0">
                <a:solidFill>
                  <a:srgbClr val="FFFF00"/>
                </a:solidFill>
              </a:rPr>
              <a:t>ulaşan </a:t>
            </a:r>
            <a:r>
              <a:rPr lang="tr-TR" sz="1600" b="1" dirty="0" smtClean="0"/>
              <a:t>KÖL TİGİN</a:t>
            </a:r>
            <a:r>
              <a:rPr lang="tr-TR" sz="1600" dirty="0" smtClean="0">
                <a:solidFill>
                  <a:srgbClr val="FFFF00"/>
                </a:solidFill>
              </a:rPr>
              <a:t>, </a:t>
            </a:r>
            <a:r>
              <a:rPr lang="tr-TR" sz="1600" dirty="0">
                <a:solidFill>
                  <a:srgbClr val="FFFF00"/>
                </a:solidFill>
              </a:rPr>
              <a:t>712 yılında </a:t>
            </a:r>
            <a:r>
              <a:rPr lang="tr-TR" sz="1600" dirty="0"/>
              <a:t>Kara </a:t>
            </a:r>
            <a:r>
              <a:rPr lang="tr-TR" sz="1600" dirty="0" err="1"/>
              <a:t>Türgişlerin</a:t>
            </a:r>
            <a:r>
              <a:rPr lang="tr-TR" sz="1600" dirty="0"/>
              <a:t> </a:t>
            </a:r>
            <a:r>
              <a:rPr lang="tr-TR" sz="1600" dirty="0">
                <a:solidFill>
                  <a:srgbClr val="FFFF00"/>
                </a:solidFill>
              </a:rPr>
              <a:t>isyanı dolayısıyla </a:t>
            </a:r>
            <a:r>
              <a:rPr lang="tr-TR" sz="1600" dirty="0" smtClean="0">
                <a:solidFill>
                  <a:srgbClr val="FFFF00"/>
                </a:solidFill>
              </a:rPr>
              <a:t>geri dönmek </a:t>
            </a:r>
            <a:r>
              <a:rPr lang="tr-TR" sz="1600" dirty="0">
                <a:solidFill>
                  <a:srgbClr val="FFFF00"/>
                </a:solidFill>
              </a:rPr>
              <a:t>zorunda kalmış ve Kara Türgiş isyanını </a:t>
            </a:r>
            <a:r>
              <a:rPr lang="tr-TR" sz="1600" dirty="0" smtClean="0">
                <a:solidFill>
                  <a:srgbClr val="FFFF00"/>
                </a:solidFill>
              </a:rPr>
              <a:t>bastırmıştı. İsyan </a:t>
            </a:r>
            <a:r>
              <a:rPr lang="tr-TR" sz="1600" dirty="0">
                <a:solidFill>
                  <a:srgbClr val="FFFF00"/>
                </a:solidFill>
              </a:rPr>
              <a:t>sonunda Kara Türgişler bulundukları yerden daha </a:t>
            </a:r>
            <a:r>
              <a:rPr lang="tr-TR" sz="1600" dirty="0" smtClean="0">
                <a:solidFill>
                  <a:srgbClr val="FFFF00"/>
                </a:solidFill>
              </a:rPr>
              <a:t>batıya itildiler</a:t>
            </a:r>
            <a:r>
              <a:rPr lang="tr-TR" sz="1600" dirty="0">
                <a:solidFill>
                  <a:srgbClr val="FFFF00"/>
                </a:solidFill>
              </a:rPr>
              <a:t>. 710'ların ortalarında </a:t>
            </a:r>
            <a:r>
              <a:rPr lang="tr-TR" sz="1600" dirty="0"/>
              <a:t>Kara Türgişler (</a:t>
            </a:r>
            <a:r>
              <a:rPr lang="tr-TR" sz="1600" dirty="0" err="1"/>
              <a:t>Nuşepiler</a:t>
            </a:r>
            <a:r>
              <a:rPr lang="tr-TR" sz="1600" dirty="0">
                <a:solidFill>
                  <a:srgbClr val="FFFF00"/>
                </a:solidFill>
              </a:rPr>
              <a:t>) </a:t>
            </a:r>
            <a:r>
              <a:rPr lang="tr-TR" sz="1600" dirty="0" smtClean="0">
                <a:solidFill>
                  <a:srgbClr val="FFFF00"/>
                </a:solidFill>
              </a:rPr>
              <a:t>ile </a:t>
            </a:r>
            <a:r>
              <a:rPr lang="tr-TR" sz="1600" dirty="0" smtClean="0"/>
              <a:t>Sarı </a:t>
            </a:r>
            <a:r>
              <a:rPr lang="tr-TR" sz="1600" dirty="0"/>
              <a:t>Türgişler (Tulular</a:t>
            </a:r>
            <a:r>
              <a:rPr lang="tr-TR" sz="1600" dirty="0">
                <a:solidFill>
                  <a:srgbClr val="FFFF00"/>
                </a:solidFill>
              </a:rPr>
              <a:t>), </a:t>
            </a:r>
            <a:r>
              <a:rPr lang="tr-TR" sz="1600" dirty="0" err="1"/>
              <a:t>Çu</a:t>
            </a:r>
            <a:r>
              <a:rPr lang="tr-TR" sz="1600" dirty="0"/>
              <a:t> ve Talaş </a:t>
            </a:r>
            <a:r>
              <a:rPr lang="tr-TR" sz="1600" dirty="0">
                <a:solidFill>
                  <a:srgbClr val="FFFF00"/>
                </a:solidFill>
              </a:rPr>
              <a:t>ırmakları arasında </a:t>
            </a:r>
            <a:r>
              <a:rPr lang="tr-TR" sz="1600" dirty="0" smtClean="0">
                <a:solidFill>
                  <a:srgbClr val="FFFF00"/>
                </a:solidFill>
              </a:rPr>
              <a:t>sıkışıp oturmak </a:t>
            </a:r>
            <a:r>
              <a:rPr lang="tr-TR" sz="1600" dirty="0">
                <a:solidFill>
                  <a:srgbClr val="FFFF00"/>
                </a:solidFill>
              </a:rPr>
              <a:t>zorunda </a:t>
            </a:r>
            <a:r>
              <a:rPr lang="tr-TR" sz="1600" dirty="0" smtClean="0">
                <a:solidFill>
                  <a:srgbClr val="FFFF00"/>
                </a:solidFill>
              </a:rPr>
              <a:t>kaldılar. </a:t>
            </a:r>
            <a:r>
              <a:rPr lang="tr-TR" sz="1600" dirty="0">
                <a:solidFill>
                  <a:srgbClr val="FFFF00"/>
                </a:solidFill>
              </a:rPr>
              <a:t>Ancak </a:t>
            </a:r>
            <a:r>
              <a:rPr lang="tr-TR" sz="1600" dirty="0" smtClean="0">
                <a:solidFill>
                  <a:srgbClr val="FFFF00"/>
                </a:solidFill>
              </a:rPr>
              <a:t>715'ten itibaren </a:t>
            </a:r>
            <a:r>
              <a:rPr lang="tr-TR" sz="1600" dirty="0">
                <a:solidFill>
                  <a:srgbClr val="FFFF00"/>
                </a:solidFill>
              </a:rPr>
              <a:t>Doğu Köktürklerinin durumu da bozulmaya </a:t>
            </a:r>
            <a:r>
              <a:rPr lang="tr-TR" sz="1600" dirty="0" smtClean="0">
                <a:solidFill>
                  <a:srgbClr val="FFFF00"/>
                </a:solidFill>
              </a:rPr>
              <a:t>başladı; ülkenin </a:t>
            </a:r>
            <a:r>
              <a:rPr lang="tr-TR" sz="1600" dirty="0">
                <a:solidFill>
                  <a:srgbClr val="FFFF00"/>
                </a:solidFill>
              </a:rPr>
              <a:t>her yanında isyanlar çıktı. </a:t>
            </a:r>
            <a:r>
              <a:rPr lang="tr-TR" sz="1600" dirty="0" err="1">
                <a:solidFill>
                  <a:srgbClr val="FFFF00"/>
                </a:solidFill>
              </a:rPr>
              <a:t>Nuşepiler</a:t>
            </a:r>
            <a:r>
              <a:rPr lang="tr-TR" sz="1600" dirty="0">
                <a:solidFill>
                  <a:srgbClr val="FFFF00"/>
                </a:solidFill>
              </a:rPr>
              <a:t> (Kara Türgişler</a:t>
            </a:r>
            <a:r>
              <a:rPr lang="tr-TR" sz="1600" dirty="0" smtClean="0">
                <a:solidFill>
                  <a:srgbClr val="FFFF00"/>
                </a:solidFill>
              </a:rPr>
              <a:t>), </a:t>
            </a:r>
            <a:r>
              <a:rPr lang="tr-TR" sz="1600" b="1" dirty="0" smtClean="0"/>
              <a:t>SULU ÇOR </a:t>
            </a:r>
            <a:r>
              <a:rPr lang="tr-TR" sz="1600" dirty="0" smtClean="0">
                <a:solidFill>
                  <a:srgbClr val="FFFF00"/>
                </a:solidFill>
              </a:rPr>
              <a:t>etrafında </a:t>
            </a:r>
            <a:r>
              <a:rPr lang="tr-TR" sz="1600" dirty="0">
                <a:solidFill>
                  <a:srgbClr val="FFFF00"/>
                </a:solidFill>
              </a:rPr>
              <a:t>birleştiler. </a:t>
            </a:r>
            <a:r>
              <a:rPr lang="tr-TR" sz="1600" dirty="0" smtClean="0"/>
              <a:t>KAPGAN KAĞAN'IN </a:t>
            </a:r>
            <a:r>
              <a:rPr lang="tr-TR" sz="1600" dirty="0" err="1" smtClean="0">
                <a:solidFill>
                  <a:srgbClr val="FFFF00"/>
                </a:solidFill>
              </a:rPr>
              <a:t>Bayırkularca</a:t>
            </a:r>
            <a:r>
              <a:rPr lang="tr-TR" sz="1600" dirty="0" smtClean="0">
                <a:solidFill>
                  <a:srgbClr val="FFFF00"/>
                </a:solidFill>
              </a:rPr>
              <a:t> öldürülmesinden </a:t>
            </a:r>
            <a:r>
              <a:rPr lang="tr-TR" sz="1600" dirty="0">
                <a:solidFill>
                  <a:srgbClr val="FFFF00"/>
                </a:solidFill>
              </a:rPr>
              <a:t>sonra, 716 yılının 8. ayında</a:t>
            </a:r>
            <a:r>
              <a:rPr lang="tr-TR" sz="1600" dirty="0"/>
              <a:t> Sulu </a:t>
            </a:r>
            <a:r>
              <a:rPr lang="tr-TR" sz="1600" dirty="0" smtClean="0">
                <a:solidFill>
                  <a:srgbClr val="FFFF00"/>
                </a:solidFill>
              </a:rPr>
              <a:t>kendisini </a:t>
            </a:r>
            <a:r>
              <a:rPr lang="tr-TR" sz="1600" dirty="0" err="1" smtClean="0">
                <a:solidFill>
                  <a:srgbClr val="FFFF00"/>
                </a:solidFill>
              </a:rPr>
              <a:t>Türgişlerin</a:t>
            </a:r>
            <a:r>
              <a:rPr lang="tr-TR" sz="1600" dirty="0" smtClean="0">
                <a:solidFill>
                  <a:srgbClr val="FFFF00"/>
                </a:solidFill>
              </a:rPr>
              <a:t> </a:t>
            </a:r>
            <a:r>
              <a:rPr lang="tr-TR" sz="1600" dirty="0">
                <a:solidFill>
                  <a:srgbClr val="FFFF00"/>
                </a:solidFill>
              </a:rPr>
              <a:t>kağanı ilân etti. 716-737 yılları arasında 21 yıl </a:t>
            </a:r>
            <a:r>
              <a:rPr lang="tr-TR" sz="1600" dirty="0" err="1">
                <a:solidFill>
                  <a:srgbClr val="FFFF00"/>
                </a:solidFill>
              </a:rPr>
              <a:t>Türgişleri</a:t>
            </a:r>
            <a:r>
              <a:rPr lang="tr-TR" sz="1600" dirty="0">
                <a:solidFill>
                  <a:srgbClr val="FFFF00"/>
                </a:solidFill>
              </a:rPr>
              <a:t> idare </a:t>
            </a:r>
            <a:r>
              <a:rPr lang="tr-TR" sz="1600" dirty="0" smtClean="0">
                <a:solidFill>
                  <a:srgbClr val="FFFF00"/>
                </a:solidFill>
              </a:rPr>
              <a:t>eden Sulu </a:t>
            </a:r>
            <a:r>
              <a:rPr lang="tr-TR" sz="1600" dirty="0">
                <a:solidFill>
                  <a:srgbClr val="FFFF00"/>
                </a:solidFill>
              </a:rPr>
              <a:t>Kağan, döneminin en büyük hükümdarlarından </a:t>
            </a:r>
            <a:r>
              <a:rPr lang="tr-TR" sz="1600" dirty="0" smtClean="0">
                <a:solidFill>
                  <a:srgbClr val="FFFF00"/>
                </a:solidFill>
              </a:rPr>
              <a:t>biridir. Aynı </a:t>
            </a:r>
            <a:r>
              <a:rPr lang="tr-TR" sz="1600" dirty="0">
                <a:solidFill>
                  <a:srgbClr val="FFFF00"/>
                </a:solidFill>
              </a:rPr>
              <a:t>yıl Doğu Köktürk kağanı olan Bilge, </a:t>
            </a:r>
            <a:r>
              <a:rPr lang="tr-TR" sz="1600" dirty="0" err="1" smtClean="0">
                <a:solidFill>
                  <a:srgbClr val="FFFF00"/>
                </a:solidFill>
              </a:rPr>
              <a:t>Sulu'nun</a:t>
            </a:r>
            <a:r>
              <a:rPr lang="tr-TR" sz="1600" dirty="0" smtClean="0">
                <a:solidFill>
                  <a:srgbClr val="FFFF00"/>
                </a:solidFill>
              </a:rPr>
              <a:t> yönetimindeki </a:t>
            </a:r>
            <a:r>
              <a:rPr lang="tr-TR" sz="1600" dirty="0" err="1">
                <a:solidFill>
                  <a:srgbClr val="FFFF00"/>
                </a:solidFill>
              </a:rPr>
              <a:t>Türgişleri</a:t>
            </a:r>
            <a:r>
              <a:rPr lang="tr-TR" sz="1600" dirty="0">
                <a:solidFill>
                  <a:srgbClr val="FFFF00"/>
                </a:solidFill>
              </a:rPr>
              <a:t> kendisine bağlayamamış; </a:t>
            </a:r>
            <a:r>
              <a:rPr lang="tr-TR" sz="1600" dirty="0" smtClean="0">
                <a:solidFill>
                  <a:srgbClr val="FFFF00"/>
                </a:solidFill>
              </a:rPr>
              <a:t>fakat kızını </a:t>
            </a:r>
            <a:r>
              <a:rPr lang="tr-TR" sz="1600" dirty="0">
                <a:solidFill>
                  <a:srgbClr val="FFFF00"/>
                </a:solidFill>
              </a:rPr>
              <a:t>Sulu ile evlendirmişti. Sulu, Tibet kralının kızıyla </a:t>
            </a:r>
            <a:r>
              <a:rPr lang="tr-TR" sz="1600" dirty="0" smtClean="0">
                <a:solidFill>
                  <a:srgbClr val="FFFF00"/>
                </a:solidFill>
              </a:rPr>
              <a:t>da evlenmiş </a:t>
            </a:r>
            <a:r>
              <a:rPr lang="tr-TR" sz="1600" dirty="0">
                <a:solidFill>
                  <a:srgbClr val="FFFF00"/>
                </a:solidFill>
              </a:rPr>
              <a:t>ve Çin'e tâbi olan Doğu Türkistan </a:t>
            </a:r>
            <a:r>
              <a:rPr lang="tr-TR" sz="1600" dirty="0" smtClean="0">
                <a:solidFill>
                  <a:srgbClr val="FFFF00"/>
                </a:solidFill>
              </a:rPr>
              <a:t>şehirlerine saldırmıştı</a:t>
            </a:r>
            <a:r>
              <a:rPr lang="tr-TR" sz="1600" dirty="0">
                <a:solidFill>
                  <a:srgbClr val="FFFF00"/>
                </a:solidFill>
              </a:rPr>
              <a:t>. 717'de Aksu'yu kuşattı; Çin'in "Dört </a:t>
            </a:r>
            <a:r>
              <a:rPr lang="tr-TR" sz="1600" dirty="0" smtClean="0">
                <a:solidFill>
                  <a:srgbClr val="FFFF00"/>
                </a:solidFill>
              </a:rPr>
              <a:t>Garnizon« olarak </a:t>
            </a:r>
            <a:r>
              <a:rPr lang="tr-TR" sz="1600" dirty="0">
                <a:solidFill>
                  <a:srgbClr val="FFFF00"/>
                </a:solidFill>
              </a:rPr>
              <a:t>adlandırdığı Karaşar, </a:t>
            </a:r>
            <a:r>
              <a:rPr lang="tr-TR" sz="1600" dirty="0" err="1">
                <a:solidFill>
                  <a:srgbClr val="FFFF00"/>
                </a:solidFill>
              </a:rPr>
              <a:t>Kuça</a:t>
            </a:r>
            <a:r>
              <a:rPr lang="tr-TR" sz="1600" dirty="0">
                <a:solidFill>
                  <a:srgbClr val="FFFF00"/>
                </a:solidFill>
              </a:rPr>
              <a:t>, Kâşgar, </a:t>
            </a:r>
            <a:r>
              <a:rPr lang="tr-TR" sz="1600" dirty="0" err="1">
                <a:solidFill>
                  <a:srgbClr val="FFFF00"/>
                </a:solidFill>
              </a:rPr>
              <a:t>Hotan</a:t>
            </a:r>
            <a:r>
              <a:rPr lang="tr-TR" sz="1600" dirty="0">
                <a:solidFill>
                  <a:srgbClr val="FFFF00"/>
                </a:solidFill>
              </a:rPr>
              <a:t> </a:t>
            </a:r>
            <a:r>
              <a:rPr lang="tr-TR" sz="1600" dirty="0" smtClean="0">
                <a:solidFill>
                  <a:srgbClr val="FFFF00"/>
                </a:solidFill>
              </a:rPr>
              <a:t>şehirlerine akınlar düzenledi. </a:t>
            </a:r>
            <a:r>
              <a:rPr lang="tr-TR" sz="1600" dirty="0">
                <a:solidFill>
                  <a:srgbClr val="FFFF00"/>
                </a:solidFill>
              </a:rPr>
              <a:t>Çin bu </a:t>
            </a:r>
            <a:r>
              <a:rPr lang="tr-TR" sz="1600" dirty="0" smtClean="0">
                <a:solidFill>
                  <a:srgbClr val="FFFF00"/>
                </a:solidFill>
              </a:rPr>
              <a:t>akınlara doğrudan </a:t>
            </a:r>
            <a:r>
              <a:rPr lang="tr-TR" sz="1600" dirty="0">
                <a:solidFill>
                  <a:srgbClr val="FFFF00"/>
                </a:solidFill>
              </a:rPr>
              <a:t>karşılık vermedi. </a:t>
            </a:r>
            <a:r>
              <a:rPr lang="tr-TR" sz="1600" dirty="0" err="1">
                <a:solidFill>
                  <a:srgbClr val="FFFF00"/>
                </a:solidFill>
              </a:rPr>
              <a:t>Türgişleri</a:t>
            </a:r>
            <a:r>
              <a:rPr lang="tr-TR" sz="1600" dirty="0">
                <a:solidFill>
                  <a:srgbClr val="FFFF00"/>
                </a:solidFill>
              </a:rPr>
              <a:t>, kendine tâbi </a:t>
            </a:r>
            <a:r>
              <a:rPr lang="tr-TR" sz="1600" dirty="0" smtClean="0">
                <a:solidFill>
                  <a:srgbClr val="FFFF00"/>
                </a:solidFill>
              </a:rPr>
              <a:t>olan Karluklarla </a:t>
            </a:r>
            <a:r>
              <a:rPr lang="tr-TR" sz="1600" dirty="0">
                <a:solidFill>
                  <a:srgbClr val="FFFF00"/>
                </a:solidFill>
              </a:rPr>
              <a:t>karşı karşıya bıraktı. Çin'in bu politikasını </a:t>
            </a:r>
            <a:r>
              <a:rPr lang="tr-TR" sz="1600" dirty="0" smtClean="0">
                <a:solidFill>
                  <a:srgbClr val="FFFF00"/>
                </a:solidFill>
              </a:rPr>
              <a:t>Çin imparatorunun </a:t>
            </a:r>
            <a:r>
              <a:rPr lang="tr-TR" sz="1600" dirty="0">
                <a:solidFill>
                  <a:srgbClr val="FFFF00"/>
                </a:solidFill>
              </a:rPr>
              <a:t>müşavirleri şöyle ifade ederler:</a:t>
            </a:r>
          </a:p>
        </p:txBody>
      </p:sp>
    </p:spTree>
    <p:extLst>
      <p:ext uri="{BB962C8B-B14F-4D97-AF65-F5344CB8AC3E}">
        <p14:creationId xmlns:p14="http://schemas.microsoft.com/office/powerpoint/2010/main" val="31215061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dirty="0"/>
              <a:t>"Türgişler, Kartuklara karşı isyan ettiler. </a:t>
            </a:r>
            <a:r>
              <a:rPr lang="tr-TR" sz="1800" dirty="0" smtClean="0"/>
              <a:t>Burada birbirini </a:t>
            </a:r>
            <a:r>
              <a:rPr lang="tr-TR" sz="1800" dirty="0"/>
              <a:t>yok edecek olan barbarlardır. Bu, </a:t>
            </a:r>
            <a:r>
              <a:rPr lang="tr-TR" sz="1800" dirty="0" smtClean="0"/>
              <a:t>imparatorluk sarayının </a:t>
            </a:r>
            <a:r>
              <a:rPr lang="tr-TR" sz="1800" dirty="0"/>
              <a:t>bir meselesi gibi görünmüyor. En </a:t>
            </a:r>
            <a:r>
              <a:rPr lang="tr-TR" sz="1800" dirty="0" smtClean="0"/>
              <a:t>büyüğü yaralanacak</a:t>
            </a:r>
            <a:r>
              <a:rPr lang="tr-TR" sz="1800" dirty="0"/>
              <a:t>, en küçüğü ise yok olacak ve bizim için her iki </a:t>
            </a:r>
            <a:r>
              <a:rPr lang="tr-TR" sz="1800" dirty="0" smtClean="0"/>
              <a:t>şık da avantajlıdır</a:t>
            </a:r>
            <a:r>
              <a:rPr lang="tr-TR" sz="1800" dirty="0" smtClean="0">
                <a:solidFill>
                  <a:srgbClr val="FFFF00"/>
                </a:solidFill>
              </a:rPr>
              <a:t>.     </a:t>
            </a:r>
          </a:p>
          <a:p>
            <a:pPr marL="0" indent="0" algn="just">
              <a:buNone/>
            </a:pPr>
            <a:r>
              <a:rPr lang="tr-TR" sz="1800" dirty="0" smtClean="0">
                <a:solidFill>
                  <a:srgbClr val="FFFF00"/>
                </a:solidFill>
              </a:rPr>
              <a:t>Bu </a:t>
            </a:r>
            <a:r>
              <a:rPr lang="tr-TR" sz="1800" dirty="0">
                <a:solidFill>
                  <a:srgbClr val="FFFF00"/>
                </a:solidFill>
              </a:rPr>
              <a:t>sözler üzerine imparator, Dört </a:t>
            </a:r>
            <a:r>
              <a:rPr lang="tr-TR" sz="1800" dirty="0" err="1">
                <a:solidFill>
                  <a:srgbClr val="FFFF00"/>
                </a:solidFill>
              </a:rPr>
              <a:t>Garnizon'a</a:t>
            </a:r>
            <a:r>
              <a:rPr lang="tr-TR" sz="1800" dirty="0">
                <a:solidFill>
                  <a:srgbClr val="FFFF00"/>
                </a:solidFill>
              </a:rPr>
              <a:t> </a:t>
            </a:r>
            <a:r>
              <a:rPr lang="tr-TR" sz="1800" dirty="0" smtClean="0">
                <a:solidFill>
                  <a:srgbClr val="FFFF00"/>
                </a:solidFill>
              </a:rPr>
              <a:t>yardım için </a:t>
            </a:r>
            <a:r>
              <a:rPr lang="tr-TR" sz="1800" dirty="0">
                <a:solidFill>
                  <a:srgbClr val="FFFF00"/>
                </a:solidFill>
              </a:rPr>
              <a:t>asker gönderme kararından </a:t>
            </a:r>
            <a:r>
              <a:rPr lang="tr-TR" sz="1800" dirty="0" err="1" smtClean="0">
                <a:solidFill>
                  <a:srgbClr val="FFFF00"/>
                </a:solidFill>
              </a:rPr>
              <a:t>vazgeçti.Sulu</a:t>
            </a:r>
            <a:r>
              <a:rPr lang="tr-TR" sz="1800" dirty="0" smtClean="0">
                <a:solidFill>
                  <a:srgbClr val="FFFF00"/>
                </a:solidFill>
              </a:rPr>
              <a:t> </a:t>
            </a:r>
            <a:r>
              <a:rPr lang="tr-TR" sz="1800" dirty="0">
                <a:solidFill>
                  <a:srgbClr val="FFFF00"/>
                </a:solidFill>
              </a:rPr>
              <a:t>Kağan 719'da Tokmak'ı aldı. 722'de Çinliler, </a:t>
            </a:r>
            <a:r>
              <a:rPr lang="tr-TR" sz="1800" dirty="0" smtClean="0">
                <a:solidFill>
                  <a:srgbClr val="FFFF00"/>
                </a:solidFill>
              </a:rPr>
              <a:t>Batı Köktürklerinin </a:t>
            </a:r>
            <a:r>
              <a:rPr lang="tr-TR" sz="1800" dirty="0">
                <a:solidFill>
                  <a:srgbClr val="FFFF00"/>
                </a:solidFill>
              </a:rPr>
              <a:t>kendilerine sığınmış kağanının kızı </a:t>
            </a:r>
            <a:r>
              <a:rPr lang="tr-TR" sz="1800" dirty="0" smtClean="0">
                <a:solidFill>
                  <a:srgbClr val="FFFF00"/>
                </a:solidFill>
              </a:rPr>
              <a:t>Kia-</a:t>
            </a:r>
            <a:r>
              <a:rPr lang="tr-TR" sz="1800" dirty="0" err="1" smtClean="0">
                <a:solidFill>
                  <a:srgbClr val="FFFF00"/>
                </a:solidFill>
              </a:rPr>
              <a:t>ho'yu</a:t>
            </a:r>
            <a:r>
              <a:rPr lang="tr-TR" sz="1800" dirty="0" smtClean="0">
                <a:solidFill>
                  <a:srgbClr val="FFFF00"/>
                </a:solidFill>
              </a:rPr>
              <a:t> prenses </a:t>
            </a:r>
            <a:r>
              <a:rPr lang="tr-TR" sz="1800" dirty="0">
                <a:solidFill>
                  <a:srgbClr val="FFFF00"/>
                </a:solidFill>
              </a:rPr>
              <a:t>unvanıyla </a:t>
            </a:r>
            <a:r>
              <a:rPr lang="tr-TR" sz="1800" dirty="0" err="1">
                <a:solidFill>
                  <a:srgbClr val="FFFF00"/>
                </a:solidFill>
              </a:rPr>
              <a:t>Sulu'ya</a:t>
            </a:r>
            <a:r>
              <a:rPr lang="tr-TR" sz="1800" dirty="0">
                <a:solidFill>
                  <a:srgbClr val="FFFF00"/>
                </a:solidFill>
              </a:rPr>
              <a:t> </a:t>
            </a:r>
            <a:r>
              <a:rPr lang="tr-TR" sz="1800" dirty="0" smtClean="0">
                <a:solidFill>
                  <a:srgbClr val="FFFF00"/>
                </a:solidFill>
              </a:rPr>
              <a:t>eş olarak gönderdiler. </a:t>
            </a:r>
            <a:r>
              <a:rPr lang="tr-TR" sz="1800" dirty="0">
                <a:solidFill>
                  <a:srgbClr val="FFFF00"/>
                </a:solidFill>
              </a:rPr>
              <a:t>Böylece Çinliler ile </a:t>
            </a:r>
            <a:r>
              <a:rPr lang="tr-TR" sz="1800" dirty="0" smtClean="0">
                <a:solidFill>
                  <a:srgbClr val="FFFF00"/>
                </a:solidFill>
              </a:rPr>
              <a:t>Türgişler arasında </a:t>
            </a:r>
            <a:r>
              <a:rPr lang="tr-TR" sz="1800" dirty="0">
                <a:solidFill>
                  <a:srgbClr val="FFFF00"/>
                </a:solidFill>
              </a:rPr>
              <a:t>barış yapıldı </a:t>
            </a:r>
            <a:r>
              <a:rPr lang="tr-TR" sz="1800" dirty="0" smtClean="0">
                <a:solidFill>
                  <a:srgbClr val="FFFF00"/>
                </a:solidFill>
              </a:rPr>
              <a:t>. Sulu </a:t>
            </a:r>
            <a:r>
              <a:rPr lang="tr-TR" sz="1800" dirty="0">
                <a:solidFill>
                  <a:srgbClr val="FFFF00"/>
                </a:solidFill>
              </a:rPr>
              <a:t>Kağan'ın bundan sonraki faaliyet alanı </a:t>
            </a:r>
            <a:r>
              <a:rPr lang="tr-TR" sz="1800" dirty="0" err="1">
                <a:solidFill>
                  <a:srgbClr val="FFFF00"/>
                </a:solidFill>
              </a:rPr>
              <a:t>Mâverâünnehir</a:t>
            </a:r>
            <a:r>
              <a:rPr lang="tr-TR" sz="1800" dirty="0">
                <a:solidFill>
                  <a:srgbClr val="FFFF00"/>
                </a:solidFill>
              </a:rPr>
              <a:t> </a:t>
            </a:r>
            <a:r>
              <a:rPr lang="tr-TR" sz="1800" dirty="0" smtClean="0">
                <a:solidFill>
                  <a:srgbClr val="FFFF00"/>
                </a:solidFill>
              </a:rPr>
              <a:t>oldu. </a:t>
            </a:r>
            <a:r>
              <a:rPr lang="tr-TR" sz="1800" dirty="0" err="1" smtClean="0">
                <a:solidFill>
                  <a:srgbClr val="FFFF00"/>
                </a:solidFill>
              </a:rPr>
              <a:t>Emevî</a:t>
            </a:r>
            <a:r>
              <a:rPr lang="tr-TR" sz="1800" dirty="0" smtClean="0">
                <a:solidFill>
                  <a:srgbClr val="FFFF00"/>
                </a:solidFill>
              </a:rPr>
              <a:t> </a:t>
            </a:r>
            <a:r>
              <a:rPr lang="tr-TR" sz="1800" dirty="0">
                <a:solidFill>
                  <a:srgbClr val="FFFF00"/>
                </a:solidFill>
              </a:rPr>
              <a:t>valilerinin ilerleyişini, önce komutanlarından </a:t>
            </a:r>
            <a:r>
              <a:rPr lang="tr-TR" sz="1800" dirty="0"/>
              <a:t>Köl Çor'u </a:t>
            </a:r>
            <a:r>
              <a:rPr lang="tr-TR" sz="1800" dirty="0" smtClean="0">
                <a:solidFill>
                  <a:srgbClr val="FFFF00"/>
                </a:solidFill>
              </a:rPr>
              <a:t>göndererek durdurdu</a:t>
            </a:r>
            <a:r>
              <a:rPr lang="tr-TR" sz="1800" dirty="0">
                <a:solidFill>
                  <a:srgbClr val="FFFF00"/>
                </a:solidFill>
              </a:rPr>
              <a:t>. Ancak Köl Çor'un geri dönmesinden sonra, </a:t>
            </a:r>
            <a:r>
              <a:rPr lang="tr-TR" sz="1800" dirty="0" err="1">
                <a:solidFill>
                  <a:srgbClr val="FFFF00"/>
                </a:solidFill>
              </a:rPr>
              <a:t>Emevîlerin</a:t>
            </a:r>
            <a:r>
              <a:rPr lang="tr-TR" sz="1800" dirty="0">
                <a:solidFill>
                  <a:srgbClr val="FFFF00"/>
                </a:solidFill>
              </a:rPr>
              <a:t> Horasan </a:t>
            </a:r>
            <a:r>
              <a:rPr lang="tr-TR" sz="1800" dirty="0" smtClean="0">
                <a:solidFill>
                  <a:srgbClr val="FFFF00"/>
                </a:solidFill>
              </a:rPr>
              <a:t>valisi </a:t>
            </a:r>
            <a:r>
              <a:rPr lang="tr-TR" sz="1800" dirty="0" smtClean="0"/>
              <a:t>el-</a:t>
            </a:r>
            <a:r>
              <a:rPr lang="tr-TR" sz="1800" dirty="0" err="1" smtClean="0"/>
              <a:t>Haraşî</a:t>
            </a:r>
            <a:r>
              <a:rPr lang="tr-TR" sz="1800" dirty="0">
                <a:solidFill>
                  <a:srgbClr val="FFFF00"/>
                </a:solidFill>
              </a:rPr>
              <a:t>, </a:t>
            </a:r>
            <a:r>
              <a:rPr lang="tr-TR" sz="1800" dirty="0" err="1">
                <a:solidFill>
                  <a:srgbClr val="FFFF00"/>
                </a:solidFill>
              </a:rPr>
              <a:t>Türgişlere</a:t>
            </a:r>
            <a:r>
              <a:rPr lang="tr-TR" sz="1800" dirty="0">
                <a:solidFill>
                  <a:srgbClr val="FFFF00"/>
                </a:solidFill>
              </a:rPr>
              <a:t> yardım eden yerli ahaliyi öldürtmeye başladı. Halk da </a:t>
            </a:r>
            <a:r>
              <a:rPr lang="tr-TR" sz="1800" dirty="0" smtClean="0">
                <a:solidFill>
                  <a:srgbClr val="FFFF00"/>
                </a:solidFill>
              </a:rPr>
              <a:t>canını kurtarmak </a:t>
            </a:r>
            <a:r>
              <a:rPr lang="tr-TR" sz="1800" dirty="0">
                <a:solidFill>
                  <a:srgbClr val="FFFF00"/>
                </a:solidFill>
              </a:rPr>
              <a:t>için </a:t>
            </a:r>
            <a:r>
              <a:rPr lang="tr-TR" sz="1800" dirty="0" err="1">
                <a:solidFill>
                  <a:srgbClr val="FFFF00"/>
                </a:solidFill>
              </a:rPr>
              <a:t>Türgişlere</a:t>
            </a:r>
            <a:r>
              <a:rPr lang="tr-TR" sz="1800" dirty="0">
                <a:solidFill>
                  <a:srgbClr val="FFFF00"/>
                </a:solidFill>
              </a:rPr>
              <a:t> sığındı. Bunun üzerine </a:t>
            </a:r>
            <a:r>
              <a:rPr lang="tr-TR" sz="1800" dirty="0"/>
              <a:t>Sulu Kağan </a:t>
            </a:r>
            <a:r>
              <a:rPr lang="tr-TR" sz="1800" dirty="0" err="1" smtClean="0">
                <a:solidFill>
                  <a:srgbClr val="FFFF00"/>
                </a:solidFill>
              </a:rPr>
              <a:t>Mâverâünnehir</a:t>
            </a:r>
            <a:r>
              <a:rPr lang="tr-TR" sz="1800" dirty="0" smtClean="0">
                <a:solidFill>
                  <a:srgbClr val="FFFF00"/>
                </a:solidFill>
              </a:rPr>
              <a:t> üzerine </a:t>
            </a:r>
            <a:r>
              <a:rPr lang="tr-TR" sz="1800" dirty="0">
                <a:solidFill>
                  <a:srgbClr val="FFFF00"/>
                </a:solidFill>
              </a:rPr>
              <a:t>sefere çıktı. Horasan'ın yeni valisi Said el-</a:t>
            </a:r>
            <a:r>
              <a:rPr lang="tr-TR" sz="1800" dirty="0" err="1">
                <a:solidFill>
                  <a:srgbClr val="FFFF00"/>
                </a:solidFill>
              </a:rPr>
              <a:t>Kilâbî</a:t>
            </a:r>
            <a:r>
              <a:rPr lang="tr-TR" sz="1800" dirty="0">
                <a:solidFill>
                  <a:srgbClr val="FFFF00"/>
                </a:solidFill>
              </a:rPr>
              <a:t> de </a:t>
            </a:r>
            <a:r>
              <a:rPr lang="tr-TR" sz="1800" dirty="0" err="1">
                <a:solidFill>
                  <a:srgbClr val="FFFF00"/>
                </a:solidFill>
              </a:rPr>
              <a:t>Fergana'ya</a:t>
            </a:r>
            <a:r>
              <a:rPr lang="tr-TR" sz="1800" dirty="0">
                <a:solidFill>
                  <a:srgbClr val="FFFF00"/>
                </a:solidFill>
              </a:rPr>
              <a:t> </a:t>
            </a:r>
            <a:r>
              <a:rPr lang="tr-TR" sz="1800" dirty="0" smtClean="0">
                <a:solidFill>
                  <a:srgbClr val="FFFF00"/>
                </a:solidFill>
              </a:rPr>
              <a:t>doğru sefere </a:t>
            </a:r>
            <a:r>
              <a:rPr lang="tr-TR" sz="1800" dirty="0">
                <a:solidFill>
                  <a:srgbClr val="FFFF00"/>
                </a:solidFill>
              </a:rPr>
              <a:t>çıkmıştı. </a:t>
            </a:r>
            <a:r>
              <a:rPr lang="tr-TR" sz="1800" dirty="0" err="1">
                <a:solidFill>
                  <a:srgbClr val="FFFF00"/>
                </a:solidFill>
              </a:rPr>
              <a:t>Fergana'ya</a:t>
            </a:r>
            <a:r>
              <a:rPr lang="tr-TR" sz="1800" dirty="0">
                <a:solidFill>
                  <a:srgbClr val="FFFF00"/>
                </a:solidFill>
              </a:rPr>
              <a:t> ulaşan el-</a:t>
            </a:r>
            <a:r>
              <a:rPr lang="tr-TR" sz="1800" dirty="0" err="1">
                <a:solidFill>
                  <a:srgbClr val="FFFF00"/>
                </a:solidFill>
              </a:rPr>
              <a:t>Kilâbî</a:t>
            </a:r>
            <a:r>
              <a:rPr lang="tr-TR" sz="1800" dirty="0">
                <a:solidFill>
                  <a:srgbClr val="FFFF00"/>
                </a:solidFill>
              </a:rPr>
              <a:t>, </a:t>
            </a:r>
            <a:r>
              <a:rPr lang="tr-TR" sz="1800" dirty="0" err="1">
                <a:solidFill>
                  <a:srgbClr val="FFFF00"/>
                </a:solidFill>
              </a:rPr>
              <a:t>Sulu'nun</a:t>
            </a:r>
            <a:r>
              <a:rPr lang="tr-TR" sz="1800" dirty="0">
                <a:solidFill>
                  <a:srgbClr val="FFFF00"/>
                </a:solidFill>
              </a:rPr>
              <a:t> geldiğini duyunca </a:t>
            </a:r>
            <a:r>
              <a:rPr lang="tr-TR" sz="1800" dirty="0" err="1" smtClean="0">
                <a:solidFill>
                  <a:srgbClr val="FFFF00"/>
                </a:solidFill>
              </a:rPr>
              <a:t>ric'ate</a:t>
            </a:r>
            <a:r>
              <a:rPr lang="tr-TR" sz="1800" dirty="0" smtClean="0">
                <a:solidFill>
                  <a:srgbClr val="FFFF00"/>
                </a:solidFill>
              </a:rPr>
              <a:t> başladı</a:t>
            </a:r>
            <a:r>
              <a:rPr lang="tr-TR" sz="1800" dirty="0">
                <a:solidFill>
                  <a:srgbClr val="FFFF00"/>
                </a:solidFill>
              </a:rPr>
              <a:t>. Ancak sekiz günde Seyhun'a ulaşabildi. Fergana, Taşkent ve </a:t>
            </a:r>
            <a:r>
              <a:rPr lang="tr-TR" sz="1800" dirty="0" smtClean="0"/>
              <a:t>Türgiş</a:t>
            </a:r>
            <a:r>
              <a:rPr lang="tr-TR" sz="1800" dirty="0" smtClean="0">
                <a:solidFill>
                  <a:srgbClr val="FFFF00"/>
                </a:solidFill>
              </a:rPr>
              <a:t> orduları </a:t>
            </a:r>
            <a:r>
              <a:rPr lang="tr-TR" sz="1800" dirty="0">
                <a:solidFill>
                  <a:srgbClr val="FFFF00"/>
                </a:solidFill>
              </a:rPr>
              <a:t>karşısında büyük kayıplar vererek </a:t>
            </a:r>
            <a:r>
              <a:rPr lang="tr-TR" sz="1800" dirty="0" err="1">
                <a:solidFill>
                  <a:srgbClr val="FFFF00"/>
                </a:solidFill>
              </a:rPr>
              <a:t>Hocend'e</a:t>
            </a:r>
            <a:r>
              <a:rPr lang="tr-TR" sz="1800" dirty="0">
                <a:solidFill>
                  <a:srgbClr val="FFFF00"/>
                </a:solidFill>
              </a:rPr>
              <a:t> çekildi. 724 yılında </a:t>
            </a:r>
            <a:r>
              <a:rPr lang="tr-TR" sz="1800" dirty="0" smtClean="0">
                <a:solidFill>
                  <a:srgbClr val="FFFF00"/>
                </a:solidFill>
              </a:rPr>
              <a:t>cereyan eden </a:t>
            </a:r>
            <a:r>
              <a:rPr lang="tr-TR" sz="1800" dirty="0">
                <a:solidFill>
                  <a:srgbClr val="FFFF00"/>
                </a:solidFill>
              </a:rPr>
              <a:t>ve Arap tarihlerinde </a:t>
            </a:r>
            <a:r>
              <a:rPr lang="tr-TR" sz="1800" dirty="0" err="1">
                <a:solidFill>
                  <a:srgbClr val="FFFF00"/>
                </a:solidFill>
              </a:rPr>
              <a:t>yevmü'l-atş</a:t>
            </a:r>
            <a:r>
              <a:rPr lang="tr-TR" sz="1800" dirty="0">
                <a:solidFill>
                  <a:srgbClr val="FFFF00"/>
                </a:solidFill>
              </a:rPr>
              <a:t> (susuzluk günü) olarak adlandırılan </a:t>
            </a:r>
            <a:r>
              <a:rPr lang="tr-TR" sz="1800" dirty="0" smtClean="0">
                <a:solidFill>
                  <a:srgbClr val="FFFF00"/>
                </a:solidFill>
              </a:rPr>
              <a:t>bu muharebeden </a:t>
            </a:r>
            <a:r>
              <a:rPr lang="tr-TR" sz="1800" dirty="0">
                <a:solidFill>
                  <a:srgbClr val="FFFF00"/>
                </a:solidFill>
              </a:rPr>
              <a:t>sonra </a:t>
            </a:r>
            <a:r>
              <a:rPr lang="tr-TR" sz="1800" dirty="0" err="1"/>
              <a:t>Emevîlerin</a:t>
            </a:r>
            <a:r>
              <a:rPr lang="tr-TR" sz="1800" dirty="0">
                <a:solidFill>
                  <a:srgbClr val="FFFF00"/>
                </a:solidFill>
              </a:rPr>
              <a:t> Türkistan'daki ilerleyişi durdu. Sulu </a:t>
            </a:r>
            <a:r>
              <a:rPr lang="tr-TR" sz="1800" dirty="0" smtClean="0">
                <a:solidFill>
                  <a:srgbClr val="FFFF00"/>
                </a:solidFill>
              </a:rPr>
              <a:t>Kağan karşısında </a:t>
            </a:r>
            <a:r>
              <a:rPr lang="tr-TR" sz="1800" dirty="0">
                <a:solidFill>
                  <a:srgbClr val="FFFF00"/>
                </a:solidFill>
              </a:rPr>
              <a:t>tam 15 yıl savunmada </a:t>
            </a:r>
            <a:r>
              <a:rPr lang="tr-TR" sz="1800" dirty="0" smtClean="0">
                <a:solidFill>
                  <a:srgbClr val="FFFF00"/>
                </a:solidFill>
              </a:rPr>
              <a:t>kaldılar. 727</a:t>
            </a:r>
            <a:r>
              <a:rPr lang="tr-TR" sz="1800" dirty="0">
                <a:solidFill>
                  <a:srgbClr val="FFFF00"/>
                </a:solidFill>
              </a:rPr>
              <a:t>''de </a:t>
            </a:r>
            <a:r>
              <a:rPr lang="tr-TR" sz="1800" dirty="0" err="1">
                <a:solidFill>
                  <a:srgbClr val="FFFF00"/>
                </a:solidFill>
              </a:rPr>
              <a:t>Emevîlerce</a:t>
            </a:r>
            <a:r>
              <a:rPr lang="tr-TR" sz="1800" dirty="0">
                <a:solidFill>
                  <a:srgbClr val="FFFF00"/>
                </a:solidFill>
              </a:rPr>
              <a:t> Horasan valiliğine tayin edilen </a:t>
            </a:r>
            <a:r>
              <a:rPr lang="tr-TR" sz="1800" dirty="0" err="1"/>
              <a:t>Eşres</a:t>
            </a:r>
            <a:r>
              <a:rPr lang="tr-TR" sz="1800" dirty="0"/>
              <a:t> bin Abdullah </a:t>
            </a:r>
            <a:r>
              <a:rPr lang="tr-TR" sz="1800" dirty="0" smtClean="0"/>
              <a:t>es- </a:t>
            </a:r>
            <a:r>
              <a:rPr lang="tr-TR" sz="1800" dirty="0" err="1" smtClean="0"/>
              <a:t>Sülemî</a:t>
            </a:r>
            <a:r>
              <a:rPr lang="tr-TR" sz="1800" dirty="0"/>
              <a:t>, </a:t>
            </a:r>
            <a:r>
              <a:rPr lang="tr-TR" sz="1800" dirty="0">
                <a:solidFill>
                  <a:srgbClr val="FFFF00"/>
                </a:solidFill>
              </a:rPr>
              <a:t>bütün </a:t>
            </a:r>
            <a:r>
              <a:rPr lang="tr-TR" sz="1800" dirty="0" err="1">
                <a:solidFill>
                  <a:srgbClr val="FFFF00"/>
                </a:solidFill>
              </a:rPr>
              <a:t>Mâverâünnehir</a:t>
            </a:r>
            <a:r>
              <a:rPr lang="tr-TR" sz="1800" dirty="0">
                <a:solidFill>
                  <a:srgbClr val="FFFF00"/>
                </a:solidFill>
              </a:rPr>
              <a:t> halkını Müslümanlaştırmaya niyetlendi. </a:t>
            </a:r>
            <a:r>
              <a:rPr lang="tr-TR" sz="1800" dirty="0" smtClean="0">
                <a:solidFill>
                  <a:srgbClr val="FFFF00"/>
                </a:solidFill>
              </a:rPr>
              <a:t>Müslüman olanlardan </a:t>
            </a:r>
            <a:r>
              <a:rPr lang="tr-TR" sz="1800" dirty="0">
                <a:solidFill>
                  <a:srgbClr val="FFFF00"/>
                </a:solidFill>
              </a:rPr>
              <a:t>vergi alınmayacağına dair söz </a:t>
            </a:r>
            <a:r>
              <a:rPr lang="tr-TR" sz="1800" dirty="0" smtClean="0">
                <a:solidFill>
                  <a:srgbClr val="FFFF00"/>
                </a:solidFill>
              </a:rPr>
              <a:t>verdi. </a:t>
            </a:r>
            <a:endParaRPr lang="tr-TR" sz="1800" dirty="0">
              <a:solidFill>
                <a:srgbClr val="FFFF00"/>
              </a:solidFill>
            </a:endParaRPr>
          </a:p>
        </p:txBody>
      </p:sp>
    </p:spTree>
    <p:extLst>
      <p:ext uri="{BB962C8B-B14F-4D97-AF65-F5344CB8AC3E}">
        <p14:creationId xmlns:p14="http://schemas.microsoft.com/office/powerpoint/2010/main" val="185682388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60648"/>
            <a:ext cx="8136904" cy="6408712"/>
          </a:xfrm>
        </p:spPr>
        <p:txBody>
          <a:bodyPr/>
          <a:lstStyle/>
          <a:p>
            <a:pPr marL="0" indent="0" algn="just">
              <a:buNone/>
            </a:pPr>
            <a:r>
              <a:rPr lang="tr-TR" sz="1500" dirty="0" err="1" smtClean="0">
                <a:solidFill>
                  <a:srgbClr val="FFFF00"/>
                </a:solidFill>
              </a:rPr>
              <a:t>Oğuznamelerdeki</a:t>
            </a:r>
            <a:r>
              <a:rPr lang="tr-TR" sz="1500" dirty="0" smtClean="0">
                <a:solidFill>
                  <a:srgbClr val="FFFF00"/>
                </a:solidFill>
              </a:rPr>
              <a:t> "yabgu </a:t>
            </a:r>
            <a:r>
              <a:rPr lang="tr-TR" sz="1500" dirty="0" err="1">
                <a:solidFill>
                  <a:srgbClr val="FFFF00"/>
                </a:solidFill>
              </a:rPr>
              <a:t>han"lar</a:t>
            </a:r>
            <a:r>
              <a:rPr lang="tr-TR" sz="1500" dirty="0">
                <a:solidFill>
                  <a:srgbClr val="FFFF00"/>
                </a:solidFill>
              </a:rPr>
              <a:t> dönemi Batı Köktürklerini ve onların devamı olan </a:t>
            </a:r>
            <a:r>
              <a:rPr lang="tr-TR" sz="1500" dirty="0" err="1" smtClean="0">
                <a:solidFill>
                  <a:srgbClr val="FFFF00"/>
                </a:solidFill>
              </a:rPr>
              <a:t>Türgişleri</a:t>
            </a:r>
            <a:r>
              <a:rPr lang="tr-TR" sz="1500" dirty="0" smtClean="0">
                <a:solidFill>
                  <a:srgbClr val="FFFF00"/>
                </a:solidFill>
              </a:rPr>
              <a:t> içine </a:t>
            </a:r>
            <a:r>
              <a:rPr lang="tr-TR" sz="1500" dirty="0">
                <a:solidFill>
                  <a:srgbClr val="FFFF00"/>
                </a:solidFill>
              </a:rPr>
              <a:t>alır. Bu dönemde </a:t>
            </a:r>
            <a:r>
              <a:rPr lang="tr-TR" sz="1500" dirty="0"/>
              <a:t>Salur Kazan'la </a:t>
            </a:r>
            <a:r>
              <a:rPr lang="tr-TR" sz="1500" dirty="0">
                <a:solidFill>
                  <a:srgbClr val="FFFF00"/>
                </a:solidFill>
              </a:rPr>
              <a:t>en çok benzeşen hükümdar, </a:t>
            </a:r>
            <a:r>
              <a:rPr lang="tr-TR" sz="1500" dirty="0" smtClean="0">
                <a:solidFill>
                  <a:srgbClr val="FFFF00"/>
                </a:solidFill>
              </a:rPr>
              <a:t>716-737 yılları </a:t>
            </a:r>
            <a:r>
              <a:rPr lang="tr-TR" sz="1500" dirty="0">
                <a:solidFill>
                  <a:srgbClr val="FFFF00"/>
                </a:solidFill>
              </a:rPr>
              <a:t>arasında </a:t>
            </a:r>
            <a:r>
              <a:rPr lang="tr-TR" sz="1500" dirty="0" err="1">
                <a:solidFill>
                  <a:srgbClr val="FFFF00"/>
                </a:solidFill>
              </a:rPr>
              <a:t>Türgişleri</a:t>
            </a:r>
            <a:r>
              <a:rPr lang="tr-TR" sz="1500" dirty="0">
                <a:solidFill>
                  <a:srgbClr val="FFFF00"/>
                </a:solidFill>
              </a:rPr>
              <a:t> idare eden </a:t>
            </a:r>
            <a:r>
              <a:rPr lang="tr-TR" sz="1500" dirty="0"/>
              <a:t>Sulu Kağandır.</a:t>
            </a:r>
            <a:r>
              <a:rPr lang="tr-TR" sz="1500" dirty="0">
                <a:solidFill>
                  <a:srgbClr val="FFFF00"/>
                </a:solidFill>
              </a:rPr>
              <a:t> Dede Korkut'taki </a:t>
            </a:r>
            <a:r>
              <a:rPr lang="tr-TR" sz="1500" dirty="0" smtClean="0"/>
              <a:t>Oğuz- Kıpçak</a:t>
            </a:r>
            <a:r>
              <a:rPr lang="tr-TR" sz="1500" dirty="0"/>
              <a:t>, </a:t>
            </a:r>
            <a:r>
              <a:rPr lang="tr-TR" sz="1500" dirty="0">
                <a:solidFill>
                  <a:srgbClr val="FFFF00"/>
                </a:solidFill>
              </a:rPr>
              <a:t>Bahadır Han'daki </a:t>
            </a:r>
            <a:r>
              <a:rPr lang="tr-TR" sz="1500" dirty="0"/>
              <a:t>Oğuz-Peçenek savaşlarının </a:t>
            </a:r>
            <a:r>
              <a:rPr lang="tr-TR" sz="1500" dirty="0">
                <a:solidFill>
                  <a:srgbClr val="FFFF00"/>
                </a:solidFill>
              </a:rPr>
              <a:t>ilk tabakası </a:t>
            </a:r>
            <a:r>
              <a:rPr lang="tr-TR" sz="1500" dirty="0" smtClean="0">
                <a:solidFill>
                  <a:srgbClr val="FFFF00"/>
                </a:solidFill>
              </a:rPr>
              <a:t>da </a:t>
            </a:r>
            <a:r>
              <a:rPr lang="tr-TR" sz="1500" dirty="0" err="1" smtClean="0">
                <a:solidFill>
                  <a:srgbClr val="FFFF00"/>
                </a:solidFill>
              </a:rPr>
              <a:t>Türgişlerle</a:t>
            </a:r>
            <a:r>
              <a:rPr lang="tr-TR" sz="1500" dirty="0" smtClean="0">
                <a:solidFill>
                  <a:srgbClr val="FFFF00"/>
                </a:solidFill>
              </a:rPr>
              <a:t> </a:t>
            </a:r>
            <a:r>
              <a:rPr lang="tr-TR" sz="1500" dirty="0">
                <a:solidFill>
                  <a:srgbClr val="FFFF00"/>
                </a:solidFill>
              </a:rPr>
              <a:t>Doğu Köktürkleri arasındaki </a:t>
            </a:r>
            <a:r>
              <a:rPr lang="tr-TR" sz="1500" dirty="0"/>
              <a:t>Bolçu savaşlarıdır. </a:t>
            </a:r>
            <a:r>
              <a:rPr lang="tr-TR" sz="1500" dirty="0">
                <a:solidFill>
                  <a:srgbClr val="FFFF00"/>
                </a:solidFill>
              </a:rPr>
              <a:t>Uygurların </a:t>
            </a:r>
            <a:r>
              <a:rPr lang="tr-TR" sz="1500" dirty="0" smtClean="0">
                <a:solidFill>
                  <a:srgbClr val="FFFF00"/>
                </a:solidFill>
              </a:rPr>
              <a:t>ikinci kağanı </a:t>
            </a:r>
            <a:r>
              <a:rPr lang="tr-TR" sz="1500" dirty="0"/>
              <a:t>Bayan Çor'un </a:t>
            </a:r>
            <a:r>
              <a:rPr lang="tr-TR" sz="1500" dirty="0">
                <a:solidFill>
                  <a:srgbClr val="FFFF00"/>
                </a:solidFill>
              </a:rPr>
              <a:t>diktirdiği </a:t>
            </a:r>
            <a:r>
              <a:rPr lang="tr-TR" sz="1500" dirty="0"/>
              <a:t>Şine-Usu</a:t>
            </a:r>
            <a:r>
              <a:rPr lang="tr-TR" sz="1500" dirty="0">
                <a:solidFill>
                  <a:srgbClr val="FFFF00"/>
                </a:solidFill>
              </a:rPr>
              <a:t> anıtına göre Doğu- </a:t>
            </a:r>
            <a:r>
              <a:rPr lang="tr-TR" sz="1500" dirty="0" smtClean="0">
                <a:solidFill>
                  <a:srgbClr val="FFFF00"/>
                </a:solidFill>
              </a:rPr>
              <a:t>Köktürkleri </a:t>
            </a:r>
            <a:r>
              <a:rPr lang="tr-TR" sz="1500" dirty="0" smtClean="0"/>
              <a:t>tür</a:t>
            </a:r>
            <a:r>
              <a:rPr lang="tr-TR" sz="1500" dirty="0"/>
              <a:t>...</a:t>
            </a:r>
            <a:r>
              <a:rPr lang="tr-TR" sz="1500" dirty="0" err="1" smtClean="0"/>
              <a:t>bçk"lardır</a:t>
            </a:r>
            <a:r>
              <a:rPr lang="tr-TR" sz="1500" dirty="0" smtClean="0">
                <a:solidFill>
                  <a:srgbClr val="FFFF00"/>
                </a:solidFill>
              </a:rPr>
              <a:t>. </a:t>
            </a:r>
            <a:r>
              <a:rPr lang="tr-TR" sz="1500" dirty="0">
                <a:solidFill>
                  <a:srgbClr val="FFFF00"/>
                </a:solidFill>
              </a:rPr>
              <a:t>Klyaştornıy, silinmiş harfleri tamir </a:t>
            </a:r>
            <a:r>
              <a:rPr lang="tr-TR" sz="1500" dirty="0" smtClean="0">
                <a:solidFill>
                  <a:srgbClr val="FFFF00"/>
                </a:solidFill>
              </a:rPr>
              <a:t>ederek buradaki </a:t>
            </a:r>
            <a:r>
              <a:rPr lang="tr-TR" sz="1500" dirty="0">
                <a:solidFill>
                  <a:srgbClr val="FFFF00"/>
                </a:solidFill>
              </a:rPr>
              <a:t>kelimeleri "Türk </a:t>
            </a:r>
            <a:r>
              <a:rPr lang="tr-TR" sz="1500" dirty="0" err="1">
                <a:solidFill>
                  <a:srgbClr val="FFFF00"/>
                </a:solidFill>
              </a:rPr>
              <a:t>Kıbçak</a:t>
            </a:r>
            <a:r>
              <a:rPr lang="tr-TR" sz="1500" dirty="0">
                <a:solidFill>
                  <a:srgbClr val="FFFF00"/>
                </a:solidFill>
              </a:rPr>
              <a:t>" olarak </a:t>
            </a:r>
            <a:r>
              <a:rPr lang="tr-TR" sz="1500" dirty="0" smtClean="0">
                <a:solidFill>
                  <a:srgbClr val="FFFF00"/>
                </a:solidFill>
              </a:rPr>
              <a:t>okumuştur. Bütün bunlardan </a:t>
            </a:r>
            <a:r>
              <a:rPr lang="tr-TR" sz="1500" dirty="0">
                <a:solidFill>
                  <a:srgbClr val="FFFF00"/>
                </a:solidFill>
              </a:rPr>
              <a:t>çıkan sonuçlara göre </a:t>
            </a:r>
            <a:r>
              <a:rPr lang="tr-TR" sz="1500" dirty="0"/>
              <a:t>Doğu Köktürkleri, Türk </a:t>
            </a:r>
            <a:r>
              <a:rPr lang="tr-TR" sz="1500" dirty="0" smtClean="0"/>
              <a:t>Kıpçaklar</a:t>
            </a:r>
            <a:r>
              <a:rPr lang="tr-TR" sz="1500" dirty="0" smtClean="0">
                <a:solidFill>
                  <a:srgbClr val="FFFF00"/>
                </a:solidFill>
              </a:rPr>
              <a:t>; </a:t>
            </a:r>
            <a:r>
              <a:rPr lang="tr-TR" sz="1500" dirty="0" smtClean="0"/>
              <a:t>Batı </a:t>
            </a:r>
            <a:r>
              <a:rPr lang="tr-TR" sz="1500" dirty="0"/>
              <a:t>Köktürkleri (Türgişler) ise Türk Oğuzlardır</a:t>
            </a:r>
            <a:r>
              <a:rPr lang="tr-TR" sz="1500" dirty="0">
                <a:solidFill>
                  <a:srgbClr val="FFFF00"/>
                </a:solidFill>
              </a:rPr>
              <a:t>. Onlar arasındaki </a:t>
            </a:r>
            <a:r>
              <a:rPr lang="tr-TR" sz="1500" dirty="0" smtClean="0">
                <a:solidFill>
                  <a:srgbClr val="FFFF00"/>
                </a:solidFill>
              </a:rPr>
              <a:t>Bolçu savaşları </a:t>
            </a:r>
            <a:r>
              <a:rPr lang="tr-TR" sz="1500" dirty="0">
                <a:solidFill>
                  <a:srgbClr val="FFFF00"/>
                </a:solidFill>
              </a:rPr>
              <a:t>Türklerin hafızasında uzun yıllar yer etmiş; daha sonraki </a:t>
            </a:r>
            <a:r>
              <a:rPr lang="tr-TR" sz="1500" dirty="0" smtClean="0">
                <a:solidFill>
                  <a:srgbClr val="FFFF00"/>
                </a:solidFill>
              </a:rPr>
              <a:t>Oğuz- Peçenek </a:t>
            </a:r>
            <a:r>
              <a:rPr lang="tr-TR" sz="1500" dirty="0">
                <a:solidFill>
                  <a:srgbClr val="FFFF00"/>
                </a:solidFill>
              </a:rPr>
              <a:t>ve Oğuz-Kıpçak savaşlarının hatıraları da bunlara </a:t>
            </a:r>
            <a:r>
              <a:rPr lang="tr-TR" sz="1500" dirty="0" smtClean="0">
                <a:solidFill>
                  <a:srgbClr val="FFFF00"/>
                </a:solidFill>
              </a:rPr>
              <a:t>eklenerek </a:t>
            </a:r>
            <a:r>
              <a:rPr lang="tr-TR" sz="1500" dirty="0" err="1" smtClean="0"/>
              <a:t>Oğuznamelere</a:t>
            </a:r>
            <a:r>
              <a:rPr lang="tr-TR" sz="1500" dirty="0" smtClean="0"/>
              <a:t> </a:t>
            </a:r>
            <a:r>
              <a:rPr lang="tr-TR" sz="1500" dirty="0"/>
              <a:t>ve Dede Korkut </a:t>
            </a:r>
            <a:r>
              <a:rPr lang="tr-TR" sz="1500" dirty="0">
                <a:solidFill>
                  <a:srgbClr val="FFFF00"/>
                </a:solidFill>
              </a:rPr>
              <a:t>boylarına yansımıştır. Köktürk bengü </a:t>
            </a:r>
            <a:r>
              <a:rPr lang="tr-TR" sz="1500" dirty="0" smtClean="0">
                <a:solidFill>
                  <a:srgbClr val="FFFF00"/>
                </a:solidFill>
              </a:rPr>
              <a:t>taşlarını Doğu </a:t>
            </a:r>
            <a:r>
              <a:rPr lang="tr-TR" sz="1500" dirty="0">
                <a:solidFill>
                  <a:srgbClr val="FFFF00"/>
                </a:solidFill>
              </a:rPr>
              <a:t>Köktürklerinin </a:t>
            </a:r>
            <a:r>
              <a:rPr lang="tr-TR" sz="1500" dirty="0" err="1">
                <a:solidFill>
                  <a:srgbClr val="FFFF00"/>
                </a:solidFill>
              </a:rPr>
              <a:t>yazıh</a:t>
            </a:r>
            <a:r>
              <a:rPr lang="tr-TR" sz="1500" dirty="0">
                <a:solidFill>
                  <a:srgbClr val="FFFF00"/>
                </a:solidFill>
              </a:rPr>
              <a:t>-resmî tarihleri kabul edebileceğimiz </a:t>
            </a:r>
            <a:r>
              <a:rPr lang="tr-TR" sz="1500" dirty="0" smtClean="0">
                <a:solidFill>
                  <a:srgbClr val="FFFF00"/>
                </a:solidFill>
              </a:rPr>
              <a:t>gibi, </a:t>
            </a:r>
            <a:r>
              <a:rPr lang="tr-TR" sz="1500" dirty="0" err="1" smtClean="0">
                <a:solidFill>
                  <a:srgbClr val="FFFF00"/>
                </a:solidFill>
              </a:rPr>
              <a:t>Oğuznamelerle</a:t>
            </a:r>
            <a:r>
              <a:rPr lang="tr-TR" sz="1500" dirty="0" smtClean="0">
                <a:solidFill>
                  <a:srgbClr val="FFFF00"/>
                </a:solidFill>
              </a:rPr>
              <a:t> </a:t>
            </a:r>
            <a:r>
              <a:rPr lang="tr-TR" sz="1500" dirty="0">
                <a:solidFill>
                  <a:srgbClr val="FFFF00"/>
                </a:solidFill>
              </a:rPr>
              <a:t>Dede Korkut boylarını da Batı Köktürkleri ile </a:t>
            </a:r>
            <a:r>
              <a:rPr lang="tr-TR" sz="1500" dirty="0" err="1" smtClean="0">
                <a:solidFill>
                  <a:srgbClr val="FFFF00"/>
                </a:solidFill>
              </a:rPr>
              <a:t>Türgişlerin</a:t>
            </a:r>
            <a:r>
              <a:rPr lang="tr-TR" sz="1500" dirty="0" smtClean="0">
                <a:solidFill>
                  <a:srgbClr val="FFFF00"/>
                </a:solidFill>
              </a:rPr>
              <a:t> (On </a:t>
            </a:r>
            <a:r>
              <a:rPr lang="tr-TR" sz="1500" dirty="0">
                <a:solidFill>
                  <a:srgbClr val="FFFF00"/>
                </a:solidFill>
              </a:rPr>
              <a:t>Okların = Oğuzların) sözlü halk tarihi kabul edebiliriz. </a:t>
            </a:r>
            <a:r>
              <a:rPr lang="tr-TR" sz="1500" dirty="0"/>
              <a:t>İnal </a:t>
            </a:r>
            <a:r>
              <a:rPr lang="tr-TR" sz="1500" dirty="0" smtClean="0"/>
              <a:t>Sır </a:t>
            </a:r>
            <a:r>
              <a:rPr lang="tr-TR" sz="1500" dirty="0" err="1" smtClean="0"/>
              <a:t>Yavkuy</a:t>
            </a:r>
            <a:r>
              <a:rPr lang="tr-TR" sz="1500" dirty="0" smtClean="0"/>
              <a:t> </a:t>
            </a:r>
            <a:r>
              <a:rPr lang="tr-TR" sz="1500" dirty="0"/>
              <a:t>Han (İstemi Kağan</a:t>
            </a:r>
            <a:r>
              <a:rPr lang="tr-TR" sz="1500" dirty="0">
                <a:solidFill>
                  <a:srgbClr val="FFFF00"/>
                </a:solidFill>
              </a:rPr>
              <a:t>) çağında iki Türk boyu bir kökte birleşmekte </a:t>
            </a:r>
            <a:r>
              <a:rPr lang="tr-TR" sz="1500" dirty="0" smtClean="0">
                <a:solidFill>
                  <a:srgbClr val="FFFF00"/>
                </a:solidFill>
              </a:rPr>
              <a:t>ve dip </a:t>
            </a:r>
            <a:r>
              <a:rPr lang="tr-TR" sz="1500" dirty="0">
                <a:solidFill>
                  <a:srgbClr val="FFFF00"/>
                </a:solidFill>
              </a:rPr>
              <a:t>kökler </a:t>
            </a:r>
            <a:r>
              <a:rPr lang="tr-TR" sz="1500" dirty="0" err="1"/>
              <a:t>Boğaç</a:t>
            </a:r>
            <a:r>
              <a:rPr lang="tr-TR" sz="1500" dirty="0"/>
              <a:t> Han = Oğuz Kağan (=Motun) ile Hunlar çağına, </a:t>
            </a:r>
            <a:r>
              <a:rPr lang="tr-TR" sz="1500" dirty="0">
                <a:solidFill>
                  <a:srgbClr val="FFFF00"/>
                </a:solidFill>
              </a:rPr>
              <a:t>M.Ö. 3. </a:t>
            </a:r>
            <a:r>
              <a:rPr lang="tr-TR" sz="1500" dirty="0" smtClean="0">
                <a:solidFill>
                  <a:srgbClr val="FFFF00"/>
                </a:solidFill>
              </a:rPr>
              <a:t>yüzyıl sonlarına </a:t>
            </a:r>
            <a:r>
              <a:rPr lang="tr-TR" sz="1500" dirty="0">
                <a:solidFill>
                  <a:srgbClr val="FFFF00"/>
                </a:solidFill>
              </a:rPr>
              <a:t>ulaşmaktadır. </a:t>
            </a:r>
            <a:r>
              <a:rPr lang="tr-TR" sz="1500" dirty="0"/>
              <a:t>Sulu Kağan'ın </a:t>
            </a:r>
            <a:r>
              <a:rPr lang="tr-TR" sz="1500" dirty="0">
                <a:solidFill>
                  <a:srgbClr val="FFFF00"/>
                </a:solidFill>
              </a:rPr>
              <a:t>ölümü, Asya ve Türk tarihinde bir dönüm noktasıdır. </a:t>
            </a:r>
            <a:r>
              <a:rPr lang="tr-TR" sz="1500" dirty="0" smtClean="0">
                <a:solidFill>
                  <a:srgbClr val="FFFF00"/>
                </a:solidFill>
              </a:rPr>
              <a:t>Müslümanlar Sulu Kağanın ölümünden </a:t>
            </a:r>
            <a:r>
              <a:rPr lang="tr-TR" sz="1500" dirty="0">
                <a:solidFill>
                  <a:srgbClr val="FFFF00"/>
                </a:solidFill>
              </a:rPr>
              <a:t>sonra, </a:t>
            </a:r>
            <a:r>
              <a:rPr lang="tr-TR" sz="1500" dirty="0" err="1" smtClean="0">
                <a:solidFill>
                  <a:srgbClr val="FFFF00"/>
                </a:solidFill>
              </a:rPr>
              <a:t>Nasr</a:t>
            </a:r>
            <a:r>
              <a:rPr lang="tr-TR" sz="1500" dirty="0" smtClean="0">
                <a:solidFill>
                  <a:srgbClr val="FFFF00"/>
                </a:solidFill>
              </a:rPr>
              <a:t> bin </a:t>
            </a:r>
            <a:r>
              <a:rPr lang="tr-TR" sz="1500" dirty="0">
                <a:solidFill>
                  <a:srgbClr val="FFFF00"/>
                </a:solidFill>
              </a:rPr>
              <a:t>Seyyar (738-748) ile ... Seyhun'u aşmaya" başlamışlar; Çinliler de </a:t>
            </a:r>
            <a:r>
              <a:rPr lang="tr-TR" sz="1500" dirty="0" smtClean="0">
                <a:solidFill>
                  <a:srgbClr val="FFFF00"/>
                </a:solidFill>
              </a:rPr>
              <a:t>748'de Tokmak'ı </a:t>
            </a:r>
            <a:r>
              <a:rPr lang="tr-TR" sz="1500" dirty="0">
                <a:solidFill>
                  <a:srgbClr val="FFFF00"/>
                </a:solidFill>
              </a:rPr>
              <a:t>almışlardır. Türk ve dünya tarihini değiştiren 751'deki Talas </a:t>
            </a:r>
            <a:r>
              <a:rPr lang="tr-TR" sz="1500" dirty="0" smtClean="0">
                <a:solidFill>
                  <a:srgbClr val="FFFF00"/>
                </a:solidFill>
              </a:rPr>
              <a:t>savaşı işte </a:t>
            </a:r>
            <a:r>
              <a:rPr lang="tr-TR" sz="1500" dirty="0">
                <a:solidFill>
                  <a:srgbClr val="FFFF00"/>
                </a:solidFill>
              </a:rPr>
              <a:t>bu gelişmelerin sonucudur </a:t>
            </a:r>
            <a:r>
              <a:rPr lang="tr-TR" sz="1500" dirty="0" smtClean="0">
                <a:solidFill>
                  <a:srgbClr val="FFFF00"/>
                </a:solidFill>
              </a:rPr>
              <a:t>. </a:t>
            </a:r>
            <a:r>
              <a:rPr lang="tr-TR" sz="1500" dirty="0" err="1" smtClean="0">
                <a:solidFill>
                  <a:srgbClr val="FFFF00"/>
                </a:solidFill>
              </a:rPr>
              <a:t>Sulu'nun</a:t>
            </a:r>
            <a:r>
              <a:rPr lang="tr-TR" sz="1500" dirty="0" smtClean="0">
                <a:solidFill>
                  <a:srgbClr val="FFFF00"/>
                </a:solidFill>
              </a:rPr>
              <a:t> </a:t>
            </a:r>
            <a:r>
              <a:rPr lang="tr-TR" sz="1500" dirty="0">
                <a:solidFill>
                  <a:srgbClr val="FFFF00"/>
                </a:solidFill>
              </a:rPr>
              <a:t>ölümünden sonra Türgişler arasında iç savaş çıktı. </a:t>
            </a:r>
            <a:r>
              <a:rPr lang="tr-TR" sz="1500" dirty="0" smtClean="0">
                <a:solidFill>
                  <a:srgbClr val="FFFF00"/>
                </a:solidFill>
              </a:rPr>
              <a:t>Çinlilerin yönlendirdiği </a:t>
            </a:r>
            <a:r>
              <a:rPr lang="tr-TR" sz="1500" dirty="0">
                <a:solidFill>
                  <a:srgbClr val="FFFF00"/>
                </a:solidFill>
              </a:rPr>
              <a:t>ve yerli yöneticilerin de karıştığı savaşlarda Türgiş ileri </a:t>
            </a:r>
            <a:r>
              <a:rPr lang="tr-TR" sz="1500" dirty="0" smtClean="0">
                <a:solidFill>
                  <a:srgbClr val="FFFF00"/>
                </a:solidFill>
              </a:rPr>
              <a:t>gelenleri birbirlerini </a:t>
            </a:r>
            <a:r>
              <a:rPr lang="tr-TR" sz="1500" dirty="0">
                <a:solidFill>
                  <a:srgbClr val="FFFF00"/>
                </a:solidFill>
              </a:rPr>
              <a:t>öldürdüler. Kara ve Sarı </a:t>
            </a:r>
            <a:r>
              <a:rPr lang="tr-TR" sz="1500" dirty="0" err="1">
                <a:solidFill>
                  <a:srgbClr val="FFFF00"/>
                </a:solidFill>
              </a:rPr>
              <a:t>Türgişlerin</a:t>
            </a:r>
            <a:r>
              <a:rPr lang="tr-TR" sz="1500" dirty="0">
                <a:solidFill>
                  <a:srgbClr val="FFFF00"/>
                </a:solidFill>
              </a:rPr>
              <a:t> (İç Oğuzlarla Dış </a:t>
            </a:r>
            <a:r>
              <a:rPr lang="tr-TR" sz="1500" dirty="0" smtClean="0">
                <a:solidFill>
                  <a:srgbClr val="FFFF00"/>
                </a:solidFill>
              </a:rPr>
              <a:t>Oğuzların) birbirine </a:t>
            </a:r>
            <a:r>
              <a:rPr lang="tr-TR" sz="1500" dirty="0">
                <a:solidFill>
                  <a:srgbClr val="FFFF00"/>
                </a:solidFill>
              </a:rPr>
              <a:t>düştüğü iç savaşlarda Türgişler çok yıprandılar. Her biri ancak birkaç </a:t>
            </a:r>
            <a:r>
              <a:rPr lang="tr-TR" sz="1500" dirty="0" smtClean="0">
                <a:solidFill>
                  <a:srgbClr val="FFFF00"/>
                </a:solidFill>
              </a:rPr>
              <a:t>yıl kağan </a:t>
            </a:r>
            <a:r>
              <a:rPr lang="tr-TR" sz="1500" dirty="0">
                <a:solidFill>
                  <a:srgbClr val="FFFF00"/>
                </a:solidFill>
              </a:rPr>
              <a:t>olabilen Türgiş hükümdarları 751'e kadar hep Çin'e tâbi oldular. </a:t>
            </a:r>
            <a:r>
              <a:rPr lang="tr-TR" sz="1500" dirty="0" smtClean="0"/>
              <a:t>751'deki Talas </a:t>
            </a:r>
            <a:r>
              <a:rPr lang="tr-TR" sz="1500" dirty="0"/>
              <a:t>savaşında Çinlilerin Müslüman </a:t>
            </a:r>
            <a:r>
              <a:rPr lang="tr-TR" sz="1500" dirty="0" smtClean="0"/>
              <a:t>Arap ve Köktürk </a:t>
            </a:r>
            <a:r>
              <a:rPr lang="tr-TR" sz="1500" dirty="0"/>
              <a:t>ordusuna yenilmesi</a:t>
            </a:r>
            <a:r>
              <a:rPr lang="tr-TR" sz="1500" dirty="0">
                <a:solidFill>
                  <a:srgbClr val="FFFF00"/>
                </a:solidFill>
              </a:rPr>
              <a:t>, bölgedeki etki </a:t>
            </a:r>
            <a:r>
              <a:rPr lang="tr-TR" sz="1500" dirty="0" smtClean="0">
                <a:solidFill>
                  <a:srgbClr val="FFFF00"/>
                </a:solidFill>
              </a:rPr>
              <a:t>ve nüfuzlarını </a:t>
            </a:r>
            <a:r>
              <a:rPr lang="tr-TR" sz="1500" dirty="0">
                <a:solidFill>
                  <a:srgbClr val="FFFF00"/>
                </a:solidFill>
              </a:rPr>
              <a:t>ortadan </a:t>
            </a:r>
            <a:r>
              <a:rPr lang="tr-TR" sz="1500" dirty="0" smtClean="0">
                <a:solidFill>
                  <a:srgbClr val="FFFF00"/>
                </a:solidFill>
              </a:rPr>
              <a:t>kaldırdı.751'den </a:t>
            </a:r>
            <a:r>
              <a:rPr lang="tr-TR" sz="1500" dirty="0">
                <a:solidFill>
                  <a:srgbClr val="FFFF00"/>
                </a:solidFill>
              </a:rPr>
              <a:t>sonra Uygurların bölgeye kısmen hâkim </a:t>
            </a:r>
            <a:r>
              <a:rPr lang="tr-TR" sz="1500" dirty="0" smtClean="0">
                <a:solidFill>
                  <a:srgbClr val="FFFF00"/>
                </a:solidFill>
              </a:rPr>
              <a:t>oldukları anlaşılıyor</a:t>
            </a:r>
            <a:r>
              <a:rPr lang="tr-TR" sz="1500" dirty="0">
                <a:solidFill>
                  <a:srgbClr val="FFFF00"/>
                </a:solidFill>
              </a:rPr>
              <a:t>.</a:t>
            </a:r>
            <a:r>
              <a:rPr lang="tr-TR" sz="1500" dirty="0"/>
              <a:t> Uygurlar </a:t>
            </a:r>
            <a:r>
              <a:rPr lang="tr-TR" sz="1500" dirty="0">
                <a:solidFill>
                  <a:srgbClr val="FFFF00"/>
                </a:solidFill>
              </a:rPr>
              <a:t>önünden kaçan </a:t>
            </a:r>
            <a:r>
              <a:rPr lang="tr-TR" sz="1500" dirty="0"/>
              <a:t>Karluklar</a:t>
            </a:r>
            <a:r>
              <a:rPr lang="tr-TR" sz="1500" dirty="0">
                <a:solidFill>
                  <a:srgbClr val="FFFF00"/>
                </a:solidFill>
              </a:rPr>
              <a:t> 756'dan itibaren </a:t>
            </a:r>
            <a:r>
              <a:rPr lang="tr-TR" sz="1500" dirty="0" smtClean="0">
                <a:solidFill>
                  <a:srgbClr val="FFFF00"/>
                </a:solidFill>
              </a:rPr>
              <a:t>Türgiş topraklarına </a:t>
            </a:r>
            <a:r>
              <a:rPr lang="tr-TR" sz="1500" dirty="0">
                <a:solidFill>
                  <a:srgbClr val="FFFF00"/>
                </a:solidFill>
              </a:rPr>
              <a:t>yerleşmeye başladılar. 766-779 yıllarında ise Tokmak ve </a:t>
            </a:r>
            <a:r>
              <a:rPr lang="tr-TR" sz="1500" dirty="0" smtClean="0">
                <a:solidFill>
                  <a:srgbClr val="FFFF00"/>
                </a:solidFill>
              </a:rPr>
              <a:t>Talas tamamen </a:t>
            </a:r>
            <a:r>
              <a:rPr lang="tr-TR" sz="1500" dirty="0">
                <a:solidFill>
                  <a:srgbClr val="FFFF00"/>
                </a:solidFill>
              </a:rPr>
              <a:t>Kartukların eline geçti. Türgişler ise kuzeybatıya göçerek </a:t>
            </a:r>
            <a:r>
              <a:rPr lang="tr-TR" sz="1500" dirty="0" smtClean="0">
                <a:solidFill>
                  <a:srgbClr val="FFFF00"/>
                </a:solidFill>
              </a:rPr>
              <a:t>Seyhun boylarındaki </a:t>
            </a:r>
            <a:r>
              <a:rPr lang="tr-TR" sz="1500" dirty="0">
                <a:solidFill>
                  <a:srgbClr val="FFFF00"/>
                </a:solidFill>
              </a:rPr>
              <a:t>Oğuz Yabgu </a:t>
            </a:r>
            <a:r>
              <a:rPr lang="tr-TR" sz="1500" dirty="0" smtClean="0">
                <a:solidFill>
                  <a:srgbClr val="FFFF00"/>
                </a:solidFill>
              </a:rPr>
              <a:t>Devleti'ne </a:t>
            </a:r>
            <a:r>
              <a:rPr lang="tr-TR" sz="1500" dirty="0">
                <a:solidFill>
                  <a:srgbClr val="FFFF00"/>
                </a:solidFill>
              </a:rPr>
              <a:t>vücut </a:t>
            </a:r>
            <a:r>
              <a:rPr lang="tr-TR" sz="1500" dirty="0" smtClean="0">
                <a:solidFill>
                  <a:srgbClr val="FFFF00"/>
                </a:solidFill>
              </a:rPr>
              <a:t>verdiler. İstemi Kağan'dan </a:t>
            </a:r>
            <a:r>
              <a:rPr lang="tr-TR" sz="1500" dirty="0">
                <a:solidFill>
                  <a:srgbClr val="FFFF00"/>
                </a:solidFill>
              </a:rPr>
              <a:t>beri Isık Köl ve Talas bölgesinde yaşayan </a:t>
            </a:r>
            <a:r>
              <a:rPr lang="tr-TR" sz="1500" dirty="0"/>
              <a:t>On Oklar (Batı </a:t>
            </a:r>
            <a:r>
              <a:rPr lang="tr-TR" sz="1500" dirty="0" smtClean="0"/>
              <a:t>Köktürkleri, sonra </a:t>
            </a:r>
            <a:r>
              <a:rPr lang="tr-TR" sz="1500" dirty="0"/>
              <a:t>Türgişler) </a:t>
            </a:r>
            <a:r>
              <a:rPr lang="tr-TR" sz="1500" dirty="0">
                <a:solidFill>
                  <a:srgbClr val="FFFF00"/>
                </a:solidFill>
              </a:rPr>
              <a:t>böylece Seyhun-Aral bölgesine yerleşerek </a:t>
            </a:r>
            <a:r>
              <a:rPr lang="tr-TR" sz="1500" dirty="0"/>
              <a:t>24 Oğuz </a:t>
            </a:r>
            <a:r>
              <a:rPr lang="tr-TR" sz="1500" dirty="0" smtClean="0"/>
              <a:t>boyunu </a:t>
            </a:r>
            <a:r>
              <a:rPr lang="tr-TR" sz="1500" dirty="0" smtClean="0">
                <a:solidFill>
                  <a:srgbClr val="FFFF00"/>
                </a:solidFill>
              </a:rPr>
              <a:t>oluşturdular</a:t>
            </a:r>
            <a:r>
              <a:rPr lang="tr-TR" sz="1500" dirty="0">
                <a:solidFill>
                  <a:srgbClr val="FFFF00"/>
                </a:solidFill>
              </a:rPr>
              <a:t>.</a:t>
            </a:r>
          </a:p>
          <a:p>
            <a:pPr marL="0" indent="0" algn="just">
              <a:buNone/>
            </a:pPr>
            <a:endParaRPr lang="tr-TR" sz="1500" dirty="0">
              <a:solidFill>
                <a:srgbClr val="FFFF00"/>
              </a:solidFill>
            </a:endParaRPr>
          </a:p>
        </p:txBody>
      </p:sp>
    </p:spTree>
    <p:extLst>
      <p:ext uri="{BB962C8B-B14F-4D97-AF65-F5344CB8AC3E}">
        <p14:creationId xmlns:p14="http://schemas.microsoft.com/office/powerpoint/2010/main" val="1710503895"/>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280920" cy="6381328"/>
          </a:xfrm>
        </p:spPr>
        <p:txBody>
          <a:bodyPr/>
          <a:lstStyle/>
          <a:p>
            <a:pPr marL="0" indent="0" algn="just">
              <a:buNone/>
            </a:pPr>
            <a:r>
              <a:rPr lang="tr-TR" sz="1600" b="1" dirty="0" smtClean="0"/>
              <a:t>                                            </a:t>
            </a:r>
            <a:r>
              <a:rPr lang="tr-TR" sz="1600" b="1" dirty="0"/>
              <a:t>KÖKTÜRKLER VE TÜRK DİLİ</a:t>
            </a:r>
          </a:p>
          <a:p>
            <a:pPr marL="0" indent="0" algn="just">
              <a:buNone/>
            </a:pPr>
            <a:r>
              <a:rPr lang="tr-TR" sz="1600" dirty="0">
                <a:solidFill>
                  <a:srgbClr val="FFFF00"/>
                </a:solidFill>
              </a:rPr>
              <a:t>Köktürklerin Türk kültür tarihindeki en önemli yeri, Türkçenin bilinen </a:t>
            </a:r>
            <a:r>
              <a:rPr lang="tr-TR" sz="1600" dirty="0" smtClean="0">
                <a:solidFill>
                  <a:srgbClr val="FFFF00"/>
                </a:solidFill>
              </a:rPr>
              <a:t>en eski </a:t>
            </a:r>
            <a:r>
              <a:rPr lang="tr-TR" sz="1600" dirty="0">
                <a:solidFill>
                  <a:srgbClr val="FFFF00"/>
                </a:solidFill>
              </a:rPr>
              <a:t>yazılı metinlerinin sahibi olmalarıdır. Orhun vadisinde bulunan bengü </a:t>
            </a:r>
            <a:r>
              <a:rPr lang="tr-TR" sz="1600" dirty="0" smtClean="0">
                <a:solidFill>
                  <a:srgbClr val="FFFF00"/>
                </a:solidFill>
              </a:rPr>
              <a:t>taşlar üzerindeki </a:t>
            </a:r>
            <a:r>
              <a:rPr lang="tr-TR" sz="1600" dirty="0">
                <a:solidFill>
                  <a:srgbClr val="FFFF00"/>
                </a:solidFill>
              </a:rPr>
              <a:t>esrarlı yazının 25 Kasım 1893 tarihinde, Danimarkalı bilgin </a:t>
            </a:r>
            <a:r>
              <a:rPr lang="tr-TR" sz="1600" dirty="0" smtClean="0"/>
              <a:t>V. Thomsen</a:t>
            </a:r>
            <a:r>
              <a:rPr lang="tr-TR" sz="1600" dirty="0" smtClean="0">
                <a:solidFill>
                  <a:srgbClr val="FFFF00"/>
                </a:solidFill>
              </a:rPr>
              <a:t>'ce </a:t>
            </a:r>
            <a:r>
              <a:rPr lang="tr-TR" sz="1600" dirty="0">
                <a:solidFill>
                  <a:srgbClr val="FFFF00"/>
                </a:solidFill>
              </a:rPr>
              <a:t>okunması üzerine, Köktürklerin </a:t>
            </a:r>
            <a:r>
              <a:rPr lang="tr-TR" sz="1600" dirty="0" smtClean="0">
                <a:solidFill>
                  <a:srgbClr val="FFFF00"/>
                </a:solidFill>
              </a:rPr>
              <a:t>Türkçeyi </a:t>
            </a:r>
            <a:r>
              <a:rPr lang="tr-TR" sz="1600" dirty="0">
                <a:solidFill>
                  <a:srgbClr val="FFFF00"/>
                </a:solidFill>
              </a:rPr>
              <a:t>yazı dili </a:t>
            </a:r>
            <a:r>
              <a:rPr lang="tr-TR" sz="1600" dirty="0" smtClean="0">
                <a:solidFill>
                  <a:srgbClr val="FFFF00"/>
                </a:solidFill>
              </a:rPr>
              <a:t>olarak kullandıkları </a:t>
            </a:r>
            <a:r>
              <a:rPr lang="tr-TR" sz="1600" dirty="0">
                <a:solidFill>
                  <a:srgbClr val="FFFF00"/>
                </a:solidFill>
              </a:rPr>
              <a:t>anlaşıldı. 1825'ten beri Türkçenin en eski yazılı metni olarak </a:t>
            </a:r>
            <a:r>
              <a:rPr lang="tr-TR" sz="1600" dirty="0" smtClean="0">
                <a:solidFill>
                  <a:srgbClr val="FFFF00"/>
                </a:solidFill>
              </a:rPr>
              <a:t>bilinen </a:t>
            </a:r>
            <a:r>
              <a:rPr lang="tr-TR" sz="1600" dirty="0" smtClean="0"/>
              <a:t>Kutadgu </a:t>
            </a:r>
            <a:r>
              <a:rPr lang="tr-TR" sz="1600" dirty="0"/>
              <a:t>Bilig</a:t>
            </a:r>
            <a:r>
              <a:rPr lang="tr-TR" sz="1600" dirty="0">
                <a:solidFill>
                  <a:srgbClr val="FFFF00"/>
                </a:solidFill>
              </a:rPr>
              <a:t>'in yerini, </a:t>
            </a:r>
            <a:r>
              <a:rPr lang="tr-TR" sz="1600" dirty="0"/>
              <a:t>25 Kasım 1893'te </a:t>
            </a:r>
            <a:r>
              <a:rPr lang="tr-TR" sz="1600" dirty="0">
                <a:solidFill>
                  <a:srgbClr val="FFFF00"/>
                </a:solidFill>
              </a:rPr>
              <a:t>Köktürk bengü taşları aldı. </a:t>
            </a:r>
            <a:r>
              <a:rPr lang="tr-TR" sz="1600" dirty="0" smtClean="0">
                <a:solidFill>
                  <a:srgbClr val="FFFF00"/>
                </a:solidFill>
              </a:rPr>
              <a:t>Kutadgu Bilig </a:t>
            </a:r>
            <a:r>
              <a:rPr lang="tr-TR" sz="1600" dirty="0">
                <a:solidFill>
                  <a:srgbClr val="FFFF00"/>
                </a:solidFill>
              </a:rPr>
              <a:t>1069'da yazılmıştı; bengü taşlardan Köl Tigin anıtı ise </a:t>
            </a:r>
            <a:r>
              <a:rPr lang="tr-TR" sz="1600" dirty="0" smtClean="0"/>
              <a:t>21.08.732</a:t>
            </a:r>
            <a:r>
              <a:rPr lang="tr-TR" sz="1600" dirty="0" smtClean="0">
                <a:solidFill>
                  <a:srgbClr val="FFFF00"/>
                </a:solidFill>
              </a:rPr>
              <a:t>'de dikilmişti</a:t>
            </a:r>
            <a:r>
              <a:rPr lang="tr-TR" sz="1600" dirty="0">
                <a:solidFill>
                  <a:srgbClr val="FFFF00"/>
                </a:solidFill>
              </a:rPr>
              <a:t>. Böylece Türk yazı dilinin tarihi 337 yıl geriye gitmiş </a:t>
            </a:r>
            <a:r>
              <a:rPr lang="tr-TR" sz="1600" dirty="0" smtClean="0">
                <a:solidFill>
                  <a:srgbClr val="FFFF00"/>
                </a:solidFill>
              </a:rPr>
              <a:t>oluyordu. Köktürklerden </a:t>
            </a:r>
            <a:r>
              <a:rPr lang="tr-TR" sz="1600" dirty="0">
                <a:solidFill>
                  <a:srgbClr val="FFFF00"/>
                </a:solidFill>
              </a:rPr>
              <a:t>kalan Türkçe anıtlar, hanedanın 682'de kurulan </a:t>
            </a:r>
            <a:r>
              <a:rPr lang="tr-TR" sz="1600" dirty="0" smtClean="0">
                <a:solidFill>
                  <a:srgbClr val="FFFF00"/>
                </a:solidFill>
              </a:rPr>
              <a:t>ikinci dönemine </a:t>
            </a:r>
            <a:r>
              <a:rPr lang="tr-TR" sz="1600" dirty="0">
                <a:solidFill>
                  <a:srgbClr val="FFFF00"/>
                </a:solidFill>
              </a:rPr>
              <a:t>aittir. Köktürklerin birinci dönemine ait, bugüne ulaşan herhangi </a:t>
            </a:r>
            <a:r>
              <a:rPr lang="tr-TR" sz="1600" dirty="0" smtClean="0">
                <a:solidFill>
                  <a:srgbClr val="FFFF00"/>
                </a:solidFill>
              </a:rPr>
              <a:t>bir Türkçe </a:t>
            </a:r>
            <a:r>
              <a:rPr lang="tr-TR" sz="1600" dirty="0">
                <a:solidFill>
                  <a:srgbClr val="FFFF00"/>
                </a:solidFill>
              </a:rPr>
              <a:t>metin yoktur. 580 civarında, </a:t>
            </a:r>
            <a:r>
              <a:rPr lang="tr-TR" sz="1600" dirty="0"/>
              <a:t>Tapar Kağan </a:t>
            </a:r>
            <a:r>
              <a:rPr lang="tr-TR" sz="1600" dirty="0">
                <a:solidFill>
                  <a:srgbClr val="FFFF00"/>
                </a:solidFill>
              </a:rPr>
              <a:t>zamanında dikilmiş olan </a:t>
            </a:r>
            <a:r>
              <a:rPr lang="tr-TR" sz="1600" b="1" dirty="0" err="1" smtClean="0"/>
              <a:t>Bugut</a:t>
            </a:r>
            <a:r>
              <a:rPr lang="tr-TR" sz="1600" b="1" dirty="0" smtClean="0"/>
              <a:t> anıtı </a:t>
            </a:r>
            <a:r>
              <a:rPr lang="tr-TR" sz="1600" b="1" dirty="0" err="1"/>
              <a:t>Soğdakçadır</a:t>
            </a:r>
            <a:r>
              <a:rPr lang="tr-TR" sz="1600" dirty="0">
                <a:solidFill>
                  <a:srgbClr val="FFFF00"/>
                </a:solidFill>
              </a:rPr>
              <a:t>. </a:t>
            </a:r>
            <a:r>
              <a:rPr lang="tr-TR" sz="1600" dirty="0" err="1">
                <a:solidFill>
                  <a:srgbClr val="FFFF00"/>
                </a:solidFill>
              </a:rPr>
              <a:t>Bugut</a:t>
            </a:r>
            <a:r>
              <a:rPr lang="tr-TR" sz="1600" dirty="0">
                <a:solidFill>
                  <a:srgbClr val="FFFF00"/>
                </a:solidFill>
              </a:rPr>
              <a:t> anıtının </a:t>
            </a:r>
            <a:r>
              <a:rPr lang="tr-TR" sz="1600" dirty="0" smtClean="0">
                <a:solidFill>
                  <a:srgbClr val="FFFF00"/>
                </a:solidFill>
              </a:rPr>
              <a:t>Soğdca </a:t>
            </a:r>
            <a:r>
              <a:rPr lang="tr-TR" sz="1600" dirty="0">
                <a:solidFill>
                  <a:srgbClr val="FFFF00"/>
                </a:solidFill>
              </a:rPr>
              <a:t>olması, birçok batılı bilgin </a:t>
            </a:r>
            <a:r>
              <a:rPr lang="tr-TR" sz="1600" dirty="0" smtClean="0">
                <a:solidFill>
                  <a:srgbClr val="FFFF00"/>
                </a:solidFill>
              </a:rPr>
              <a:t>tarafından Köktürklerin </a:t>
            </a:r>
            <a:r>
              <a:rPr lang="tr-TR" sz="1600" dirty="0">
                <a:solidFill>
                  <a:srgbClr val="FFFF00"/>
                </a:solidFill>
              </a:rPr>
              <a:t>birinci döneminde Türkçenin yazı dili </a:t>
            </a:r>
            <a:r>
              <a:rPr lang="tr-TR" sz="1600" dirty="0" smtClean="0">
                <a:solidFill>
                  <a:srgbClr val="FFFF00"/>
                </a:solidFill>
              </a:rPr>
              <a:t>olarak kullanılmadığı </a:t>
            </a:r>
            <a:r>
              <a:rPr lang="tr-TR" sz="1600" dirty="0">
                <a:solidFill>
                  <a:srgbClr val="FFFF00"/>
                </a:solidFill>
              </a:rPr>
              <a:t>şeklinde yorumlanmaktadır. Oysa tarihteki pek </a:t>
            </a:r>
            <a:r>
              <a:rPr lang="tr-TR" sz="1600" dirty="0" smtClean="0">
                <a:solidFill>
                  <a:srgbClr val="FFFF00"/>
                </a:solidFill>
              </a:rPr>
              <a:t>çok devletin </a:t>
            </a:r>
            <a:r>
              <a:rPr lang="tr-TR" sz="1600" dirty="0">
                <a:solidFill>
                  <a:srgbClr val="FFFF00"/>
                </a:solidFill>
              </a:rPr>
              <a:t>iki veya </a:t>
            </a:r>
            <a:r>
              <a:rPr lang="tr-TR" sz="1600" dirty="0" err="1">
                <a:solidFill>
                  <a:srgbClr val="FFFF00"/>
                </a:solidFill>
              </a:rPr>
              <a:t>dahaçok</a:t>
            </a:r>
            <a:r>
              <a:rPr lang="tr-TR" sz="1600" dirty="0">
                <a:solidFill>
                  <a:srgbClr val="FFFF00"/>
                </a:solidFill>
              </a:rPr>
              <a:t> farklı dilde eserler bıraktığı bilinmektedir. Yine </a:t>
            </a:r>
            <a:r>
              <a:rPr lang="tr-TR" sz="1600" dirty="0" smtClean="0">
                <a:solidFill>
                  <a:srgbClr val="FFFF00"/>
                </a:solidFill>
              </a:rPr>
              <a:t>Tapar Kağan </a:t>
            </a:r>
            <a:r>
              <a:rPr lang="tr-TR" sz="1600" dirty="0">
                <a:solidFill>
                  <a:srgbClr val="FFFF00"/>
                </a:solidFill>
              </a:rPr>
              <a:t>zamanında, 575 yılında </a:t>
            </a:r>
            <a:r>
              <a:rPr lang="tr-TR" sz="1600" b="1" dirty="0" err="1"/>
              <a:t>Nirvâna</a:t>
            </a:r>
            <a:r>
              <a:rPr lang="tr-TR" sz="1600" b="1" dirty="0"/>
              <a:t> </a:t>
            </a:r>
            <a:r>
              <a:rPr lang="tr-TR" sz="1600" b="1" dirty="0" err="1"/>
              <a:t>Sutra'nın</a:t>
            </a:r>
            <a:r>
              <a:rPr lang="tr-TR" sz="1600" b="1" dirty="0"/>
              <a:t> </a:t>
            </a:r>
            <a:r>
              <a:rPr lang="tr-TR" sz="1600" dirty="0">
                <a:solidFill>
                  <a:srgbClr val="FFFF00"/>
                </a:solidFill>
              </a:rPr>
              <a:t>Türkçeye çevrildiği Çin </a:t>
            </a:r>
            <a:r>
              <a:rPr lang="tr-TR" sz="1600" dirty="0" smtClean="0">
                <a:solidFill>
                  <a:srgbClr val="FFFF00"/>
                </a:solidFill>
              </a:rPr>
              <a:t>kaynaklarında kayıtlıdır</a:t>
            </a:r>
            <a:r>
              <a:rPr lang="tr-TR" sz="1600" dirty="0">
                <a:solidFill>
                  <a:srgbClr val="FFFF00"/>
                </a:solidFill>
              </a:rPr>
              <a:t>. </a:t>
            </a:r>
            <a:r>
              <a:rPr lang="tr-TR" sz="1600" dirty="0" err="1" smtClean="0">
                <a:solidFill>
                  <a:srgbClr val="FFFF00"/>
                </a:solidFill>
              </a:rPr>
              <a:t>Jinagupta</a:t>
            </a:r>
            <a:r>
              <a:rPr lang="tr-TR" sz="1600" dirty="0" smtClean="0">
                <a:solidFill>
                  <a:srgbClr val="FFFF00"/>
                </a:solidFill>
              </a:rPr>
              <a:t> </a:t>
            </a:r>
            <a:r>
              <a:rPr lang="tr-TR" sz="1600" dirty="0">
                <a:solidFill>
                  <a:srgbClr val="FFFF00"/>
                </a:solidFill>
              </a:rPr>
              <a:t>adlı bir Budist rahibin Tapar Kağan döneminde "yoğun bir </a:t>
            </a:r>
            <a:r>
              <a:rPr lang="tr-TR" sz="1600" dirty="0" smtClean="0">
                <a:solidFill>
                  <a:srgbClr val="FFFF00"/>
                </a:solidFill>
              </a:rPr>
              <a:t>çeviri faaliyetinde </a:t>
            </a:r>
            <a:r>
              <a:rPr lang="tr-TR" sz="1600" dirty="0">
                <a:solidFill>
                  <a:srgbClr val="FFFF00"/>
                </a:solidFill>
              </a:rPr>
              <a:t>bulunduğu", aynı dönemde "belli </a:t>
            </a:r>
            <a:r>
              <a:rPr lang="tr-TR" sz="1600" dirty="0" err="1">
                <a:solidFill>
                  <a:srgbClr val="FFFF00"/>
                </a:solidFill>
              </a:rPr>
              <a:t>Buddhist</a:t>
            </a:r>
            <a:r>
              <a:rPr lang="tr-TR" sz="1600" dirty="0">
                <a:solidFill>
                  <a:srgbClr val="FFFF00"/>
                </a:solidFill>
              </a:rPr>
              <a:t> </a:t>
            </a:r>
            <a:r>
              <a:rPr lang="tr-TR" sz="1600" dirty="0" err="1">
                <a:solidFill>
                  <a:srgbClr val="FFFF00"/>
                </a:solidFill>
              </a:rPr>
              <a:t>sûtra'ların</a:t>
            </a:r>
            <a:r>
              <a:rPr lang="tr-TR" sz="1600" dirty="0">
                <a:solidFill>
                  <a:srgbClr val="FFFF00"/>
                </a:solidFill>
              </a:rPr>
              <a:t> </a:t>
            </a:r>
            <a:r>
              <a:rPr lang="tr-TR" sz="1600" dirty="0" smtClean="0">
                <a:solidFill>
                  <a:srgbClr val="FFFF00"/>
                </a:solidFill>
              </a:rPr>
              <a:t>Türkçeye çevrildiği</a:t>
            </a:r>
            <a:r>
              <a:rPr lang="tr-TR" sz="1600" dirty="0">
                <a:solidFill>
                  <a:srgbClr val="FFFF00"/>
                </a:solidFill>
              </a:rPr>
              <a:t>, hatta </a:t>
            </a:r>
            <a:r>
              <a:rPr lang="tr-TR" sz="1600" dirty="0" err="1">
                <a:solidFill>
                  <a:srgbClr val="FFFF00"/>
                </a:solidFill>
              </a:rPr>
              <a:t>Taspar</a:t>
            </a:r>
            <a:r>
              <a:rPr lang="tr-TR" sz="1600" dirty="0">
                <a:solidFill>
                  <a:srgbClr val="FFFF00"/>
                </a:solidFill>
              </a:rPr>
              <a:t> Kağan için yazıldığı bilinmektedir</a:t>
            </a:r>
            <a:r>
              <a:rPr lang="tr-TR" sz="1600" dirty="0" smtClean="0">
                <a:solidFill>
                  <a:srgbClr val="FFFF00"/>
                </a:solidFill>
              </a:rPr>
              <a:t>." </a:t>
            </a:r>
            <a:r>
              <a:rPr lang="tr-TR" sz="1600" dirty="0">
                <a:solidFill>
                  <a:srgbClr val="FFFF00"/>
                </a:solidFill>
              </a:rPr>
              <a:t>Çin kaynaklarındaki bu haberler, mütercimler Türk olmasa </a:t>
            </a:r>
            <a:r>
              <a:rPr lang="tr-TR" sz="1600" dirty="0" smtClean="0">
                <a:solidFill>
                  <a:srgbClr val="FFFF00"/>
                </a:solidFill>
              </a:rPr>
              <a:t>da Köktürklerin </a:t>
            </a:r>
            <a:r>
              <a:rPr lang="tr-TR" sz="1600" dirty="0">
                <a:solidFill>
                  <a:srgbClr val="FFFF00"/>
                </a:solidFill>
              </a:rPr>
              <a:t>birinci döneminde Türkçenin yazı dili olarak </a:t>
            </a:r>
            <a:r>
              <a:rPr lang="tr-TR" sz="1600" dirty="0" smtClean="0">
                <a:solidFill>
                  <a:srgbClr val="FFFF00"/>
                </a:solidFill>
              </a:rPr>
              <a:t>kullanıldığını kesin </a:t>
            </a:r>
            <a:r>
              <a:rPr lang="tr-TR" sz="1600" dirty="0">
                <a:solidFill>
                  <a:srgbClr val="FFFF00"/>
                </a:solidFill>
              </a:rPr>
              <a:t>şekilde göstermektedir. Bizans kaynakları da İstemi Kağan'ın </a:t>
            </a:r>
            <a:r>
              <a:rPr lang="tr-TR" sz="1600" dirty="0" smtClean="0">
                <a:solidFill>
                  <a:srgbClr val="FFFF00"/>
                </a:solidFill>
              </a:rPr>
              <a:t>567'de İstanbul'a </a:t>
            </a:r>
            <a:r>
              <a:rPr lang="tr-TR" sz="1600" dirty="0">
                <a:solidFill>
                  <a:srgbClr val="FFFF00"/>
                </a:solidFill>
              </a:rPr>
              <a:t>gönderdiği elçilik heyetiyle birlikte </a:t>
            </a:r>
            <a:r>
              <a:rPr lang="tr-TR" sz="1600" dirty="0" err="1">
                <a:solidFill>
                  <a:srgbClr val="FFFF00"/>
                </a:solidFill>
              </a:rPr>
              <a:t>İskitçe</a:t>
            </a:r>
            <a:r>
              <a:rPr lang="tr-TR" sz="1600" dirty="0">
                <a:solidFill>
                  <a:srgbClr val="FFFF00"/>
                </a:solidFill>
              </a:rPr>
              <a:t> bir mektup </a:t>
            </a:r>
            <a:r>
              <a:rPr lang="tr-TR" sz="1600" dirty="0" smtClean="0">
                <a:solidFill>
                  <a:srgbClr val="FFFF00"/>
                </a:solidFill>
              </a:rPr>
              <a:t>yolladığını kaydederler. </a:t>
            </a:r>
            <a:r>
              <a:rPr lang="tr-TR" sz="1600" dirty="0">
                <a:solidFill>
                  <a:srgbClr val="FFFF00"/>
                </a:solidFill>
              </a:rPr>
              <a:t>Bizans </a:t>
            </a:r>
            <a:r>
              <a:rPr lang="tr-TR" sz="1600" dirty="0" err="1" smtClean="0">
                <a:solidFill>
                  <a:srgbClr val="FFFF00"/>
                </a:solidFill>
              </a:rPr>
              <a:t>kaynakları,İskitlerden</a:t>
            </a:r>
            <a:r>
              <a:rPr lang="tr-TR" sz="1600" dirty="0" smtClean="0">
                <a:solidFill>
                  <a:srgbClr val="FFFF00"/>
                </a:solidFill>
              </a:rPr>
              <a:t> </a:t>
            </a:r>
            <a:r>
              <a:rPr lang="tr-TR" sz="1600" dirty="0">
                <a:solidFill>
                  <a:srgbClr val="FFFF00"/>
                </a:solidFill>
              </a:rPr>
              <a:t>sonra karşılaştıkları Türk kavimlerinden uzun süre "İskit" diye </a:t>
            </a:r>
            <a:r>
              <a:rPr lang="tr-TR" sz="1600" dirty="0" smtClean="0">
                <a:solidFill>
                  <a:srgbClr val="FFFF00"/>
                </a:solidFill>
              </a:rPr>
              <a:t>söz ettikleri </a:t>
            </a:r>
            <a:r>
              <a:rPr lang="tr-TR" sz="1600" dirty="0">
                <a:solidFill>
                  <a:srgbClr val="FFFF00"/>
                </a:solidFill>
              </a:rPr>
              <a:t>için buradaki </a:t>
            </a:r>
            <a:r>
              <a:rPr lang="tr-TR" sz="1600" dirty="0" err="1"/>
              <a:t>İskitçe</a:t>
            </a:r>
            <a:r>
              <a:rPr lang="tr-TR" sz="1600" dirty="0">
                <a:solidFill>
                  <a:srgbClr val="FFFF00"/>
                </a:solidFill>
              </a:rPr>
              <a:t> kelimesi de Türkçe olarak </a:t>
            </a:r>
            <a:r>
              <a:rPr lang="tr-TR" sz="1600" dirty="0" smtClean="0">
                <a:solidFill>
                  <a:srgbClr val="FFFF00"/>
                </a:solidFill>
              </a:rPr>
              <a:t>yorumlanmalıdır. Zaten </a:t>
            </a:r>
            <a:r>
              <a:rPr lang="tr-TR" sz="1600" dirty="0">
                <a:solidFill>
                  <a:srgbClr val="FFFF00"/>
                </a:solidFill>
              </a:rPr>
              <a:t>o tarihte İskitler artık ortada yoktur. O hâlde Köktürklerin daha </a:t>
            </a:r>
            <a:r>
              <a:rPr lang="tr-TR" sz="1600" dirty="0" smtClean="0">
                <a:solidFill>
                  <a:srgbClr val="FFFF00"/>
                </a:solidFill>
              </a:rPr>
              <a:t>ilk hükümdarları </a:t>
            </a:r>
            <a:r>
              <a:rPr lang="tr-TR" sz="1600" dirty="0">
                <a:solidFill>
                  <a:srgbClr val="FFFF00"/>
                </a:solidFill>
              </a:rPr>
              <a:t>zamanında Türkçeyi bir yazı dili olarak kullandıklarını söyleyebiliriz.</a:t>
            </a:r>
          </a:p>
        </p:txBody>
      </p:sp>
    </p:spTree>
    <p:extLst>
      <p:ext uri="{BB962C8B-B14F-4D97-AF65-F5344CB8AC3E}">
        <p14:creationId xmlns:p14="http://schemas.microsoft.com/office/powerpoint/2010/main" val="289195561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700" dirty="0">
                <a:solidFill>
                  <a:srgbClr val="FFFF00"/>
                </a:solidFill>
              </a:rPr>
              <a:t>Köktürk anıtlarındaki yazılar taş üzerine kazınmıştır. "</a:t>
            </a:r>
            <a:r>
              <a:rPr lang="tr-TR" sz="1700" dirty="0"/>
              <a:t>Taş üzerine </a:t>
            </a:r>
            <a:r>
              <a:rPr lang="tr-TR" sz="1700" dirty="0" smtClean="0"/>
              <a:t>yazı yazmak</a:t>
            </a:r>
            <a:r>
              <a:rPr lang="tr-TR" sz="1700" dirty="0">
                <a:solidFill>
                  <a:srgbClr val="FFFF00"/>
                </a:solidFill>
              </a:rPr>
              <a:t>" fiili için Köktürkler </a:t>
            </a:r>
            <a:r>
              <a:rPr lang="tr-TR" sz="1700" dirty="0"/>
              <a:t>biti-, ur-, </a:t>
            </a:r>
            <a:r>
              <a:rPr lang="tr-TR" sz="1700" dirty="0" err="1" smtClean="0"/>
              <a:t>tokı</a:t>
            </a:r>
            <a:r>
              <a:rPr lang="tr-TR" sz="1700" dirty="0" smtClean="0"/>
              <a:t>-,</a:t>
            </a:r>
            <a:r>
              <a:rPr lang="tr-TR" sz="1700" dirty="0" err="1" smtClean="0"/>
              <a:t>tigi</a:t>
            </a:r>
            <a:r>
              <a:rPr lang="tr-TR" sz="1700" dirty="0" smtClean="0"/>
              <a:t>- </a:t>
            </a:r>
            <a:r>
              <a:rPr lang="tr-TR" sz="1700" dirty="0">
                <a:solidFill>
                  <a:srgbClr val="FFFF00"/>
                </a:solidFill>
              </a:rPr>
              <a:t>fiillerini kullanmışlardır. </a:t>
            </a:r>
            <a:r>
              <a:rPr lang="tr-TR" sz="1700" dirty="0"/>
              <a:t>Biti-</a:t>
            </a:r>
            <a:r>
              <a:rPr lang="tr-TR" sz="1700" dirty="0" smtClean="0">
                <a:solidFill>
                  <a:srgbClr val="FFFF00"/>
                </a:solidFill>
              </a:rPr>
              <a:t>, Çince</a:t>
            </a:r>
            <a:r>
              <a:rPr lang="tr-TR" sz="1700" dirty="0" smtClean="0"/>
              <a:t> </a:t>
            </a:r>
            <a:r>
              <a:rPr lang="tr-TR" sz="1700" dirty="0" err="1"/>
              <a:t>biet</a:t>
            </a:r>
            <a:r>
              <a:rPr lang="tr-TR" sz="1700" dirty="0"/>
              <a:t> </a:t>
            </a:r>
            <a:r>
              <a:rPr lang="tr-TR" sz="1700" dirty="0">
                <a:solidFill>
                  <a:srgbClr val="FFFF00"/>
                </a:solidFill>
              </a:rPr>
              <a:t>kelimesinden Türklerce türetilmiş bir fiildir. </a:t>
            </a:r>
            <a:r>
              <a:rPr lang="tr-TR" sz="1700" dirty="0" err="1" smtClean="0">
                <a:solidFill>
                  <a:srgbClr val="FFFF00"/>
                </a:solidFill>
              </a:rPr>
              <a:t>Biet</a:t>
            </a:r>
            <a:r>
              <a:rPr lang="tr-TR" sz="1700" dirty="0" smtClean="0">
                <a:solidFill>
                  <a:srgbClr val="FFFF00"/>
                </a:solidFill>
              </a:rPr>
              <a:t>(</a:t>
            </a:r>
            <a:r>
              <a:rPr lang="tr-TR" sz="1700" dirty="0" err="1" smtClean="0">
                <a:solidFill>
                  <a:srgbClr val="FFFF00"/>
                </a:solidFill>
              </a:rPr>
              <a:t>piet</a:t>
            </a:r>
            <a:r>
              <a:rPr lang="tr-TR" sz="1700" dirty="0" smtClean="0">
                <a:solidFill>
                  <a:srgbClr val="FFFF00"/>
                </a:solidFill>
              </a:rPr>
              <a:t>), </a:t>
            </a:r>
            <a:r>
              <a:rPr lang="tr-TR" sz="1700" dirty="0">
                <a:solidFill>
                  <a:srgbClr val="FFFF00"/>
                </a:solidFill>
              </a:rPr>
              <a:t>Çincede "</a:t>
            </a:r>
            <a:r>
              <a:rPr lang="tr-TR" sz="1700" dirty="0" smtClean="0">
                <a:solidFill>
                  <a:srgbClr val="FFFF00"/>
                </a:solidFill>
              </a:rPr>
              <a:t>fırça  demektir</a:t>
            </a:r>
            <a:r>
              <a:rPr lang="tr-TR" sz="1700" dirty="0">
                <a:solidFill>
                  <a:srgbClr val="FFFF00"/>
                </a:solidFill>
              </a:rPr>
              <a:t>. Çinliler yazıda fırça kullandıkları için "yazmak" fiili bu </a:t>
            </a:r>
            <a:r>
              <a:rPr lang="tr-TR" sz="1700" dirty="0" smtClean="0">
                <a:solidFill>
                  <a:srgbClr val="FFFF00"/>
                </a:solidFill>
              </a:rPr>
              <a:t>kelimeden yapılmıştır</a:t>
            </a:r>
            <a:r>
              <a:rPr lang="tr-TR" sz="1700" dirty="0">
                <a:solidFill>
                  <a:srgbClr val="FFFF00"/>
                </a:solidFill>
              </a:rPr>
              <a:t>. Çince bir isimden bir ekle (-i eki) fiil türetmek için </a:t>
            </a:r>
            <a:r>
              <a:rPr lang="tr-TR" sz="1700" dirty="0" smtClean="0">
                <a:solidFill>
                  <a:srgbClr val="FFFF00"/>
                </a:solidFill>
              </a:rPr>
              <a:t>Türklerin yazma </a:t>
            </a:r>
            <a:r>
              <a:rPr lang="tr-TR" sz="1700" dirty="0">
                <a:solidFill>
                  <a:srgbClr val="FFFF00"/>
                </a:solidFill>
              </a:rPr>
              <a:t>işini uzun zamandan beri biliyor olmaları gerekir. Aslında bu </a:t>
            </a:r>
            <a:r>
              <a:rPr lang="tr-TR" sz="1700" dirty="0" smtClean="0">
                <a:solidFill>
                  <a:srgbClr val="FFFF00"/>
                </a:solidFill>
              </a:rPr>
              <a:t>bir tahmin </a:t>
            </a:r>
            <a:r>
              <a:rPr lang="tr-TR" sz="1700" dirty="0">
                <a:solidFill>
                  <a:srgbClr val="FFFF00"/>
                </a:solidFill>
              </a:rPr>
              <a:t>de değildir. Çin kaynaklarında </a:t>
            </a:r>
            <a:r>
              <a:rPr lang="tr-TR" sz="1700" dirty="0" err="1">
                <a:solidFill>
                  <a:srgbClr val="FFFF00"/>
                </a:solidFill>
              </a:rPr>
              <a:t>Çinceleşmiş</a:t>
            </a:r>
            <a:r>
              <a:rPr lang="tr-TR" sz="1700" dirty="0">
                <a:solidFill>
                  <a:srgbClr val="FFFF00"/>
                </a:solidFill>
              </a:rPr>
              <a:t> biçimiyle </a:t>
            </a:r>
            <a:r>
              <a:rPr lang="tr-TR" sz="1700" dirty="0" smtClean="0">
                <a:solidFill>
                  <a:srgbClr val="FFFF00"/>
                </a:solidFill>
              </a:rPr>
              <a:t>geçen </a:t>
            </a:r>
            <a:r>
              <a:rPr lang="tr-TR" sz="1700" dirty="0" err="1" smtClean="0"/>
              <a:t>Tabgaçlara</a:t>
            </a:r>
            <a:r>
              <a:rPr lang="tr-TR" sz="1700" dirty="0" smtClean="0">
                <a:solidFill>
                  <a:srgbClr val="FFFF00"/>
                </a:solidFill>
              </a:rPr>
              <a:t> </a:t>
            </a:r>
            <a:r>
              <a:rPr lang="tr-TR" sz="1700" dirty="0">
                <a:solidFill>
                  <a:srgbClr val="FFFF00"/>
                </a:solidFill>
              </a:rPr>
              <a:t>ait </a:t>
            </a:r>
            <a:r>
              <a:rPr lang="tr-TR" sz="1700" dirty="0"/>
              <a:t>pi-te-</a:t>
            </a:r>
            <a:r>
              <a:rPr lang="tr-TR" sz="1700" dirty="0" err="1"/>
              <a:t>çen</a:t>
            </a:r>
            <a:r>
              <a:rPr lang="tr-TR" sz="1700" dirty="0">
                <a:solidFill>
                  <a:srgbClr val="FFFF00"/>
                </a:solidFill>
              </a:rPr>
              <a:t> kelimesi Paul </a:t>
            </a:r>
            <a:r>
              <a:rPr lang="tr-TR" sz="1700" dirty="0" err="1">
                <a:solidFill>
                  <a:srgbClr val="FFFF00"/>
                </a:solidFill>
              </a:rPr>
              <a:t>Pelliot'dan</a:t>
            </a:r>
            <a:r>
              <a:rPr lang="tr-TR" sz="1700" dirty="0">
                <a:solidFill>
                  <a:srgbClr val="FFFF00"/>
                </a:solidFill>
              </a:rPr>
              <a:t> beri </a:t>
            </a:r>
            <a:r>
              <a:rPr lang="tr-TR" sz="1700" dirty="0" err="1">
                <a:solidFill>
                  <a:srgbClr val="FFFF00"/>
                </a:solidFill>
              </a:rPr>
              <a:t>araştıncılarca</a:t>
            </a:r>
            <a:r>
              <a:rPr lang="tr-TR" sz="1700" dirty="0">
                <a:solidFill>
                  <a:srgbClr val="FFFF00"/>
                </a:solidFill>
              </a:rPr>
              <a:t> </a:t>
            </a:r>
            <a:r>
              <a:rPr lang="tr-TR" sz="1700" dirty="0" err="1" smtClean="0"/>
              <a:t>bitigçi</a:t>
            </a:r>
            <a:r>
              <a:rPr lang="tr-TR" sz="1700" dirty="0" smtClean="0">
                <a:solidFill>
                  <a:srgbClr val="FFFF00"/>
                </a:solidFill>
              </a:rPr>
              <a:t> şeklinde </a:t>
            </a:r>
            <a:r>
              <a:rPr lang="tr-TR" sz="1700" dirty="0">
                <a:solidFill>
                  <a:srgbClr val="FFFF00"/>
                </a:solidFill>
              </a:rPr>
              <a:t>yorumlanmaktadır. Bu veri Tabgaç Türklerinin, henüz dilleri </a:t>
            </a:r>
            <a:r>
              <a:rPr lang="tr-TR" sz="1700" dirty="0" err="1" smtClean="0">
                <a:solidFill>
                  <a:srgbClr val="FFFF00"/>
                </a:solidFill>
              </a:rPr>
              <a:t>Çinceleşmeden</a:t>
            </a:r>
            <a:r>
              <a:rPr lang="tr-TR" sz="1700" dirty="0" smtClean="0">
                <a:solidFill>
                  <a:srgbClr val="FFFF00"/>
                </a:solidFill>
              </a:rPr>
              <a:t> önce</a:t>
            </a:r>
            <a:r>
              <a:rPr lang="tr-TR" sz="1700" dirty="0">
                <a:solidFill>
                  <a:srgbClr val="FFFF00"/>
                </a:solidFill>
              </a:rPr>
              <a:t>, 3-4. yüzyıllarda </a:t>
            </a:r>
            <a:r>
              <a:rPr lang="tr-TR" sz="1700" dirty="0" err="1">
                <a:solidFill>
                  <a:srgbClr val="FFFF00"/>
                </a:solidFill>
              </a:rPr>
              <a:t>bitigçi</a:t>
            </a:r>
            <a:r>
              <a:rPr lang="tr-TR" sz="1700" dirty="0">
                <a:solidFill>
                  <a:srgbClr val="FFFF00"/>
                </a:solidFill>
              </a:rPr>
              <a:t> kelimesini kullandığını </a:t>
            </a:r>
            <a:r>
              <a:rPr lang="tr-TR" sz="1700" dirty="0" smtClean="0">
                <a:solidFill>
                  <a:srgbClr val="FFFF00"/>
                </a:solidFill>
              </a:rPr>
              <a:t>gösterir. </a:t>
            </a:r>
            <a:r>
              <a:rPr lang="tr-TR" sz="1700" dirty="0" err="1" smtClean="0">
                <a:solidFill>
                  <a:srgbClr val="FFFF00"/>
                </a:solidFill>
              </a:rPr>
              <a:t>Bitigçi</a:t>
            </a:r>
            <a:r>
              <a:rPr lang="tr-TR" sz="1700" dirty="0">
                <a:solidFill>
                  <a:srgbClr val="FFFF00"/>
                </a:solidFill>
              </a:rPr>
              <a:t>, biti- fiilinden iki yapım ekiyle türetilmiş bir sözdür; -g ile "</a:t>
            </a:r>
            <a:r>
              <a:rPr lang="tr-TR" sz="1700" dirty="0" smtClean="0">
                <a:solidFill>
                  <a:srgbClr val="FFFF00"/>
                </a:solidFill>
              </a:rPr>
              <a:t>yazı anlamında </a:t>
            </a:r>
            <a:r>
              <a:rPr lang="tr-TR" sz="1700" dirty="0">
                <a:solidFill>
                  <a:srgbClr val="FFFF00"/>
                </a:solidFill>
              </a:rPr>
              <a:t>bitig yapılmış, oradan da </a:t>
            </a:r>
            <a:r>
              <a:rPr lang="tr-TR" sz="1700" dirty="0"/>
              <a:t>-</a:t>
            </a:r>
            <a:r>
              <a:rPr lang="tr-TR" sz="1700" dirty="0" err="1"/>
              <a:t>çi</a:t>
            </a:r>
            <a:r>
              <a:rPr lang="tr-TR" sz="1700" dirty="0"/>
              <a:t>(n) </a:t>
            </a:r>
            <a:r>
              <a:rPr lang="tr-TR" sz="1700" dirty="0">
                <a:solidFill>
                  <a:srgbClr val="FFFF00"/>
                </a:solidFill>
              </a:rPr>
              <a:t>ile "yazıcı" anlamında bir meslek </a:t>
            </a:r>
            <a:r>
              <a:rPr lang="tr-TR" sz="1700" dirty="0" smtClean="0">
                <a:solidFill>
                  <a:srgbClr val="FFFF00"/>
                </a:solidFill>
              </a:rPr>
              <a:t>ismi </a:t>
            </a:r>
            <a:r>
              <a:rPr lang="tr-TR" sz="1700" dirty="0" smtClean="0"/>
              <a:t>(</a:t>
            </a:r>
            <a:r>
              <a:rPr lang="tr-TR" sz="1700" dirty="0" err="1" smtClean="0"/>
              <a:t>bitigçi</a:t>
            </a:r>
            <a:r>
              <a:rPr lang="tr-TR" sz="1700" dirty="0"/>
              <a:t>) </a:t>
            </a:r>
            <a:r>
              <a:rPr lang="tr-TR" sz="1700" dirty="0">
                <a:solidFill>
                  <a:srgbClr val="FFFF00"/>
                </a:solidFill>
              </a:rPr>
              <a:t>türetilmiştir. Anılan türevlerin ortaya çıkması için biti- fiilinin </a:t>
            </a:r>
            <a:r>
              <a:rPr lang="tr-TR" sz="1700" dirty="0" smtClean="0">
                <a:solidFill>
                  <a:srgbClr val="FFFF00"/>
                </a:solidFill>
              </a:rPr>
              <a:t>3-4. yüzyıllardan </a:t>
            </a:r>
            <a:r>
              <a:rPr lang="tr-TR" sz="1700" dirty="0">
                <a:solidFill>
                  <a:srgbClr val="FFFF00"/>
                </a:solidFill>
              </a:rPr>
              <a:t>önce de kullanılmış olması gerekir. Aynı mülâhazalarla </a:t>
            </a:r>
            <a:r>
              <a:rPr lang="tr-TR" sz="1700" dirty="0" smtClean="0">
                <a:solidFill>
                  <a:srgbClr val="FFFF00"/>
                </a:solidFill>
              </a:rPr>
              <a:t>Şinasi Tekin </a:t>
            </a:r>
            <a:r>
              <a:rPr lang="tr-TR" sz="1700" dirty="0" err="1">
                <a:solidFill>
                  <a:srgbClr val="FFFF00"/>
                </a:solidFill>
              </a:rPr>
              <a:t>bit+i</a:t>
            </a:r>
            <a:r>
              <a:rPr lang="tr-TR" sz="1700" dirty="0">
                <a:solidFill>
                  <a:srgbClr val="FFFF00"/>
                </a:solidFill>
              </a:rPr>
              <a:t>- fiilinin Türkler tarafından milât sıralarında </a:t>
            </a:r>
            <a:r>
              <a:rPr lang="tr-TR" sz="1700" dirty="0" smtClean="0">
                <a:solidFill>
                  <a:srgbClr val="FFFF00"/>
                </a:solidFill>
              </a:rPr>
              <a:t>türetilmiş olabileceğini düşünür. </a:t>
            </a:r>
            <a:r>
              <a:rPr lang="tr-TR" sz="1700" dirty="0">
                <a:solidFill>
                  <a:srgbClr val="FFFF00"/>
                </a:solidFill>
              </a:rPr>
              <a:t>Çeşitli kaynaklarda Türklerin ayrı </a:t>
            </a:r>
            <a:r>
              <a:rPr lang="tr-TR" sz="1700" dirty="0" smtClean="0">
                <a:solidFill>
                  <a:srgbClr val="FFFF00"/>
                </a:solidFill>
              </a:rPr>
              <a:t>bir yazısı </a:t>
            </a:r>
            <a:r>
              <a:rPr lang="tr-TR" sz="1700" dirty="0">
                <a:solidFill>
                  <a:srgbClr val="FFFF00"/>
                </a:solidFill>
              </a:rPr>
              <a:t>olduğu da kaydedilmiştir. Çin yıllıklarına göre </a:t>
            </a:r>
            <a:r>
              <a:rPr lang="tr-TR" sz="1700" dirty="0"/>
              <a:t>"Uygurların ataları </a:t>
            </a:r>
            <a:r>
              <a:rPr lang="tr-TR" sz="1700" dirty="0" err="1" smtClean="0"/>
              <a:t>Kaokü'ler</a:t>
            </a:r>
            <a:r>
              <a:rPr lang="tr-TR" sz="1700" dirty="0" smtClean="0"/>
              <a:t> </a:t>
            </a:r>
            <a:r>
              <a:rPr lang="tr-TR" sz="1700" dirty="0" smtClean="0">
                <a:solidFill>
                  <a:srgbClr val="FFFF00"/>
                </a:solidFill>
              </a:rPr>
              <a:t>Çince </a:t>
            </a:r>
            <a:r>
              <a:rPr lang="tr-TR" sz="1700" dirty="0">
                <a:solidFill>
                  <a:srgbClr val="FFFF00"/>
                </a:solidFill>
              </a:rPr>
              <a:t>yazarlar, fakat </a:t>
            </a:r>
            <a:r>
              <a:rPr lang="tr-TR" sz="1700" dirty="0"/>
              <a:t>Hunca</a:t>
            </a:r>
            <a:r>
              <a:rPr lang="tr-TR" sz="1700" dirty="0">
                <a:solidFill>
                  <a:srgbClr val="FFFF00"/>
                </a:solidFill>
              </a:rPr>
              <a:t> da yazarlardı." </a:t>
            </a:r>
            <a:r>
              <a:rPr lang="tr-TR" sz="1700" b="1" dirty="0" smtClean="0"/>
              <a:t>"PRİSKOS </a:t>
            </a:r>
            <a:r>
              <a:rPr lang="tr-TR" sz="1700" dirty="0" smtClean="0">
                <a:solidFill>
                  <a:srgbClr val="FFFF00"/>
                </a:solidFill>
              </a:rPr>
              <a:t>hatıralarında </a:t>
            </a:r>
            <a:r>
              <a:rPr lang="tr-TR" sz="1700" dirty="0">
                <a:solidFill>
                  <a:srgbClr val="FFFF00"/>
                </a:solidFill>
              </a:rPr>
              <a:t>(5. </a:t>
            </a:r>
            <a:r>
              <a:rPr lang="tr-TR" sz="1700" dirty="0" smtClean="0">
                <a:solidFill>
                  <a:srgbClr val="FFFF00"/>
                </a:solidFill>
              </a:rPr>
              <a:t>asır ortası</a:t>
            </a:r>
            <a:r>
              <a:rPr lang="tr-TR" sz="1700" dirty="0">
                <a:solidFill>
                  <a:srgbClr val="FFFF00"/>
                </a:solidFill>
              </a:rPr>
              <a:t>), Hun kâtiplerin ayrı bir yazı ile hazırladıkları metinleri </a:t>
            </a:r>
            <a:r>
              <a:rPr lang="tr-TR" sz="1700" dirty="0" err="1" smtClean="0">
                <a:solidFill>
                  <a:srgbClr val="FFFF00"/>
                </a:solidFill>
              </a:rPr>
              <a:t>Attilâ'ya</a:t>
            </a:r>
            <a:r>
              <a:rPr lang="tr-TR" sz="1700" dirty="0" smtClean="0">
                <a:solidFill>
                  <a:srgbClr val="FFFF00"/>
                </a:solidFill>
              </a:rPr>
              <a:t> okuduklarını </a:t>
            </a:r>
            <a:r>
              <a:rPr lang="tr-TR" sz="1700" dirty="0">
                <a:solidFill>
                  <a:srgbClr val="FFFF00"/>
                </a:solidFill>
              </a:rPr>
              <a:t>söyler." "Bizanslı tarihçi </a:t>
            </a:r>
            <a:r>
              <a:rPr lang="tr-TR" sz="1700" dirty="0" err="1" smtClean="0">
                <a:solidFill>
                  <a:srgbClr val="FFFF00"/>
                </a:solidFill>
              </a:rPr>
              <a:t>Priskos'a</a:t>
            </a:r>
            <a:r>
              <a:rPr lang="tr-TR" sz="1700" dirty="0" smtClean="0">
                <a:solidFill>
                  <a:srgbClr val="FFFF00"/>
                </a:solidFill>
              </a:rPr>
              <a:t> </a:t>
            </a:r>
            <a:r>
              <a:rPr lang="tr-TR" sz="1700" dirty="0">
                <a:solidFill>
                  <a:srgbClr val="FFFF00"/>
                </a:solidFill>
              </a:rPr>
              <a:t>göre (6. asır) </a:t>
            </a:r>
            <a:r>
              <a:rPr lang="tr-TR" sz="1700" dirty="0" err="1"/>
              <a:t>Ogur</a:t>
            </a:r>
            <a:r>
              <a:rPr lang="tr-TR" sz="1700" dirty="0"/>
              <a:t> </a:t>
            </a:r>
            <a:r>
              <a:rPr lang="tr-TR" sz="1700" dirty="0" smtClean="0"/>
              <a:t>boylan </a:t>
            </a:r>
            <a:r>
              <a:rPr lang="tr-TR" sz="1700" dirty="0" smtClean="0">
                <a:solidFill>
                  <a:srgbClr val="FFFF00"/>
                </a:solidFill>
              </a:rPr>
              <a:t>kendi </a:t>
            </a:r>
            <a:r>
              <a:rPr lang="tr-TR" sz="1700" dirty="0">
                <a:solidFill>
                  <a:srgbClr val="FFFF00"/>
                </a:solidFill>
              </a:rPr>
              <a:t>yazılarını da kullanırlardı." "Gök-Türklerden önce </a:t>
            </a:r>
            <a:r>
              <a:rPr lang="tr-TR" sz="1700" dirty="0" smtClean="0">
                <a:solidFill>
                  <a:srgbClr val="FFFF00"/>
                </a:solidFill>
              </a:rPr>
              <a:t> Hunların </a:t>
            </a:r>
            <a:r>
              <a:rPr lang="tr-TR" sz="1700" dirty="0">
                <a:solidFill>
                  <a:srgbClr val="FFFF00"/>
                </a:solidFill>
              </a:rPr>
              <a:t>yazıları vardı ve bu, Gök-Türklerinki gibi </a:t>
            </a:r>
            <a:r>
              <a:rPr lang="tr-TR" sz="1700" dirty="0" smtClean="0">
                <a:solidFill>
                  <a:srgbClr val="FFFF00"/>
                </a:solidFill>
              </a:rPr>
              <a:t>idi. </a:t>
            </a:r>
            <a:r>
              <a:rPr lang="tr-TR" sz="1700" dirty="0" err="1" smtClean="0">
                <a:solidFill>
                  <a:srgbClr val="FFFF00"/>
                </a:solidFill>
              </a:rPr>
              <a:t>Tokı</a:t>
            </a:r>
            <a:r>
              <a:rPr lang="tr-TR" sz="1700" dirty="0" smtClean="0">
                <a:solidFill>
                  <a:srgbClr val="FFFF00"/>
                </a:solidFill>
              </a:rPr>
              <a:t>- </a:t>
            </a:r>
            <a:r>
              <a:rPr lang="tr-TR" sz="1700" dirty="0">
                <a:solidFill>
                  <a:srgbClr val="FFFF00"/>
                </a:solidFill>
              </a:rPr>
              <a:t>fiili, vurma </a:t>
            </a:r>
            <a:r>
              <a:rPr lang="tr-TR" sz="1700" dirty="0" smtClean="0">
                <a:solidFill>
                  <a:srgbClr val="FFFF00"/>
                </a:solidFill>
              </a:rPr>
              <a:t>sesinin yansıması </a:t>
            </a:r>
            <a:r>
              <a:rPr lang="tr-TR" sz="1700" dirty="0" smtClean="0"/>
              <a:t>tok</a:t>
            </a:r>
            <a:r>
              <a:rPr lang="tr-TR" sz="1700" dirty="0" smtClean="0">
                <a:solidFill>
                  <a:srgbClr val="FFFF00"/>
                </a:solidFill>
              </a:rPr>
              <a:t> ismine </a:t>
            </a:r>
            <a:r>
              <a:rPr lang="tr-TR" sz="1700" dirty="0">
                <a:solidFill>
                  <a:srgbClr val="FFFF00"/>
                </a:solidFill>
              </a:rPr>
              <a:t>dayanmaktadır. </a:t>
            </a:r>
            <a:r>
              <a:rPr lang="tr-TR" sz="1700" dirty="0" smtClean="0">
                <a:solidFill>
                  <a:srgbClr val="FFFF00"/>
                </a:solidFill>
              </a:rPr>
              <a:t>Tok ismine </a:t>
            </a:r>
            <a:r>
              <a:rPr lang="tr-TR" sz="1700" dirty="0">
                <a:solidFill>
                  <a:srgbClr val="FFFF00"/>
                </a:solidFill>
              </a:rPr>
              <a:t>+ı- eki getirilerek </a:t>
            </a:r>
            <a:r>
              <a:rPr lang="tr-TR" sz="1700" dirty="0" err="1">
                <a:solidFill>
                  <a:srgbClr val="FFFF00"/>
                </a:solidFill>
              </a:rPr>
              <a:t>tokı</a:t>
            </a:r>
            <a:r>
              <a:rPr lang="tr-TR" sz="1700" dirty="0">
                <a:solidFill>
                  <a:srgbClr val="FFFF00"/>
                </a:solidFill>
              </a:rPr>
              <a:t>- fiili türetilmiştir; anlamı "</a:t>
            </a:r>
            <a:r>
              <a:rPr lang="tr-TR" sz="1700" dirty="0" err="1">
                <a:solidFill>
                  <a:srgbClr val="FFFF00"/>
                </a:solidFill>
              </a:rPr>
              <a:t>vurmak"tır</a:t>
            </a:r>
            <a:r>
              <a:rPr lang="tr-TR" sz="1700" dirty="0">
                <a:solidFill>
                  <a:srgbClr val="FFFF00"/>
                </a:solidFill>
              </a:rPr>
              <a:t>. </a:t>
            </a:r>
            <a:r>
              <a:rPr lang="tr-TR" sz="1700" dirty="0" smtClean="0">
                <a:solidFill>
                  <a:srgbClr val="FFFF00"/>
                </a:solidFill>
              </a:rPr>
              <a:t>Türklerin "(</a:t>
            </a:r>
            <a:r>
              <a:rPr lang="tr-TR" sz="1700" dirty="0">
                <a:solidFill>
                  <a:srgbClr val="FFFF00"/>
                </a:solidFill>
              </a:rPr>
              <a:t>taşa) yazı yazmak" için "vurmak" anlamındaki ur- ve </a:t>
            </a:r>
            <a:r>
              <a:rPr lang="tr-TR" sz="1700" dirty="0" err="1">
                <a:solidFill>
                  <a:srgbClr val="FFFF00"/>
                </a:solidFill>
              </a:rPr>
              <a:t>tokı</a:t>
            </a:r>
            <a:r>
              <a:rPr lang="tr-TR" sz="1700" dirty="0">
                <a:solidFill>
                  <a:srgbClr val="FFFF00"/>
                </a:solidFill>
              </a:rPr>
              <a:t>- fiillerini </a:t>
            </a:r>
            <a:r>
              <a:rPr lang="tr-TR" sz="1700" dirty="0" smtClean="0">
                <a:solidFill>
                  <a:srgbClr val="FFFF00"/>
                </a:solidFill>
              </a:rPr>
              <a:t>kullanması, yazı </a:t>
            </a:r>
            <a:r>
              <a:rPr lang="tr-TR" sz="1700" dirty="0">
                <a:solidFill>
                  <a:srgbClr val="FFFF00"/>
                </a:solidFill>
              </a:rPr>
              <a:t>yazma işleminin vurarak yapıldığını göstermektedir. Muhtemelen </a:t>
            </a:r>
            <a:r>
              <a:rPr lang="tr-TR" sz="1700" dirty="0" smtClean="0">
                <a:solidFill>
                  <a:srgbClr val="FFFF00"/>
                </a:solidFill>
              </a:rPr>
              <a:t>keskiye benzer </a:t>
            </a:r>
            <a:r>
              <a:rPr lang="tr-TR" sz="1700" dirty="0">
                <a:solidFill>
                  <a:srgbClr val="FFFF00"/>
                </a:solidFill>
              </a:rPr>
              <a:t>bir demir parçasının sivri ucu taşa tutuluyor; tepesine çekice benzer </a:t>
            </a:r>
            <a:r>
              <a:rPr lang="tr-TR" sz="1700" dirty="0" smtClean="0">
                <a:solidFill>
                  <a:srgbClr val="FFFF00"/>
                </a:solidFill>
              </a:rPr>
              <a:t>bir cisimle </a:t>
            </a:r>
            <a:r>
              <a:rPr lang="tr-TR" sz="1700" dirty="0">
                <a:solidFill>
                  <a:srgbClr val="FFFF00"/>
                </a:solidFill>
              </a:rPr>
              <a:t>vuruluyor ve böylece harfler taşa kazınıyordu.</a:t>
            </a:r>
          </a:p>
        </p:txBody>
      </p:sp>
    </p:spTree>
    <p:extLst>
      <p:ext uri="{BB962C8B-B14F-4D97-AF65-F5344CB8AC3E}">
        <p14:creationId xmlns:p14="http://schemas.microsoft.com/office/powerpoint/2010/main" val="13648209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8136904" cy="5904656"/>
          </a:xfrm>
        </p:spPr>
        <p:txBody>
          <a:bodyPr/>
          <a:lstStyle/>
          <a:p>
            <a:pPr marL="0" indent="0" algn="just">
              <a:buNone/>
            </a:pPr>
            <a:r>
              <a:rPr lang="tr-TR" sz="1800" b="1" dirty="0"/>
              <a:t> </a:t>
            </a:r>
            <a:r>
              <a:rPr lang="tr-TR" sz="1800" b="1" dirty="0" smtClean="0"/>
              <a:t>       KÖKTÜRK  YAZILI (BENGÜ) </a:t>
            </a:r>
            <a:r>
              <a:rPr lang="tr-TR" sz="1800" b="1" dirty="0"/>
              <a:t>METİNLERİ</a:t>
            </a:r>
          </a:p>
          <a:p>
            <a:pPr marL="0" indent="0" algn="just">
              <a:buNone/>
            </a:pPr>
            <a:r>
              <a:rPr lang="tr-TR" sz="1800" dirty="0" smtClean="0">
                <a:solidFill>
                  <a:srgbClr val="FFFF00"/>
                </a:solidFill>
              </a:rPr>
              <a:t>Köktürklerin </a:t>
            </a:r>
            <a:r>
              <a:rPr lang="tr-TR" sz="1800" dirty="0">
                <a:solidFill>
                  <a:srgbClr val="FFFF00"/>
                </a:solidFill>
              </a:rPr>
              <a:t>ikinci döneminden kalmış olan bengü taş ve yazıtlar şunlardır:</a:t>
            </a:r>
          </a:p>
          <a:p>
            <a:pPr marL="0" indent="0" algn="just">
              <a:buNone/>
            </a:pPr>
            <a:r>
              <a:rPr lang="tr-TR" sz="1600" dirty="0"/>
              <a:t>1. </a:t>
            </a:r>
            <a:r>
              <a:rPr lang="tr-TR" sz="1600" dirty="0" err="1" smtClean="0"/>
              <a:t>Çoyr</a:t>
            </a:r>
            <a:r>
              <a:rPr lang="tr-TR" sz="1600" dirty="0" smtClean="0"/>
              <a:t>      2</a:t>
            </a:r>
            <a:r>
              <a:rPr lang="tr-TR" sz="1600" dirty="0"/>
              <a:t>. </a:t>
            </a:r>
            <a:r>
              <a:rPr lang="tr-TR" sz="1600" dirty="0" err="1"/>
              <a:t>Hoytu</a:t>
            </a:r>
            <a:r>
              <a:rPr lang="tr-TR" sz="1600" dirty="0"/>
              <a:t> </a:t>
            </a:r>
            <a:r>
              <a:rPr lang="tr-TR" sz="1600" dirty="0" smtClean="0"/>
              <a:t>Tamir      3</a:t>
            </a:r>
            <a:r>
              <a:rPr lang="tr-TR" sz="1600" dirty="0"/>
              <a:t>. </a:t>
            </a:r>
            <a:r>
              <a:rPr lang="tr-TR" sz="1600" dirty="0" err="1"/>
              <a:t>Ongin</a:t>
            </a:r>
            <a:r>
              <a:rPr lang="tr-TR" sz="1600" dirty="0"/>
              <a:t> (</a:t>
            </a:r>
            <a:r>
              <a:rPr lang="tr-TR" sz="1600" dirty="0" err="1"/>
              <a:t>Işbara</a:t>
            </a:r>
            <a:r>
              <a:rPr lang="tr-TR" sz="1600" dirty="0"/>
              <a:t> </a:t>
            </a:r>
            <a:r>
              <a:rPr lang="tr-TR" sz="1600" dirty="0" err="1"/>
              <a:t>Tamgan</a:t>
            </a:r>
            <a:r>
              <a:rPr lang="tr-TR" sz="1600" dirty="0"/>
              <a:t> </a:t>
            </a:r>
            <a:r>
              <a:rPr lang="tr-TR" sz="1600" dirty="0" smtClean="0"/>
              <a:t>Tarkan)    4</a:t>
            </a:r>
            <a:r>
              <a:rPr lang="tr-TR" sz="1600" dirty="0"/>
              <a:t>. </a:t>
            </a:r>
            <a:r>
              <a:rPr lang="tr-TR" sz="1600" dirty="0" err="1"/>
              <a:t>İhe-Huşotu</a:t>
            </a:r>
            <a:r>
              <a:rPr lang="tr-TR" sz="1600" dirty="0"/>
              <a:t> (Köl İç Çor)</a:t>
            </a:r>
          </a:p>
          <a:p>
            <a:pPr marL="0" indent="0" algn="just">
              <a:buNone/>
            </a:pPr>
            <a:r>
              <a:rPr lang="tr-TR" sz="1600" dirty="0"/>
              <a:t>5. </a:t>
            </a:r>
            <a:r>
              <a:rPr lang="tr-TR" sz="1600" dirty="0" err="1"/>
              <a:t>İhe-Aşete</a:t>
            </a:r>
            <a:r>
              <a:rPr lang="tr-TR" sz="1600" dirty="0"/>
              <a:t> (</a:t>
            </a:r>
            <a:r>
              <a:rPr lang="tr-TR" sz="1600" dirty="0" err="1"/>
              <a:t>Altun</a:t>
            </a:r>
            <a:r>
              <a:rPr lang="tr-TR" sz="1600" dirty="0"/>
              <a:t> </a:t>
            </a:r>
            <a:r>
              <a:rPr lang="tr-TR" sz="1600" dirty="0" err="1"/>
              <a:t>Tamgan</a:t>
            </a:r>
            <a:r>
              <a:rPr lang="tr-TR" sz="1600" dirty="0"/>
              <a:t> </a:t>
            </a:r>
            <a:r>
              <a:rPr lang="tr-TR" sz="1600" dirty="0" smtClean="0"/>
              <a:t>Tarkan)    6</a:t>
            </a:r>
            <a:r>
              <a:rPr lang="tr-TR" sz="1600" dirty="0"/>
              <a:t>. Bayın </a:t>
            </a:r>
            <a:r>
              <a:rPr lang="tr-TR" sz="1600" dirty="0" err="1"/>
              <a:t>Çokto</a:t>
            </a:r>
            <a:r>
              <a:rPr lang="tr-TR" sz="1600" dirty="0"/>
              <a:t> (</a:t>
            </a:r>
            <a:r>
              <a:rPr lang="tr-TR" sz="1600" dirty="0" smtClean="0"/>
              <a:t>Tonyukuk)  7</a:t>
            </a:r>
            <a:r>
              <a:rPr lang="tr-TR" sz="1600" dirty="0"/>
              <a:t>. Birinci Orhun (Köl Tigin)</a:t>
            </a:r>
          </a:p>
          <a:p>
            <a:pPr marL="0" indent="0" algn="just">
              <a:buNone/>
            </a:pPr>
            <a:r>
              <a:rPr lang="tr-TR" sz="1600" dirty="0"/>
              <a:t>8. İkinci Orhun (Bilge </a:t>
            </a:r>
            <a:r>
              <a:rPr lang="tr-TR" sz="1600" dirty="0" err="1" smtClean="0"/>
              <a:t>Kagan</a:t>
            </a:r>
            <a:r>
              <a:rPr lang="tr-TR" sz="1600" dirty="0" smtClean="0"/>
              <a:t>)     9</a:t>
            </a:r>
            <a:r>
              <a:rPr lang="tr-TR" sz="1600" dirty="0"/>
              <a:t>. </a:t>
            </a:r>
            <a:r>
              <a:rPr lang="tr-TR" sz="1600" dirty="0" err="1" smtClean="0"/>
              <a:t>İhe-Nûr</a:t>
            </a:r>
            <a:r>
              <a:rPr lang="tr-TR" sz="1600" dirty="0" smtClean="0"/>
              <a:t>  l0.Hangiday</a:t>
            </a:r>
            <a:r>
              <a:rPr lang="tr-TR" sz="1600" dirty="0" smtClean="0">
                <a:solidFill>
                  <a:srgbClr val="FFFF00"/>
                </a:solidFill>
              </a:rPr>
              <a:t> </a:t>
            </a:r>
            <a:endParaRPr lang="tr-TR" sz="1600" dirty="0">
              <a:solidFill>
                <a:srgbClr val="FFFF00"/>
              </a:solidFill>
            </a:endParaRPr>
          </a:p>
          <a:p>
            <a:pPr marL="0" indent="0" algn="just">
              <a:buNone/>
            </a:pPr>
            <a:r>
              <a:rPr lang="tr-TR" sz="1800" dirty="0"/>
              <a:t>Tarihi bilinen ve bugüne ulaşan en eski Türk yazıtı </a:t>
            </a:r>
            <a:r>
              <a:rPr lang="tr-TR" sz="1800" dirty="0" err="1"/>
              <a:t>Çoyr</a:t>
            </a:r>
            <a:r>
              <a:rPr lang="tr-TR" sz="1800" dirty="0"/>
              <a:t> yazıtıdır</a:t>
            </a:r>
            <a:r>
              <a:rPr lang="tr-TR" sz="1800" dirty="0">
                <a:solidFill>
                  <a:srgbClr val="FFFF00"/>
                </a:solidFill>
              </a:rPr>
              <a:t>. </a:t>
            </a:r>
            <a:r>
              <a:rPr lang="tr-TR" sz="1800" dirty="0" smtClean="0">
                <a:solidFill>
                  <a:srgbClr val="FFFF00"/>
                </a:solidFill>
              </a:rPr>
              <a:t>Bir Köktürk </a:t>
            </a:r>
            <a:r>
              <a:rPr lang="tr-TR" sz="1800" dirty="0">
                <a:solidFill>
                  <a:srgbClr val="FFFF00"/>
                </a:solidFill>
              </a:rPr>
              <a:t>erinin </a:t>
            </a:r>
            <a:r>
              <a:rPr lang="tr-TR" sz="1800" dirty="0" err="1">
                <a:solidFill>
                  <a:srgbClr val="FFFF00"/>
                </a:solidFill>
              </a:rPr>
              <a:t>İlteriş'e</a:t>
            </a:r>
            <a:r>
              <a:rPr lang="tr-TR" sz="1800" dirty="0">
                <a:solidFill>
                  <a:srgbClr val="FFFF00"/>
                </a:solidFill>
              </a:rPr>
              <a:t> katıldığını anlatan yazıt 687-692 yıllan </a:t>
            </a:r>
            <a:r>
              <a:rPr lang="tr-TR" sz="1800" dirty="0" smtClean="0">
                <a:solidFill>
                  <a:srgbClr val="FFFF00"/>
                </a:solidFill>
              </a:rPr>
              <a:t>arasında dikilmiştir</a:t>
            </a:r>
            <a:r>
              <a:rPr lang="tr-TR" sz="1800" dirty="0">
                <a:solidFill>
                  <a:srgbClr val="FFFF00"/>
                </a:solidFill>
              </a:rPr>
              <a:t>; 6 satırdan </a:t>
            </a:r>
            <a:r>
              <a:rPr lang="tr-TR" sz="1800" dirty="0" smtClean="0">
                <a:solidFill>
                  <a:srgbClr val="FFFF00"/>
                </a:solidFill>
              </a:rPr>
              <a:t>oluşmaktadır. </a:t>
            </a:r>
            <a:r>
              <a:rPr lang="tr-TR" sz="1800" dirty="0" err="1" smtClean="0"/>
              <a:t>Hoytu</a:t>
            </a:r>
            <a:r>
              <a:rPr lang="tr-TR" sz="1800" dirty="0" smtClean="0"/>
              <a:t> </a:t>
            </a:r>
            <a:r>
              <a:rPr lang="tr-TR" sz="1800" dirty="0"/>
              <a:t>Tamir </a:t>
            </a:r>
            <a:r>
              <a:rPr lang="tr-TR" sz="1800" dirty="0">
                <a:solidFill>
                  <a:srgbClr val="FFFF00"/>
                </a:solidFill>
              </a:rPr>
              <a:t>bölgesinde bulunmuş olan metinler diğerlerinden </a:t>
            </a:r>
            <a:r>
              <a:rPr lang="tr-TR" sz="1800" dirty="0" smtClean="0">
                <a:solidFill>
                  <a:srgbClr val="FFFF00"/>
                </a:solidFill>
              </a:rPr>
              <a:t>farklı olarak</a:t>
            </a:r>
            <a:r>
              <a:rPr lang="tr-TR" sz="1800" dirty="0">
                <a:solidFill>
                  <a:srgbClr val="FFFF00"/>
                </a:solidFill>
              </a:rPr>
              <a:t>, taş üzerine kazınarak değil, kayalar üzerine boya ile yazılmıştır. </a:t>
            </a:r>
            <a:r>
              <a:rPr lang="tr-TR" sz="1800" dirty="0" smtClean="0">
                <a:solidFill>
                  <a:srgbClr val="FFFF00"/>
                </a:solidFill>
              </a:rPr>
              <a:t>34 parçadan </a:t>
            </a:r>
            <a:r>
              <a:rPr lang="tr-TR" sz="1800" dirty="0">
                <a:solidFill>
                  <a:srgbClr val="FFFF00"/>
                </a:solidFill>
              </a:rPr>
              <a:t>oluşur; yayımlanmış olan 21 parça yazıtta toplam 42 satır </a:t>
            </a:r>
            <a:r>
              <a:rPr lang="tr-TR" sz="1800" dirty="0" smtClean="0">
                <a:solidFill>
                  <a:srgbClr val="FFFF00"/>
                </a:solidFill>
              </a:rPr>
              <a:t>vardır. 719-720 </a:t>
            </a:r>
            <a:r>
              <a:rPr lang="tr-TR" sz="1800" dirty="0">
                <a:solidFill>
                  <a:srgbClr val="FFFF00"/>
                </a:solidFill>
              </a:rPr>
              <a:t>tarihlerinde dikilmiş olan 19 satırlık </a:t>
            </a:r>
            <a:r>
              <a:rPr lang="tr-TR" sz="1800" dirty="0" err="1"/>
              <a:t>Ongin</a:t>
            </a:r>
            <a:r>
              <a:rPr lang="tr-TR" sz="1800" dirty="0"/>
              <a:t> anıtı</a:t>
            </a:r>
            <a:r>
              <a:rPr lang="tr-TR" sz="1800" dirty="0">
                <a:solidFill>
                  <a:srgbClr val="FFFF00"/>
                </a:solidFill>
              </a:rPr>
              <a:t>, Bilge </a:t>
            </a:r>
            <a:r>
              <a:rPr lang="tr-TR" sz="1800" dirty="0" err="1" smtClean="0">
                <a:solidFill>
                  <a:srgbClr val="FFFF00"/>
                </a:solidFill>
              </a:rPr>
              <a:t>Işbara</a:t>
            </a:r>
            <a:r>
              <a:rPr lang="tr-TR" sz="1800" dirty="0" smtClean="0">
                <a:solidFill>
                  <a:srgbClr val="FFFF00"/>
                </a:solidFill>
              </a:rPr>
              <a:t> </a:t>
            </a:r>
            <a:r>
              <a:rPr lang="tr-TR" sz="1800" dirty="0" err="1" smtClean="0">
                <a:solidFill>
                  <a:srgbClr val="FFFF00"/>
                </a:solidFill>
              </a:rPr>
              <a:t>Tamgan</a:t>
            </a:r>
            <a:r>
              <a:rPr lang="tr-TR" sz="1800" dirty="0" smtClean="0">
                <a:solidFill>
                  <a:srgbClr val="FFFF00"/>
                </a:solidFill>
              </a:rPr>
              <a:t> </a:t>
            </a:r>
            <a:r>
              <a:rPr lang="tr-TR" sz="1800" dirty="0">
                <a:solidFill>
                  <a:srgbClr val="FFFF00"/>
                </a:solidFill>
              </a:rPr>
              <a:t>Tarkan adlı bir beyin ve babası İl İtmiş </a:t>
            </a:r>
            <a:r>
              <a:rPr lang="tr-TR" sz="1800" dirty="0" err="1">
                <a:solidFill>
                  <a:srgbClr val="FFFF00"/>
                </a:solidFill>
              </a:rPr>
              <a:t>Yabgu'nun</a:t>
            </a:r>
            <a:r>
              <a:rPr lang="tr-TR" sz="1800" dirty="0">
                <a:solidFill>
                  <a:srgbClr val="FFFF00"/>
                </a:solidFill>
              </a:rPr>
              <a:t>, </a:t>
            </a:r>
            <a:r>
              <a:rPr lang="tr-TR" sz="1800" dirty="0" err="1">
                <a:solidFill>
                  <a:srgbClr val="FFFF00"/>
                </a:solidFill>
              </a:rPr>
              <a:t>İlteriş</a:t>
            </a:r>
            <a:r>
              <a:rPr lang="tr-TR" sz="1800" dirty="0">
                <a:solidFill>
                  <a:srgbClr val="FFFF00"/>
                </a:solidFill>
              </a:rPr>
              <a:t> ve Bilge </a:t>
            </a:r>
            <a:r>
              <a:rPr lang="tr-TR" sz="1800" dirty="0" smtClean="0">
                <a:solidFill>
                  <a:srgbClr val="FFFF00"/>
                </a:solidFill>
              </a:rPr>
              <a:t>Kağan zamanlarında </a:t>
            </a:r>
            <a:r>
              <a:rPr lang="tr-TR" sz="1800" dirty="0">
                <a:solidFill>
                  <a:srgbClr val="FFFF00"/>
                </a:solidFill>
              </a:rPr>
              <a:t>Türk milleti için nasıl çalıştıklarını ve düşmanla </a:t>
            </a:r>
            <a:r>
              <a:rPr lang="tr-TR" sz="1800" dirty="0" smtClean="0">
                <a:solidFill>
                  <a:srgbClr val="FFFF00"/>
                </a:solidFill>
              </a:rPr>
              <a:t>savaştıklarını anlatır</a:t>
            </a:r>
            <a:r>
              <a:rPr lang="tr-TR" sz="1800" dirty="0">
                <a:solidFill>
                  <a:srgbClr val="FFFF00"/>
                </a:solidFill>
              </a:rPr>
              <a:t>. Bu anıtta "kağana bağlılık" fikri veciz bir şekilde </a:t>
            </a:r>
            <a:r>
              <a:rPr lang="tr-TR" sz="1800" dirty="0" smtClean="0">
                <a:solidFill>
                  <a:srgbClr val="FFFF00"/>
                </a:solidFill>
              </a:rPr>
              <a:t>işlenmiştir. </a:t>
            </a:r>
            <a:r>
              <a:rPr lang="tr-TR" sz="1800" dirty="0" smtClean="0"/>
              <a:t>Köl </a:t>
            </a:r>
            <a:r>
              <a:rPr lang="tr-TR" sz="1800" dirty="0"/>
              <a:t>İç Çor anıtı </a:t>
            </a:r>
            <a:r>
              <a:rPr lang="tr-TR" sz="1800" dirty="0">
                <a:solidFill>
                  <a:srgbClr val="FFFF00"/>
                </a:solidFill>
              </a:rPr>
              <a:t>723-725 yılları arasında dikilmiştir; 29 </a:t>
            </a:r>
            <a:r>
              <a:rPr lang="tr-TR" sz="1800" dirty="0" err="1">
                <a:solidFill>
                  <a:srgbClr val="FFFF00"/>
                </a:solidFill>
              </a:rPr>
              <a:t>satırdır.Tarduşların</a:t>
            </a:r>
            <a:r>
              <a:rPr lang="tr-TR" sz="1800" dirty="0">
                <a:solidFill>
                  <a:srgbClr val="FFFF00"/>
                </a:solidFill>
              </a:rPr>
              <a:t> başı olan </a:t>
            </a:r>
            <a:r>
              <a:rPr lang="tr-TR" sz="1800" dirty="0" err="1">
                <a:solidFill>
                  <a:srgbClr val="FFFF00"/>
                </a:solidFill>
              </a:rPr>
              <a:t>Işbara</a:t>
            </a:r>
            <a:r>
              <a:rPr lang="tr-TR" sz="1800" dirty="0">
                <a:solidFill>
                  <a:srgbClr val="FFFF00"/>
                </a:solidFill>
              </a:rPr>
              <a:t> Bilge Köl İç Çor'un savaşlardaki yiğitliğini </a:t>
            </a:r>
            <a:r>
              <a:rPr lang="tr-TR" sz="1800" dirty="0" smtClean="0">
                <a:solidFill>
                  <a:srgbClr val="FFFF00"/>
                </a:solidFill>
              </a:rPr>
              <a:t>anlatmaktadır. </a:t>
            </a:r>
            <a:r>
              <a:rPr lang="tr-TR" sz="1800" dirty="0" err="1" smtClean="0"/>
              <a:t>İhe-Aşete</a:t>
            </a:r>
            <a:r>
              <a:rPr lang="tr-TR" sz="1800" dirty="0" smtClean="0">
                <a:solidFill>
                  <a:srgbClr val="FFFF00"/>
                </a:solidFill>
              </a:rPr>
              <a:t> </a:t>
            </a:r>
            <a:r>
              <a:rPr lang="tr-TR" sz="1800" dirty="0">
                <a:solidFill>
                  <a:srgbClr val="FFFF00"/>
                </a:solidFill>
              </a:rPr>
              <a:t>yazıtı, </a:t>
            </a:r>
            <a:r>
              <a:rPr lang="tr-TR" sz="1800" dirty="0" err="1">
                <a:solidFill>
                  <a:srgbClr val="FFFF00"/>
                </a:solidFill>
              </a:rPr>
              <a:t>Altun</a:t>
            </a:r>
            <a:r>
              <a:rPr lang="tr-TR" sz="1800" dirty="0">
                <a:solidFill>
                  <a:srgbClr val="FFFF00"/>
                </a:solidFill>
              </a:rPr>
              <a:t> </a:t>
            </a:r>
            <a:r>
              <a:rPr lang="tr-TR" sz="1800" dirty="0" err="1">
                <a:solidFill>
                  <a:srgbClr val="FFFF00"/>
                </a:solidFill>
              </a:rPr>
              <a:t>Tamgan</a:t>
            </a:r>
            <a:r>
              <a:rPr lang="tr-TR" sz="1800" dirty="0">
                <a:solidFill>
                  <a:srgbClr val="FFFF00"/>
                </a:solidFill>
              </a:rPr>
              <a:t> Tarkan adına, tahminen 724 yılında dikilmiş 10 satırlık küçük bir yazıttır </a:t>
            </a:r>
          </a:p>
          <a:p>
            <a:pPr marL="0" indent="0" algn="just">
              <a:buNone/>
            </a:pPr>
            <a:r>
              <a:rPr lang="tr-TR" sz="1800" dirty="0" smtClean="0">
                <a:solidFill>
                  <a:srgbClr val="FFFF00"/>
                </a:solidFill>
              </a:rPr>
              <a:t>.</a:t>
            </a:r>
          </a:p>
          <a:p>
            <a:pPr marL="0" indent="0" algn="just">
              <a:buNone/>
            </a:pPr>
            <a:endParaRPr lang="tr-TR" sz="1800" dirty="0">
              <a:solidFill>
                <a:srgbClr val="FFFF00"/>
              </a:solidFill>
            </a:endParaRPr>
          </a:p>
        </p:txBody>
      </p:sp>
    </p:spTree>
    <p:extLst>
      <p:ext uri="{BB962C8B-B14F-4D97-AF65-F5344CB8AC3E}">
        <p14:creationId xmlns:p14="http://schemas.microsoft.com/office/powerpoint/2010/main" val="239214456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496944" cy="6408712"/>
          </a:xfrm>
        </p:spPr>
        <p:txBody>
          <a:bodyPr/>
          <a:lstStyle/>
          <a:p>
            <a:pPr marL="0" indent="0">
              <a:buNone/>
            </a:pPr>
            <a:r>
              <a:rPr lang="tr-TR" sz="1600" dirty="0" smtClean="0">
                <a:solidFill>
                  <a:srgbClr val="FFFF00"/>
                </a:solidFill>
              </a:rPr>
              <a:t>                    </a:t>
            </a:r>
            <a:r>
              <a:rPr lang="tr-TR" sz="2400" b="1" dirty="0" smtClean="0"/>
              <a:t>GÖKTÜRK(ORHUN) YAZITLARI</a:t>
            </a:r>
          </a:p>
          <a:p>
            <a:pPr marL="0" indent="0">
              <a:buNone/>
            </a:pPr>
            <a:r>
              <a:rPr lang="tr-TR" sz="1600" dirty="0" smtClean="0">
                <a:solidFill>
                  <a:srgbClr val="FFFF00"/>
                </a:solidFill>
              </a:rPr>
              <a:t>Genel olarak "</a:t>
            </a:r>
            <a:r>
              <a:rPr lang="tr-TR" sz="1600" b="1" dirty="0" smtClean="0"/>
              <a:t>ORHUN ABİDELERİ</a:t>
            </a:r>
            <a:r>
              <a:rPr lang="tr-TR" sz="1600" dirty="0" smtClean="0">
                <a:solidFill>
                  <a:srgbClr val="FFFF00"/>
                </a:solidFill>
              </a:rPr>
              <a:t>" </a:t>
            </a:r>
            <a:r>
              <a:rPr lang="tr-TR" sz="1600" dirty="0">
                <a:solidFill>
                  <a:srgbClr val="FFFF00"/>
                </a:solidFill>
              </a:rPr>
              <a:t>diye adlandırılan </a:t>
            </a:r>
            <a:r>
              <a:rPr lang="tr-TR" sz="1600" dirty="0"/>
              <a:t>Tonyukuk</a:t>
            </a:r>
            <a:r>
              <a:rPr lang="tr-TR" sz="1600" dirty="0">
                <a:solidFill>
                  <a:srgbClr val="FFFF00"/>
                </a:solidFill>
              </a:rPr>
              <a:t>, </a:t>
            </a:r>
            <a:r>
              <a:rPr lang="tr-TR" sz="1600" dirty="0" smtClean="0"/>
              <a:t>Köl Tigin </a:t>
            </a:r>
            <a:r>
              <a:rPr lang="tr-TR" sz="1600" dirty="0" smtClean="0">
                <a:solidFill>
                  <a:srgbClr val="FFFF00"/>
                </a:solidFill>
              </a:rPr>
              <a:t>ve </a:t>
            </a:r>
            <a:r>
              <a:rPr lang="tr-TR" sz="1600" dirty="0" smtClean="0">
                <a:solidFill>
                  <a:schemeClr val="tx2"/>
                </a:solidFill>
              </a:rPr>
              <a:t>Bilge Kağan  </a:t>
            </a:r>
            <a:r>
              <a:rPr lang="tr-TR" sz="1600" dirty="0" smtClean="0">
                <a:solidFill>
                  <a:srgbClr val="FFFF00"/>
                </a:solidFill>
              </a:rPr>
              <a:t>bengü </a:t>
            </a:r>
            <a:r>
              <a:rPr lang="tr-TR" sz="1600" dirty="0" err="1" smtClean="0">
                <a:solidFill>
                  <a:srgbClr val="FFFF00"/>
                </a:solidFill>
              </a:rPr>
              <a:t>taşları,Türk</a:t>
            </a:r>
            <a:r>
              <a:rPr lang="tr-TR" sz="1600" dirty="0" smtClean="0">
                <a:solidFill>
                  <a:srgbClr val="FFFF00"/>
                </a:solidFill>
              </a:rPr>
              <a:t> </a:t>
            </a:r>
            <a:r>
              <a:rPr lang="tr-TR" sz="1600" dirty="0">
                <a:solidFill>
                  <a:srgbClr val="FFFF00"/>
                </a:solidFill>
              </a:rPr>
              <a:t>edebiyatının en uzun ve </a:t>
            </a:r>
            <a:r>
              <a:rPr lang="tr-TR" sz="1600" dirty="0" smtClean="0">
                <a:solidFill>
                  <a:srgbClr val="FFFF00"/>
                </a:solidFill>
              </a:rPr>
              <a:t>en mükemmel ilk örnekleridir. </a:t>
            </a:r>
          </a:p>
          <a:p>
            <a:pPr marL="0" indent="0">
              <a:buNone/>
            </a:pPr>
            <a:r>
              <a:rPr lang="tr-TR" sz="1600" b="1" dirty="0" smtClean="0">
                <a:solidFill>
                  <a:schemeClr val="tx2"/>
                </a:solidFill>
              </a:rPr>
              <a:t>                                 TONYUKUK BENGÜ TAŞI</a:t>
            </a:r>
            <a:endParaRPr lang="tr-TR" sz="1600" dirty="0" smtClean="0">
              <a:solidFill>
                <a:schemeClr val="tx2"/>
              </a:solidFill>
            </a:endParaRPr>
          </a:p>
          <a:p>
            <a:pPr marL="0" indent="0">
              <a:buNone/>
            </a:pPr>
            <a:r>
              <a:rPr lang="tr-TR" sz="1600" dirty="0" smtClean="0">
                <a:solidFill>
                  <a:schemeClr val="tx2"/>
                </a:solidFill>
              </a:rPr>
              <a:t> </a:t>
            </a:r>
            <a:r>
              <a:rPr lang="tr-TR" sz="1600" dirty="0" smtClean="0">
                <a:solidFill>
                  <a:srgbClr val="FFFF00"/>
                </a:solidFill>
              </a:rPr>
              <a:t>725  yılında </a:t>
            </a:r>
            <a:r>
              <a:rPr lang="tr-TR" sz="1600" dirty="0">
                <a:solidFill>
                  <a:srgbClr val="FFFF00"/>
                </a:solidFill>
              </a:rPr>
              <a:t>dikilmiştir. 725 </a:t>
            </a:r>
            <a:r>
              <a:rPr lang="tr-TR" sz="1600" dirty="0" smtClean="0">
                <a:solidFill>
                  <a:srgbClr val="FFFF00"/>
                </a:solidFill>
              </a:rPr>
              <a:t>yılında Çinlilerin </a:t>
            </a:r>
            <a:r>
              <a:rPr lang="tr-TR" sz="1600" dirty="0">
                <a:solidFill>
                  <a:srgbClr val="FFFF00"/>
                </a:solidFill>
              </a:rPr>
              <a:t>gönderdiği elçilik heyetine verilen ziyafette Tonyukuk da </a:t>
            </a:r>
            <a:r>
              <a:rPr lang="tr-TR" sz="1600" dirty="0" smtClean="0">
                <a:solidFill>
                  <a:srgbClr val="FFFF00"/>
                </a:solidFill>
              </a:rPr>
              <a:t>vardı. </a:t>
            </a:r>
            <a:r>
              <a:rPr lang="tr-TR" sz="1600" dirty="0">
                <a:solidFill>
                  <a:srgbClr val="FFFF00"/>
                </a:solidFill>
              </a:rPr>
              <a:t>Çin </a:t>
            </a:r>
            <a:r>
              <a:rPr lang="tr-TR" sz="1600" dirty="0" smtClean="0">
                <a:solidFill>
                  <a:srgbClr val="FFFF00"/>
                </a:solidFill>
              </a:rPr>
              <a:t>kaynaklarında </a:t>
            </a:r>
            <a:r>
              <a:rPr lang="tr-TR" sz="1600" dirty="0" err="1" smtClean="0">
                <a:solidFill>
                  <a:srgbClr val="FFFF00"/>
                </a:solidFill>
              </a:rPr>
              <a:t>Tonyukuk'la</a:t>
            </a:r>
            <a:r>
              <a:rPr lang="tr-TR" sz="1600" dirty="0" smtClean="0">
                <a:solidFill>
                  <a:srgbClr val="FFFF00"/>
                </a:solidFill>
              </a:rPr>
              <a:t> </a:t>
            </a:r>
            <a:r>
              <a:rPr lang="tr-TR" sz="1600" dirty="0">
                <a:solidFill>
                  <a:srgbClr val="FFFF00"/>
                </a:solidFill>
              </a:rPr>
              <a:t>ilgili en son </a:t>
            </a:r>
            <a:r>
              <a:rPr lang="tr-TR" sz="1600" dirty="0" smtClean="0">
                <a:solidFill>
                  <a:srgbClr val="FFFF00"/>
                </a:solidFill>
              </a:rPr>
              <a:t>haber budur . </a:t>
            </a:r>
            <a:r>
              <a:rPr lang="tr-TR" sz="1600" dirty="0">
                <a:solidFill>
                  <a:srgbClr val="FFFF00"/>
                </a:solidFill>
              </a:rPr>
              <a:t>O hâlde 725'te Tonyukuk, yaşlı bir devlet </a:t>
            </a:r>
            <a:r>
              <a:rPr lang="tr-TR" sz="1600" dirty="0" smtClean="0">
                <a:solidFill>
                  <a:srgbClr val="FFFF00"/>
                </a:solidFill>
              </a:rPr>
              <a:t>adamı olarak </a:t>
            </a:r>
            <a:r>
              <a:rPr lang="tr-TR" sz="1600" dirty="0">
                <a:solidFill>
                  <a:srgbClr val="FFFF00"/>
                </a:solidFill>
              </a:rPr>
              <a:t>görev başındadır; ancak daha sonra kendisinden bahsedilmediğine </a:t>
            </a:r>
            <a:r>
              <a:rPr lang="tr-TR" sz="1600" dirty="0" smtClean="0">
                <a:solidFill>
                  <a:srgbClr val="FFFF00"/>
                </a:solidFill>
              </a:rPr>
              <a:t>göre kısa </a:t>
            </a:r>
            <a:r>
              <a:rPr lang="tr-TR" sz="1600" dirty="0">
                <a:solidFill>
                  <a:srgbClr val="FFFF00"/>
                </a:solidFill>
              </a:rPr>
              <a:t>zaman sonra ölmüş olmalıdır. Tonyukuk bengü taşının son satırında </a:t>
            </a:r>
            <a:r>
              <a:rPr lang="tr-TR" sz="1600" i="1" dirty="0" smtClean="0"/>
              <a:t>Türk Bilge </a:t>
            </a:r>
            <a:r>
              <a:rPr lang="tr-TR" sz="1600" i="1" dirty="0" err="1"/>
              <a:t>Kagan</a:t>
            </a:r>
            <a:r>
              <a:rPr lang="tr-TR" sz="1600" i="1" dirty="0"/>
              <a:t> Türk </a:t>
            </a:r>
            <a:r>
              <a:rPr lang="tr-TR" sz="1600" i="1" dirty="0" err="1"/>
              <a:t>sir</a:t>
            </a:r>
            <a:r>
              <a:rPr lang="tr-TR" sz="1600" i="1" dirty="0"/>
              <a:t> </a:t>
            </a:r>
            <a:r>
              <a:rPr lang="tr-TR" sz="1600" i="1" dirty="0" err="1"/>
              <a:t>bodunug</a:t>
            </a:r>
            <a:r>
              <a:rPr lang="tr-TR" sz="1600" i="1" dirty="0"/>
              <a:t> </a:t>
            </a:r>
            <a:r>
              <a:rPr lang="tr-TR" sz="1600" i="1" dirty="0" err="1"/>
              <a:t>Oguz</a:t>
            </a:r>
            <a:r>
              <a:rPr lang="tr-TR" sz="1600" i="1" dirty="0"/>
              <a:t> </a:t>
            </a:r>
            <a:r>
              <a:rPr lang="tr-TR" sz="1600" i="1" dirty="0" err="1"/>
              <a:t>bodunug</a:t>
            </a:r>
            <a:r>
              <a:rPr lang="tr-TR" sz="1600" i="1" dirty="0"/>
              <a:t> </a:t>
            </a:r>
            <a:r>
              <a:rPr lang="tr-TR" sz="1600" i="1" dirty="0" err="1"/>
              <a:t>igidü</a:t>
            </a:r>
            <a:r>
              <a:rPr lang="tr-TR" sz="1600" i="1" dirty="0"/>
              <a:t> </a:t>
            </a:r>
            <a:r>
              <a:rPr lang="tr-TR" sz="1600" i="1" dirty="0" err="1" smtClean="0"/>
              <a:t>olurur</a:t>
            </a:r>
            <a:r>
              <a:rPr lang="tr-TR" sz="1600" i="1" dirty="0" smtClean="0">
                <a:solidFill>
                  <a:srgbClr val="FFFF00"/>
                </a:solidFill>
              </a:rPr>
              <a:t> </a:t>
            </a:r>
            <a:r>
              <a:rPr lang="tr-TR" sz="1600" dirty="0" smtClean="0">
                <a:solidFill>
                  <a:srgbClr val="FFFF00"/>
                </a:solidFill>
              </a:rPr>
              <a:t> denildiğine göre </a:t>
            </a:r>
            <a:r>
              <a:rPr lang="tr-TR" sz="1600" dirty="0">
                <a:solidFill>
                  <a:srgbClr val="FFFF00"/>
                </a:solidFill>
              </a:rPr>
              <a:t>Tonyukuk anıtının, Bilge Kağan'ın hükümdarlık dönemi olan </a:t>
            </a:r>
            <a:r>
              <a:rPr lang="tr-TR" sz="1600" dirty="0" smtClean="0">
                <a:solidFill>
                  <a:srgbClr val="FFFF00"/>
                </a:solidFill>
              </a:rPr>
              <a:t>716-734 tarihleri </a:t>
            </a:r>
            <a:r>
              <a:rPr lang="tr-TR" sz="1600" dirty="0">
                <a:solidFill>
                  <a:srgbClr val="FFFF00"/>
                </a:solidFill>
              </a:rPr>
              <a:t>arasında dikildiği muhakkaktır. </a:t>
            </a:r>
            <a:r>
              <a:rPr lang="tr-TR" sz="1600" dirty="0" smtClean="0">
                <a:solidFill>
                  <a:srgbClr val="FFFF00"/>
                </a:solidFill>
              </a:rPr>
              <a:t>725 yılında </a:t>
            </a:r>
            <a:r>
              <a:rPr lang="tr-TR" sz="1600" dirty="0">
                <a:solidFill>
                  <a:srgbClr val="FFFF00"/>
                </a:solidFill>
              </a:rPr>
              <a:t>görev başında bulunduğuna göre anıtını bu tarihle ölüm </a:t>
            </a:r>
            <a:r>
              <a:rPr lang="tr-TR" sz="1600" dirty="0" smtClean="0">
                <a:solidFill>
                  <a:srgbClr val="FFFF00"/>
                </a:solidFill>
              </a:rPr>
              <a:t>tarihi arasında </a:t>
            </a:r>
            <a:r>
              <a:rPr lang="tr-TR" sz="1600" dirty="0">
                <a:solidFill>
                  <a:srgbClr val="FFFF00"/>
                </a:solidFill>
              </a:rPr>
              <a:t>dikmiş olmalıdır. Bu da tahminen 725-726 yılları </a:t>
            </a:r>
            <a:r>
              <a:rPr lang="tr-TR" sz="1600" dirty="0" smtClean="0">
                <a:solidFill>
                  <a:srgbClr val="FFFF00"/>
                </a:solidFill>
              </a:rPr>
              <a:t>olabilir. Tonyukuk, anıtta kendisini </a:t>
            </a:r>
            <a:r>
              <a:rPr lang="tr-TR" sz="1600" dirty="0" err="1">
                <a:solidFill>
                  <a:srgbClr val="FFFF00"/>
                </a:solidFill>
              </a:rPr>
              <a:t>göreyden</a:t>
            </a:r>
            <a:r>
              <a:rPr lang="tr-TR" sz="1600" dirty="0">
                <a:solidFill>
                  <a:srgbClr val="FFFF00"/>
                </a:solidFill>
              </a:rPr>
              <a:t> alan Kapgan </a:t>
            </a:r>
            <a:r>
              <a:rPr lang="tr-TR" sz="1600" dirty="0" smtClean="0">
                <a:solidFill>
                  <a:srgbClr val="FFFF00"/>
                </a:solidFill>
              </a:rPr>
              <a:t>Kağan’ a  sitemle şöyle </a:t>
            </a:r>
            <a:r>
              <a:rPr lang="tr-TR" sz="1600" dirty="0">
                <a:solidFill>
                  <a:srgbClr val="FFFF00"/>
                </a:solidFill>
              </a:rPr>
              <a:t>seslenir </a:t>
            </a:r>
            <a:r>
              <a:rPr lang="tr-TR" sz="1600" dirty="0" smtClean="0">
                <a:solidFill>
                  <a:srgbClr val="FFFF00"/>
                </a:solidFill>
              </a:rPr>
              <a:t>:</a:t>
            </a:r>
          </a:p>
          <a:p>
            <a:pPr marL="0" indent="0">
              <a:buNone/>
            </a:pPr>
            <a:r>
              <a:rPr lang="tr-TR" sz="1600" dirty="0" err="1" smtClean="0">
                <a:solidFill>
                  <a:srgbClr val="FFFF00"/>
                </a:solidFill>
              </a:rPr>
              <a:t>İlteriş</a:t>
            </a:r>
            <a:r>
              <a:rPr lang="tr-TR" sz="1600" dirty="0" smtClean="0">
                <a:solidFill>
                  <a:srgbClr val="FFFF00"/>
                </a:solidFill>
              </a:rPr>
              <a:t> </a:t>
            </a:r>
            <a:r>
              <a:rPr lang="tr-TR" sz="1600" dirty="0" err="1">
                <a:solidFill>
                  <a:srgbClr val="FFFF00"/>
                </a:solidFill>
              </a:rPr>
              <a:t>Kagan</a:t>
            </a:r>
            <a:r>
              <a:rPr lang="tr-TR" sz="1600" dirty="0">
                <a:solidFill>
                  <a:srgbClr val="FFFF00"/>
                </a:solidFill>
              </a:rPr>
              <a:t> </a:t>
            </a:r>
            <a:r>
              <a:rPr lang="tr-TR" sz="1600" dirty="0" err="1">
                <a:solidFill>
                  <a:srgbClr val="FFFF00"/>
                </a:solidFill>
              </a:rPr>
              <a:t>kazganmasar</a:t>
            </a:r>
            <a:r>
              <a:rPr lang="tr-TR" sz="1600" dirty="0">
                <a:solidFill>
                  <a:srgbClr val="FFFF00"/>
                </a:solidFill>
              </a:rPr>
              <a:t> yok </a:t>
            </a:r>
            <a:r>
              <a:rPr lang="tr-TR" sz="1600" dirty="0" err="1">
                <a:solidFill>
                  <a:srgbClr val="FFFF00"/>
                </a:solidFill>
              </a:rPr>
              <a:t>erti</a:t>
            </a:r>
            <a:r>
              <a:rPr lang="tr-TR" sz="1600" dirty="0">
                <a:solidFill>
                  <a:srgbClr val="FFFF00"/>
                </a:solidFill>
              </a:rPr>
              <a:t> er ser, </a:t>
            </a:r>
            <a:r>
              <a:rPr lang="tr-TR" sz="1600" dirty="0" err="1"/>
              <a:t>İlteriş</a:t>
            </a:r>
            <a:r>
              <a:rPr lang="tr-TR" sz="1600" dirty="0"/>
              <a:t> Kağan kazanmasa, var olmasaydı,</a:t>
            </a:r>
          </a:p>
          <a:p>
            <a:pPr marL="0" indent="0">
              <a:buNone/>
            </a:pPr>
            <a:r>
              <a:rPr lang="tr-TR" sz="1600" dirty="0">
                <a:solidFill>
                  <a:srgbClr val="FFFF00"/>
                </a:solidFill>
              </a:rPr>
              <a:t>Bilge Tonyukuk </a:t>
            </a:r>
            <a:r>
              <a:rPr lang="tr-TR" sz="1600" dirty="0" err="1">
                <a:solidFill>
                  <a:srgbClr val="FFFF00"/>
                </a:solidFill>
              </a:rPr>
              <a:t>kazganmasar</a:t>
            </a:r>
            <a:r>
              <a:rPr lang="tr-TR" sz="1600" dirty="0">
                <a:solidFill>
                  <a:srgbClr val="FFFF00"/>
                </a:solidFill>
              </a:rPr>
              <a:t> ben yok </a:t>
            </a:r>
            <a:r>
              <a:rPr lang="tr-TR" sz="1600" dirty="0" err="1">
                <a:solidFill>
                  <a:srgbClr val="FFFF00"/>
                </a:solidFill>
              </a:rPr>
              <a:t>ertim</a:t>
            </a:r>
            <a:r>
              <a:rPr lang="tr-TR" sz="1600" dirty="0">
                <a:solidFill>
                  <a:srgbClr val="FFFF00"/>
                </a:solidFill>
              </a:rPr>
              <a:t> erser, </a:t>
            </a:r>
            <a:r>
              <a:rPr lang="tr-TR" sz="1600" dirty="0"/>
              <a:t>Bilge Tonyukuk kazanmasa, ben olmasaydım,</a:t>
            </a:r>
          </a:p>
          <a:p>
            <a:pPr marL="0" indent="0">
              <a:buNone/>
            </a:pPr>
            <a:r>
              <a:rPr lang="tr-TR" sz="1600" dirty="0">
                <a:solidFill>
                  <a:srgbClr val="FFFF00"/>
                </a:solidFill>
              </a:rPr>
              <a:t>Kapgan </a:t>
            </a:r>
            <a:r>
              <a:rPr lang="tr-TR" sz="1600" dirty="0" err="1">
                <a:solidFill>
                  <a:srgbClr val="FFFF00"/>
                </a:solidFill>
              </a:rPr>
              <a:t>Kagan</a:t>
            </a:r>
            <a:r>
              <a:rPr lang="tr-TR" sz="1600" dirty="0">
                <a:solidFill>
                  <a:srgbClr val="FFFF00"/>
                </a:solidFill>
              </a:rPr>
              <a:t> Türk </a:t>
            </a:r>
            <a:r>
              <a:rPr lang="tr-TR" sz="1600" dirty="0" err="1">
                <a:solidFill>
                  <a:srgbClr val="FFFF00"/>
                </a:solidFill>
              </a:rPr>
              <a:t>sir</a:t>
            </a:r>
            <a:r>
              <a:rPr lang="tr-TR" sz="1600" dirty="0">
                <a:solidFill>
                  <a:srgbClr val="FFFF00"/>
                </a:solidFill>
              </a:rPr>
              <a:t> </a:t>
            </a:r>
            <a:r>
              <a:rPr lang="tr-TR" sz="1600" dirty="0" err="1">
                <a:solidFill>
                  <a:srgbClr val="FFFF00"/>
                </a:solidFill>
              </a:rPr>
              <a:t>bodun</a:t>
            </a:r>
            <a:r>
              <a:rPr lang="tr-TR" sz="1600" dirty="0">
                <a:solidFill>
                  <a:srgbClr val="FFFF00"/>
                </a:solidFill>
              </a:rPr>
              <a:t> </a:t>
            </a:r>
            <a:r>
              <a:rPr lang="tr-TR" sz="1600" dirty="0" err="1">
                <a:solidFill>
                  <a:srgbClr val="FFFF00"/>
                </a:solidFill>
              </a:rPr>
              <a:t>yirinte:</a:t>
            </a:r>
            <a:r>
              <a:rPr lang="tr-TR" sz="1600" dirty="0" err="1"/>
              <a:t>Kapgan</a:t>
            </a:r>
            <a:r>
              <a:rPr lang="tr-TR" sz="1600" dirty="0"/>
              <a:t> Kağan'ın muzaffer Türk </a:t>
            </a:r>
            <a:r>
              <a:rPr lang="tr-TR" sz="1600" dirty="0" err="1"/>
              <a:t>milleti'nin</a:t>
            </a:r>
            <a:r>
              <a:rPr lang="tr-TR" sz="1600" dirty="0"/>
              <a:t> yerinde</a:t>
            </a:r>
          </a:p>
          <a:p>
            <a:pPr marL="0" indent="0">
              <a:buNone/>
            </a:pPr>
            <a:r>
              <a:rPr lang="tr-TR" sz="1600" dirty="0" err="1">
                <a:solidFill>
                  <a:srgbClr val="FFFF00"/>
                </a:solidFill>
              </a:rPr>
              <a:t>Bod</a:t>
            </a:r>
            <a:r>
              <a:rPr lang="tr-TR" sz="1600" dirty="0">
                <a:solidFill>
                  <a:srgbClr val="FFFF00"/>
                </a:solidFill>
              </a:rPr>
              <a:t> yeme </a:t>
            </a:r>
            <a:r>
              <a:rPr lang="tr-TR" sz="1600" dirty="0" err="1">
                <a:solidFill>
                  <a:srgbClr val="FFFF00"/>
                </a:solidFill>
              </a:rPr>
              <a:t>bodun</a:t>
            </a:r>
            <a:r>
              <a:rPr lang="tr-TR" sz="1600" dirty="0">
                <a:solidFill>
                  <a:srgbClr val="FFFF00"/>
                </a:solidFill>
              </a:rPr>
              <a:t> yeme kişi yeme idi yok </a:t>
            </a:r>
            <a:r>
              <a:rPr lang="tr-TR" sz="1600" dirty="0" err="1">
                <a:solidFill>
                  <a:srgbClr val="FFFF00"/>
                </a:solidFill>
              </a:rPr>
              <a:t>erteçi</a:t>
            </a:r>
            <a:r>
              <a:rPr lang="tr-TR" sz="1600" dirty="0">
                <a:solidFill>
                  <a:srgbClr val="FFFF00"/>
                </a:solidFill>
              </a:rPr>
              <a:t> </a:t>
            </a:r>
            <a:r>
              <a:rPr lang="tr-TR" sz="1600" dirty="0" err="1">
                <a:solidFill>
                  <a:srgbClr val="FFFF00"/>
                </a:solidFill>
              </a:rPr>
              <a:t>erti</a:t>
            </a:r>
            <a:r>
              <a:rPr lang="tr-TR" sz="1600" dirty="0">
                <a:solidFill>
                  <a:srgbClr val="FFFF00"/>
                </a:solidFill>
              </a:rPr>
              <a:t>. </a:t>
            </a:r>
            <a:r>
              <a:rPr lang="tr-TR" sz="1600" dirty="0"/>
              <a:t>Boy da, millet de, insan da hiç olmayacaktı.</a:t>
            </a:r>
          </a:p>
          <a:p>
            <a:pPr marL="0" indent="0">
              <a:buNone/>
            </a:pPr>
            <a:r>
              <a:rPr lang="tr-TR" sz="1600" dirty="0" err="1">
                <a:solidFill>
                  <a:srgbClr val="FFFF00"/>
                </a:solidFill>
              </a:rPr>
              <a:t>İlteriş</a:t>
            </a:r>
            <a:r>
              <a:rPr lang="tr-TR" sz="1600" dirty="0">
                <a:solidFill>
                  <a:srgbClr val="FFFF00"/>
                </a:solidFill>
              </a:rPr>
              <a:t> </a:t>
            </a:r>
            <a:r>
              <a:rPr lang="tr-TR" sz="1600" dirty="0" err="1">
                <a:solidFill>
                  <a:srgbClr val="FFFF00"/>
                </a:solidFill>
              </a:rPr>
              <a:t>Kagan</a:t>
            </a:r>
            <a:r>
              <a:rPr lang="tr-TR" sz="1600" dirty="0">
                <a:solidFill>
                  <a:srgbClr val="FFFF00"/>
                </a:solidFill>
              </a:rPr>
              <a:t> Bilge Tonyukuk </a:t>
            </a:r>
            <a:r>
              <a:rPr lang="tr-TR" sz="1600" dirty="0" err="1">
                <a:solidFill>
                  <a:srgbClr val="FFFF00"/>
                </a:solidFill>
              </a:rPr>
              <a:t>kazgantuk</a:t>
            </a:r>
            <a:r>
              <a:rPr lang="tr-TR" sz="1600" dirty="0">
                <a:solidFill>
                  <a:srgbClr val="FFFF00"/>
                </a:solidFill>
              </a:rPr>
              <a:t> üçün </a:t>
            </a:r>
            <a:r>
              <a:rPr lang="tr-TR" sz="1600" dirty="0" err="1"/>
              <a:t>İlteriş</a:t>
            </a:r>
            <a:r>
              <a:rPr lang="tr-TR" sz="1600" dirty="0"/>
              <a:t> Kağan, Bilge Tonyukuk kazandığı için</a:t>
            </a:r>
          </a:p>
          <a:p>
            <a:pPr marL="0" indent="0">
              <a:buNone/>
            </a:pPr>
            <a:r>
              <a:rPr lang="tr-TR" sz="1600" dirty="0">
                <a:solidFill>
                  <a:srgbClr val="FFFF00"/>
                </a:solidFill>
              </a:rPr>
              <a:t>Kapgan </a:t>
            </a:r>
            <a:r>
              <a:rPr lang="tr-TR" sz="1600" dirty="0" err="1">
                <a:solidFill>
                  <a:srgbClr val="FFFF00"/>
                </a:solidFill>
              </a:rPr>
              <a:t>Kagan</a:t>
            </a:r>
            <a:r>
              <a:rPr lang="tr-TR" sz="1600" dirty="0">
                <a:solidFill>
                  <a:srgbClr val="FFFF00"/>
                </a:solidFill>
              </a:rPr>
              <a:t> Türk </a:t>
            </a:r>
            <a:r>
              <a:rPr lang="tr-TR" sz="1600" dirty="0" err="1">
                <a:solidFill>
                  <a:srgbClr val="FFFF00"/>
                </a:solidFill>
              </a:rPr>
              <a:t>sir</a:t>
            </a:r>
            <a:r>
              <a:rPr lang="tr-TR" sz="1600" dirty="0">
                <a:solidFill>
                  <a:srgbClr val="FFFF00"/>
                </a:solidFill>
              </a:rPr>
              <a:t> </a:t>
            </a:r>
            <a:r>
              <a:rPr lang="tr-TR" sz="1600" dirty="0" err="1">
                <a:solidFill>
                  <a:srgbClr val="FFFF00"/>
                </a:solidFill>
              </a:rPr>
              <a:t>bodun</a:t>
            </a:r>
            <a:r>
              <a:rPr lang="tr-TR" sz="1600" dirty="0">
                <a:solidFill>
                  <a:srgbClr val="FFFF00"/>
                </a:solidFill>
              </a:rPr>
              <a:t> </a:t>
            </a:r>
            <a:r>
              <a:rPr lang="tr-TR" sz="1600" dirty="0" err="1">
                <a:solidFill>
                  <a:srgbClr val="FFFF00"/>
                </a:solidFill>
              </a:rPr>
              <a:t>yorıdukı</a:t>
            </a:r>
            <a:r>
              <a:rPr lang="tr-TR" sz="1600" dirty="0">
                <a:solidFill>
                  <a:srgbClr val="FFFF00"/>
                </a:solidFill>
              </a:rPr>
              <a:t> bu. </a:t>
            </a:r>
            <a:r>
              <a:rPr lang="tr-TR" sz="1600" dirty="0"/>
              <a:t>Kapgan Kağan'ın muzaffer Türk milletinin yürümesi (yaşaması) bundandır</a:t>
            </a:r>
            <a:r>
              <a:rPr lang="tr-TR" sz="1600" dirty="0">
                <a:solidFill>
                  <a:srgbClr val="FFFF00"/>
                </a:solidFill>
              </a:rPr>
              <a:t>. </a:t>
            </a:r>
            <a:endParaRPr lang="tr-TR" sz="1600" dirty="0" smtClean="0">
              <a:solidFill>
                <a:srgbClr val="FFFF00"/>
              </a:solidFill>
            </a:endParaRPr>
          </a:p>
          <a:p>
            <a:pPr marL="0" indent="0">
              <a:buNone/>
            </a:pPr>
            <a:r>
              <a:rPr lang="tr-TR" sz="1600" dirty="0" smtClean="0">
                <a:solidFill>
                  <a:srgbClr val="FFFF00"/>
                </a:solidFill>
              </a:rPr>
              <a:t>698'deki </a:t>
            </a:r>
            <a:r>
              <a:rPr lang="tr-TR" sz="1600" dirty="0">
                <a:solidFill>
                  <a:srgbClr val="FFFF00"/>
                </a:solidFill>
              </a:rPr>
              <a:t>Bolçu savaşında Tonyukuk, Kapgan Kağan'ın, Altay dağlarında beklenilmesi buyruğuna karşı gelerek Köktürk ordusunu Batı Türkistan'a yürütmüş ve birçok zaferler kazanmıştı. Ancak </a:t>
            </a:r>
            <a:r>
              <a:rPr lang="tr-TR" sz="1600" dirty="0" err="1">
                <a:solidFill>
                  <a:srgbClr val="FFFF00"/>
                </a:solidFill>
              </a:rPr>
              <a:t>Kapgan'a</a:t>
            </a:r>
            <a:r>
              <a:rPr lang="tr-TR" sz="1600" dirty="0">
                <a:solidFill>
                  <a:srgbClr val="FFFF00"/>
                </a:solidFill>
              </a:rPr>
              <a:t> karşı geldiği için </a:t>
            </a:r>
            <a:r>
              <a:rPr lang="tr-TR" sz="1600" dirty="0" smtClean="0">
                <a:solidFill>
                  <a:srgbClr val="FFFF00"/>
                </a:solidFill>
              </a:rPr>
              <a:t>701 yılında </a:t>
            </a:r>
            <a:r>
              <a:rPr lang="tr-TR" sz="1600" dirty="0">
                <a:solidFill>
                  <a:srgbClr val="FFFF00"/>
                </a:solidFill>
              </a:rPr>
              <a:t>görevden alınmıştı . </a:t>
            </a:r>
            <a:r>
              <a:rPr lang="tr-TR" sz="1600" dirty="0" err="1">
                <a:solidFill>
                  <a:srgbClr val="FFFF00"/>
                </a:solidFill>
              </a:rPr>
              <a:t>Tonyukuk'un</a:t>
            </a:r>
            <a:r>
              <a:rPr lang="tr-TR" sz="1600" dirty="0">
                <a:solidFill>
                  <a:srgbClr val="FFFF00"/>
                </a:solidFill>
              </a:rPr>
              <a:t> sitemi, hatta öfkesi bunadır. "</a:t>
            </a:r>
            <a:r>
              <a:rPr lang="tr-TR" sz="1600" dirty="0" err="1">
                <a:solidFill>
                  <a:srgbClr val="FFFF00"/>
                </a:solidFill>
              </a:rPr>
              <a:t>İlteriş</a:t>
            </a:r>
            <a:r>
              <a:rPr lang="tr-TR" sz="1600" dirty="0">
                <a:solidFill>
                  <a:srgbClr val="FFFF00"/>
                </a:solidFill>
              </a:rPr>
              <a:t> Kağan ve ben olmasaydım ne </a:t>
            </a:r>
            <a:r>
              <a:rPr lang="tr-TR" sz="1600" dirty="0" smtClean="0">
                <a:solidFill>
                  <a:srgbClr val="FFFF00"/>
                </a:solidFill>
              </a:rPr>
              <a:t>Türk milleti </a:t>
            </a:r>
            <a:r>
              <a:rPr lang="tr-TR" sz="1600" dirty="0">
                <a:solidFill>
                  <a:srgbClr val="FFFF00"/>
                </a:solidFill>
              </a:rPr>
              <a:t>olurdu ne de Kapgan Kağan" demesi bundandır</a:t>
            </a:r>
          </a:p>
          <a:p>
            <a:pPr marL="0" indent="0">
              <a:buNone/>
            </a:pPr>
            <a:endParaRPr lang="tr-TR" sz="1600" dirty="0">
              <a:solidFill>
                <a:srgbClr val="FFFF00"/>
              </a:solidFill>
            </a:endParaRPr>
          </a:p>
        </p:txBody>
      </p:sp>
    </p:spTree>
    <p:extLst>
      <p:ext uri="{BB962C8B-B14F-4D97-AF65-F5344CB8AC3E}">
        <p14:creationId xmlns:p14="http://schemas.microsoft.com/office/powerpoint/2010/main" val="6021829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2">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alim1">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DİVANÜ LÜGATİ'T TÜRK</Template>
  <TotalTime>5585</TotalTime>
  <Words>28689</Words>
  <Application>Microsoft Office PowerPoint</Application>
  <PresentationFormat>Ekran Gösterisi (4:3)</PresentationFormat>
  <Paragraphs>670</Paragraphs>
  <Slides>142</Slides>
  <Notes>0</Notes>
  <HiddenSlides>0</HiddenSlides>
  <MMClips>0</MMClips>
  <ScaleCrop>false</ScaleCrop>
  <HeadingPairs>
    <vt:vector size="4" baseType="variant">
      <vt:variant>
        <vt:lpstr>Tema</vt:lpstr>
      </vt:variant>
      <vt:variant>
        <vt:i4>1</vt:i4>
      </vt:variant>
      <vt:variant>
        <vt:lpstr>Slayt Başlıkları</vt:lpstr>
      </vt:variant>
      <vt:variant>
        <vt:i4>142</vt:i4>
      </vt:variant>
    </vt:vector>
  </HeadingPairs>
  <TitlesOfParts>
    <vt:vector size="143" baseType="lpstr">
      <vt:lpstr>Tema2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anka</dc:creator>
  <cp:lastModifiedBy>anka</cp:lastModifiedBy>
  <cp:revision>377</cp:revision>
  <dcterms:created xsi:type="dcterms:W3CDTF">2014-05-29T11:03:29Z</dcterms:created>
  <dcterms:modified xsi:type="dcterms:W3CDTF">2015-12-18T15:25:18Z</dcterms:modified>
</cp:coreProperties>
</file>