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6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2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15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1361-EAFD-40CD-A363-2A8413DDB6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55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3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2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74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9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52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80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26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D40E-1695-4A4E-88E1-17CA8C5E5128}" type="datetimeFigureOut">
              <a:rPr lang="tr-TR" smtClean="0"/>
              <a:t>17.9.2019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82BD-B651-402D-A66B-F20708EA1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2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ayt Numarası Yer Tutucus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9B54CD-CA6C-4767-98BD-E90C9C3756C5}" type="slidenum">
              <a:rPr lang="tr-TR" altLang="tr-TR" b="0" smtClean="0"/>
              <a:pPr eaLnBrk="1" hangingPunct="1"/>
              <a:t>1</a:t>
            </a:fld>
            <a:endParaRPr lang="tr-TR" altLang="tr-TR" b="0" smtClean="0"/>
          </a:p>
        </p:txBody>
      </p:sp>
      <p:sp>
        <p:nvSpPr>
          <p:cNvPr id="137219" name="Dikdörtgen 2"/>
          <p:cNvSpPr>
            <a:spLocks noChangeArrowheads="1"/>
          </p:cNvSpPr>
          <p:nvPr/>
        </p:nvSpPr>
        <p:spPr bwMode="auto">
          <a:xfrm>
            <a:off x="289774" y="476672"/>
            <a:ext cx="85344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>KAYNAKÇA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>1- </a:t>
            </a:r>
            <a:r>
              <a:rPr lang="tr-TR" altLang="tr-TR" sz="1400" dirty="0" err="1">
                <a:latin typeface="Arial Black" pitchFamily="34" charset="0"/>
              </a:rPr>
              <a:t>Farmasötik</a:t>
            </a:r>
            <a:r>
              <a:rPr lang="tr-TR" altLang="tr-TR" sz="1400" dirty="0">
                <a:latin typeface="Arial Black" pitchFamily="34" charset="0"/>
              </a:rPr>
              <a:t> Kimya Ders Kitabı (</a:t>
            </a:r>
            <a:r>
              <a:rPr lang="tr-TR" altLang="tr-TR" sz="1400" dirty="0" err="1">
                <a:latin typeface="Arial Black" pitchFamily="34" charset="0"/>
              </a:rPr>
              <a:t>Medisinal</a:t>
            </a:r>
            <a:r>
              <a:rPr lang="tr-TR" altLang="tr-TR" sz="1400" dirty="0">
                <a:latin typeface="Arial Black" pitchFamily="34" charset="0"/>
              </a:rPr>
              <a:t> Kimya</a:t>
            </a:r>
            <a:r>
              <a:rPr lang="tr-TR" altLang="tr-TR" sz="1400" dirty="0" smtClean="0">
                <a:latin typeface="Arial Black" pitchFamily="34" charset="0"/>
              </a:rPr>
              <a:t>) </a:t>
            </a:r>
            <a:r>
              <a:rPr lang="tr-TR" altLang="tr-TR" sz="1400" dirty="0">
                <a:latin typeface="Arial Black" pitchFamily="34" charset="0"/>
              </a:rPr>
              <a:t>(1997). Nedime Ergenç, Aysel Gürsoy, Öznur Ateş. İstanbul: İstanbul Üniversitesi </a:t>
            </a:r>
            <a:r>
              <a:rPr lang="tr-TR" altLang="tr-TR" sz="1400" dirty="0" smtClean="0">
                <a:latin typeface="Arial Black" pitchFamily="34" charset="0"/>
              </a:rPr>
              <a:t>Yayınları</a:t>
            </a:r>
            <a:r>
              <a:rPr lang="tr-TR" altLang="tr-TR" sz="1400" dirty="0">
                <a:latin typeface="Arial Black" pitchFamily="34" charset="0"/>
              </a:rPr>
              <a:t/>
            </a:r>
            <a:br>
              <a:rPr lang="tr-TR" altLang="tr-TR" sz="1400" dirty="0">
                <a:latin typeface="Arial Black" pitchFamily="34" charset="0"/>
              </a:rPr>
            </a:b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>2- </a:t>
            </a:r>
            <a:r>
              <a:rPr lang="tr-TR" altLang="tr-TR" sz="1400" dirty="0" err="1">
                <a:latin typeface="Arial Black" pitchFamily="34" charset="0"/>
              </a:rPr>
              <a:t>Farmasötik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smtClean="0">
                <a:latin typeface="Arial Black" pitchFamily="34" charset="0"/>
              </a:rPr>
              <a:t>Kimya </a:t>
            </a:r>
            <a:r>
              <a:rPr lang="tr-TR" altLang="tr-TR" sz="1400" dirty="0">
                <a:latin typeface="Arial Black" pitchFamily="34" charset="0"/>
              </a:rPr>
              <a:t>(2004). Hülya Akgün, Ayla Balkan, Altan Bilgin, Ünsal Çalış, Nesrin Gökhan, Sevim </a:t>
            </a:r>
            <a:r>
              <a:rPr lang="tr-TR" altLang="tr-TR" sz="1400" dirty="0" err="1">
                <a:latin typeface="Arial Black" pitchFamily="34" charset="0"/>
              </a:rPr>
              <a:t>Dalkara</a:t>
            </a:r>
            <a:r>
              <a:rPr lang="tr-TR" altLang="tr-TR" sz="1400" dirty="0">
                <a:latin typeface="Arial Black" pitchFamily="34" charset="0"/>
              </a:rPr>
              <a:t>, Hakkı Erdoğan, Dilek Demir Erol, </a:t>
            </a:r>
            <a:r>
              <a:rPr lang="tr-TR" altLang="tr-TR" sz="1400" dirty="0" err="1">
                <a:latin typeface="Arial Black" pitchFamily="34" charset="0"/>
              </a:rPr>
              <a:t>Mevlüt</a:t>
            </a:r>
            <a:r>
              <a:rPr lang="tr-TR" altLang="tr-TR" sz="1400" dirty="0">
                <a:latin typeface="Arial Black" pitchFamily="34" charset="0"/>
              </a:rPr>
              <a:t> Ertan, </a:t>
            </a:r>
            <a:r>
              <a:rPr lang="tr-TR" altLang="tr-TR" sz="1400" dirty="0" err="1">
                <a:latin typeface="Arial Black" pitchFamily="34" charset="0"/>
              </a:rPr>
              <a:t>Fügen</a:t>
            </a:r>
            <a:r>
              <a:rPr lang="tr-TR" altLang="tr-TR" sz="1400" dirty="0">
                <a:latin typeface="Arial Black" pitchFamily="34" charset="0"/>
              </a:rPr>
              <a:t> Özkanlı, Erhan Palaska, Selma Saraç, Cihat Şafak, Birsen Tozkoparan. Ankara: Hacettepe Üniversitesi </a:t>
            </a:r>
            <a:r>
              <a:rPr lang="tr-TR" altLang="tr-TR" sz="1400" dirty="0" smtClean="0">
                <a:latin typeface="Arial Black" pitchFamily="34" charset="0"/>
              </a:rPr>
              <a:t>Yayınları</a:t>
            </a: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>3- </a:t>
            </a:r>
            <a:r>
              <a:rPr lang="tr-TR" altLang="tr-TR" sz="1400" dirty="0" err="1">
                <a:latin typeface="Arial Black" pitchFamily="34" charset="0"/>
              </a:rPr>
              <a:t>Burger's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Medicinal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Chemistry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and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Drug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Discovery</a:t>
            </a:r>
            <a:r>
              <a:rPr lang="tr-TR" altLang="tr-TR" sz="1400" dirty="0" smtClean="0">
                <a:latin typeface="Arial Black" pitchFamily="34" charset="0"/>
              </a:rPr>
              <a:t> </a:t>
            </a:r>
            <a:r>
              <a:rPr lang="tr-TR" altLang="tr-TR" sz="1400" dirty="0">
                <a:latin typeface="Arial Black" pitchFamily="34" charset="0"/>
              </a:rPr>
              <a:t>(1995). </a:t>
            </a:r>
            <a:r>
              <a:rPr lang="tr-TR" altLang="tr-TR" sz="1400" dirty="0" err="1">
                <a:latin typeface="Arial Black" pitchFamily="34" charset="0"/>
              </a:rPr>
              <a:t>Alfred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Burger</a:t>
            </a:r>
            <a:r>
              <a:rPr lang="tr-TR" altLang="tr-TR" sz="1400" dirty="0">
                <a:latin typeface="Arial Black" pitchFamily="34" charset="0"/>
              </a:rPr>
              <a:t>. New York: </a:t>
            </a:r>
            <a:r>
              <a:rPr lang="tr-TR" altLang="tr-TR" sz="1400" dirty="0" err="1">
                <a:latin typeface="Arial Black" pitchFamily="34" charset="0"/>
              </a:rPr>
              <a:t>Wiley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Interscience</a:t>
            </a: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/>
            </a:r>
            <a:br>
              <a:rPr lang="tr-TR" altLang="tr-TR" sz="1400" dirty="0">
                <a:latin typeface="Arial Black" pitchFamily="34" charset="0"/>
              </a:rPr>
            </a:br>
            <a:r>
              <a:rPr lang="tr-TR" altLang="tr-TR" sz="1400" dirty="0">
                <a:latin typeface="Arial Black" pitchFamily="34" charset="0"/>
              </a:rPr>
              <a:t>4- </a:t>
            </a:r>
            <a:r>
              <a:rPr lang="tr-TR" altLang="tr-TR" sz="1400" dirty="0" err="1">
                <a:latin typeface="Arial Black" pitchFamily="34" charset="0"/>
              </a:rPr>
              <a:t>Foye's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Principles</a:t>
            </a:r>
            <a:r>
              <a:rPr lang="tr-TR" altLang="tr-TR" sz="1400" dirty="0">
                <a:latin typeface="Arial Black" pitchFamily="34" charset="0"/>
              </a:rPr>
              <a:t> of </a:t>
            </a:r>
            <a:r>
              <a:rPr lang="tr-TR" altLang="tr-TR" sz="1400" dirty="0" err="1">
                <a:latin typeface="Arial Black" pitchFamily="34" charset="0"/>
              </a:rPr>
              <a:t>Medicinal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Chemistry</a:t>
            </a:r>
            <a:r>
              <a:rPr lang="tr-TR" altLang="tr-TR" sz="1400" dirty="0" smtClean="0">
                <a:latin typeface="Arial Black" pitchFamily="34" charset="0"/>
              </a:rPr>
              <a:t> </a:t>
            </a:r>
            <a:r>
              <a:rPr lang="tr-TR" altLang="tr-TR" sz="1400" dirty="0">
                <a:latin typeface="Arial Black" pitchFamily="34" charset="0"/>
              </a:rPr>
              <a:t>(2002). David A. Williams, Thomas L. </a:t>
            </a:r>
            <a:r>
              <a:rPr lang="tr-TR" altLang="tr-TR" sz="1400" dirty="0" err="1">
                <a:latin typeface="Arial Black" pitchFamily="34" charset="0"/>
              </a:rPr>
              <a:t>Lemke</a:t>
            </a:r>
            <a:r>
              <a:rPr lang="tr-TR" altLang="tr-TR" sz="1400" dirty="0">
                <a:latin typeface="Arial Black" pitchFamily="34" charset="0"/>
              </a:rPr>
              <a:t>. U.S: </a:t>
            </a:r>
            <a:r>
              <a:rPr lang="tr-TR" altLang="tr-TR" sz="1400" dirty="0" err="1">
                <a:latin typeface="Arial Black" pitchFamily="34" charset="0"/>
              </a:rPr>
              <a:t>Lippincott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Williams&amp;Wilkings</a:t>
            </a: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/>
            </a:r>
            <a:br>
              <a:rPr lang="tr-TR" altLang="tr-TR" sz="1400" dirty="0">
                <a:latin typeface="Arial Black" pitchFamily="34" charset="0"/>
              </a:rPr>
            </a:br>
            <a:r>
              <a:rPr lang="tr-TR" altLang="tr-TR" sz="1400" dirty="0">
                <a:latin typeface="Arial Black" pitchFamily="34" charset="0"/>
              </a:rPr>
              <a:t>5- </a:t>
            </a:r>
            <a:r>
              <a:rPr lang="tr-TR" altLang="tr-TR" sz="1400" dirty="0" err="1">
                <a:latin typeface="Arial Black" pitchFamily="34" charset="0"/>
              </a:rPr>
              <a:t>Drug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Actions</a:t>
            </a:r>
            <a:r>
              <a:rPr lang="tr-TR" altLang="tr-TR" sz="1400" dirty="0">
                <a:latin typeface="Arial Black" pitchFamily="34" charset="0"/>
              </a:rPr>
              <a:t>-Basic </a:t>
            </a:r>
            <a:r>
              <a:rPr lang="tr-TR" altLang="tr-TR" sz="1400" dirty="0" err="1">
                <a:latin typeface="Arial Black" pitchFamily="34" charset="0"/>
              </a:rPr>
              <a:t>Principles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and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Therapeutic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Aspects</a:t>
            </a:r>
            <a:r>
              <a:rPr lang="tr-TR" altLang="tr-TR" sz="1400" dirty="0" smtClean="0">
                <a:latin typeface="Arial Black" pitchFamily="34" charset="0"/>
              </a:rPr>
              <a:t> </a:t>
            </a:r>
            <a:r>
              <a:rPr lang="tr-TR" altLang="tr-TR" sz="1400" dirty="0">
                <a:latin typeface="Arial Black" pitchFamily="34" charset="0"/>
              </a:rPr>
              <a:t>(1995). </a:t>
            </a:r>
            <a:r>
              <a:rPr lang="tr-TR" altLang="tr-TR" sz="1400" dirty="0" err="1">
                <a:latin typeface="Arial Black" pitchFamily="34" charset="0"/>
              </a:rPr>
              <a:t>Ernst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Mutschler</a:t>
            </a:r>
            <a:r>
              <a:rPr lang="tr-TR" altLang="tr-TR" sz="1400" dirty="0">
                <a:latin typeface="Arial Black" pitchFamily="34" charset="0"/>
              </a:rPr>
              <a:t>, </a:t>
            </a:r>
            <a:r>
              <a:rPr lang="tr-TR" altLang="tr-TR" sz="1400" dirty="0" err="1">
                <a:latin typeface="Arial Black" pitchFamily="34" charset="0"/>
              </a:rPr>
              <a:t>Hartmut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Derendorf</a:t>
            </a:r>
            <a:r>
              <a:rPr lang="tr-TR" altLang="tr-TR" sz="1400" dirty="0">
                <a:latin typeface="Arial Black" pitchFamily="34" charset="0"/>
              </a:rPr>
              <a:t>. Stuttgart: </a:t>
            </a:r>
            <a:r>
              <a:rPr lang="tr-TR" altLang="tr-TR" sz="1400" dirty="0" err="1" smtClean="0">
                <a:latin typeface="Arial Black" pitchFamily="34" charset="0"/>
              </a:rPr>
              <a:t>medpharm</a:t>
            </a: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>6- </a:t>
            </a:r>
            <a:r>
              <a:rPr lang="tr-TR" altLang="tr-TR" sz="1400" dirty="0" err="1">
                <a:latin typeface="Arial Black" pitchFamily="34" charset="0"/>
              </a:rPr>
              <a:t>Textbook</a:t>
            </a:r>
            <a:r>
              <a:rPr lang="tr-TR" altLang="tr-TR" sz="1400" dirty="0">
                <a:latin typeface="Arial Black" pitchFamily="34" charset="0"/>
              </a:rPr>
              <a:t> of </a:t>
            </a:r>
            <a:r>
              <a:rPr lang="tr-TR" altLang="tr-TR" sz="1400" dirty="0" err="1">
                <a:latin typeface="Arial Black" pitchFamily="34" charset="0"/>
              </a:rPr>
              <a:t>Organic</a:t>
            </a:r>
            <a:r>
              <a:rPr lang="tr-TR" altLang="tr-TR" sz="1400" dirty="0">
                <a:latin typeface="Arial Black" pitchFamily="34" charset="0"/>
              </a:rPr>
              <a:t>, </a:t>
            </a:r>
            <a:r>
              <a:rPr lang="tr-TR" altLang="tr-TR" sz="1400" dirty="0" err="1">
                <a:latin typeface="Arial Black" pitchFamily="34" charset="0"/>
              </a:rPr>
              <a:t>Medicinal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and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Pharmaceutical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Chemistry</a:t>
            </a:r>
            <a:r>
              <a:rPr lang="tr-TR" altLang="tr-TR" sz="1400" dirty="0" smtClean="0">
                <a:latin typeface="Arial Black" pitchFamily="34" charset="0"/>
              </a:rPr>
              <a:t> </a:t>
            </a:r>
            <a:r>
              <a:rPr lang="tr-TR" altLang="tr-TR" sz="1400" dirty="0">
                <a:latin typeface="Arial Black" pitchFamily="34" charset="0"/>
              </a:rPr>
              <a:t>(1998). </a:t>
            </a:r>
            <a:r>
              <a:rPr lang="tr-TR" altLang="tr-TR" sz="1400" dirty="0" err="1">
                <a:latin typeface="Arial Black" pitchFamily="34" charset="0"/>
              </a:rPr>
              <a:t>Jaime</a:t>
            </a:r>
            <a:r>
              <a:rPr lang="tr-TR" altLang="tr-TR" sz="1400" dirty="0">
                <a:latin typeface="Arial Black" pitchFamily="34" charset="0"/>
              </a:rPr>
              <a:t> N. </a:t>
            </a:r>
            <a:r>
              <a:rPr lang="tr-TR" altLang="tr-TR" sz="1400" dirty="0" err="1">
                <a:latin typeface="Arial Black" pitchFamily="34" charset="0"/>
              </a:rPr>
              <a:t>Delgado</a:t>
            </a:r>
            <a:r>
              <a:rPr lang="tr-TR" altLang="tr-TR" sz="1400" dirty="0">
                <a:latin typeface="Arial Black" pitchFamily="34" charset="0"/>
              </a:rPr>
              <a:t>, William A. </a:t>
            </a:r>
            <a:r>
              <a:rPr lang="tr-TR" altLang="tr-TR" sz="1400" dirty="0" err="1">
                <a:latin typeface="Arial Black" pitchFamily="34" charset="0"/>
              </a:rPr>
              <a:t>Remers</a:t>
            </a:r>
            <a:r>
              <a:rPr lang="tr-TR" altLang="tr-TR" sz="1400" dirty="0">
                <a:latin typeface="Arial Black" pitchFamily="34" charset="0"/>
              </a:rPr>
              <a:t>. New York: </a:t>
            </a:r>
            <a:r>
              <a:rPr lang="tr-TR" altLang="tr-TR" sz="1400" dirty="0" err="1">
                <a:latin typeface="Arial Black" pitchFamily="34" charset="0"/>
              </a:rPr>
              <a:t>Lippincott-Raven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Publishers</a:t>
            </a: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latin typeface="Arial Black" pitchFamily="34" charset="0"/>
              </a:rPr>
              <a:t/>
            </a:r>
            <a:br>
              <a:rPr lang="tr-TR" altLang="tr-TR" sz="1400" dirty="0">
                <a:latin typeface="Arial Black" pitchFamily="34" charset="0"/>
              </a:rPr>
            </a:br>
            <a:r>
              <a:rPr lang="tr-TR" altLang="tr-TR" sz="1400" dirty="0">
                <a:latin typeface="Arial Black" pitchFamily="34" charset="0"/>
              </a:rPr>
              <a:t>7- An </a:t>
            </a:r>
            <a:r>
              <a:rPr lang="tr-TR" altLang="tr-TR" sz="1400" dirty="0" err="1">
                <a:latin typeface="Arial Black" pitchFamily="34" charset="0"/>
              </a:rPr>
              <a:t>Introduction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to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>
                <a:latin typeface="Arial Black" pitchFamily="34" charset="0"/>
              </a:rPr>
              <a:t>Medicinal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Chemistry</a:t>
            </a:r>
            <a:r>
              <a:rPr lang="tr-TR" altLang="tr-TR" sz="1400" dirty="0" smtClean="0">
                <a:latin typeface="Arial Black" pitchFamily="34" charset="0"/>
              </a:rPr>
              <a:t> </a:t>
            </a:r>
            <a:r>
              <a:rPr lang="tr-TR" altLang="tr-TR" sz="1400" dirty="0">
                <a:latin typeface="Arial Black" pitchFamily="34" charset="0"/>
              </a:rPr>
              <a:t>(2001). </a:t>
            </a:r>
            <a:r>
              <a:rPr lang="tr-TR" altLang="tr-TR" sz="1400" dirty="0" err="1">
                <a:latin typeface="Arial Black" pitchFamily="34" charset="0"/>
              </a:rPr>
              <a:t>Graham</a:t>
            </a:r>
            <a:r>
              <a:rPr lang="tr-TR" altLang="tr-TR" sz="1400" dirty="0">
                <a:latin typeface="Arial Black" pitchFamily="34" charset="0"/>
              </a:rPr>
              <a:t> L. </a:t>
            </a:r>
            <a:r>
              <a:rPr lang="tr-TR" altLang="tr-TR" sz="1400" dirty="0" err="1">
                <a:latin typeface="Arial Black" pitchFamily="34" charset="0"/>
              </a:rPr>
              <a:t>Patrick</a:t>
            </a:r>
            <a:r>
              <a:rPr lang="tr-TR" altLang="tr-TR" sz="1400" dirty="0">
                <a:latin typeface="Arial Black" pitchFamily="34" charset="0"/>
              </a:rPr>
              <a:t>. Oxford: </a:t>
            </a:r>
            <a:r>
              <a:rPr lang="tr-TR" altLang="tr-TR" sz="1400" dirty="0" err="1">
                <a:latin typeface="Arial Black" pitchFamily="34" charset="0"/>
              </a:rPr>
              <a:t>University</a:t>
            </a:r>
            <a:r>
              <a:rPr lang="tr-TR" altLang="tr-TR" sz="1400" dirty="0">
                <a:latin typeface="Arial Black" pitchFamily="34" charset="0"/>
              </a:rPr>
              <a:t> </a:t>
            </a:r>
            <a:r>
              <a:rPr lang="tr-TR" altLang="tr-TR" sz="1400" dirty="0" err="1" smtClean="0">
                <a:latin typeface="Arial Black" pitchFamily="34" charset="0"/>
              </a:rPr>
              <a:t>Press</a:t>
            </a:r>
            <a:endParaRPr lang="tr-TR" altLang="tr-TR" sz="14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1400" dirty="0">
              <a:latin typeface="Arial Black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smtClean="0">
                <a:latin typeface="Arial Black" pitchFamily="34" charset="0"/>
              </a:rPr>
              <a:t>8- </a:t>
            </a:r>
            <a:r>
              <a:rPr lang="tr-TR" sz="1400" dirty="0" err="1" smtClean="0">
                <a:latin typeface="Arial Black" panose="020B0A04020102020204" pitchFamily="34" charset="0"/>
              </a:rPr>
              <a:t>Foye</a:t>
            </a:r>
            <a:r>
              <a:rPr lang="tr-TR" sz="1400" dirty="0" smtClean="0">
                <a:latin typeface="Arial Black" panose="020B0A04020102020204" pitchFamily="34" charset="0"/>
              </a:rPr>
              <a:t> </a:t>
            </a:r>
            <a:r>
              <a:rPr lang="tr-TR" sz="1400" dirty="0" err="1">
                <a:latin typeface="Arial Black" panose="020B0A04020102020204" pitchFamily="34" charset="0"/>
              </a:rPr>
              <a:t>Medisinal</a:t>
            </a:r>
            <a:r>
              <a:rPr lang="tr-TR" sz="1400" dirty="0">
                <a:latin typeface="Arial Black" panose="020B0A04020102020204" pitchFamily="34" charset="0"/>
              </a:rPr>
              <a:t> Kimya </a:t>
            </a:r>
            <a:r>
              <a:rPr lang="tr-TR" sz="1400">
                <a:latin typeface="Arial Black" panose="020B0A04020102020204" pitchFamily="34" charset="0"/>
              </a:rPr>
              <a:t>Temel </a:t>
            </a:r>
            <a:r>
              <a:rPr lang="tr-TR" sz="1400" smtClean="0">
                <a:latin typeface="Arial Black" panose="020B0A04020102020204" pitchFamily="34" charset="0"/>
              </a:rPr>
              <a:t>İlkeleri (2019). </a:t>
            </a:r>
            <a:r>
              <a:rPr lang="tr-TR" sz="1400" dirty="0">
                <a:latin typeface="Arial Black" panose="020B0A04020102020204" pitchFamily="34" charset="0"/>
              </a:rPr>
              <a:t>Algül Ö., </a:t>
            </a:r>
            <a:r>
              <a:rPr lang="tr-TR" sz="1400" dirty="0" err="1">
                <a:latin typeface="Arial Black" panose="020B0A04020102020204" pitchFamily="34" charset="0"/>
              </a:rPr>
              <a:t>Boleli</a:t>
            </a:r>
            <a:r>
              <a:rPr lang="tr-TR" sz="1400" dirty="0">
                <a:latin typeface="Arial Black" panose="020B0A04020102020204" pitchFamily="34" charset="0"/>
              </a:rPr>
              <a:t> K., Ed., Ankara Nobel Tıp </a:t>
            </a:r>
            <a:r>
              <a:rPr lang="tr-TR" sz="1400" dirty="0" err="1">
                <a:latin typeface="Arial Black" panose="020B0A04020102020204" pitchFamily="34" charset="0"/>
              </a:rPr>
              <a:t>Kıtabevi</a:t>
            </a:r>
            <a:r>
              <a:rPr lang="tr-TR" sz="1400" dirty="0">
                <a:latin typeface="Arial Black" panose="020B0A04020102020204" pitchFamily="34" charset="0"/>
              </a:rPr>
              <a:t>, </a:t>
            </a:r>
            <a:r>
              <a:rPr lang="tr-TR" sz="1400" dirty="0" smtClean="0">
                <a:latin typeface="Arial Black" panose="020B0A04020102020204" pitchFamily="34" charset="0"/>
              </a:rPr>
              <a:t>Ankara</a:t>
            </a:r>
          </a:p>
        </p:txBody>
      </p:sp>
    </p:spTree>
    <p:extLst>
      <p:ext uri="{BB962C8B-B14F-4D97-AF65-F5344CB8AC3E}">
        <p14:creationId xmlns:p14="http://schemas.microsoft.com/office/powerpoint/2010/main" val="127046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</Words>
  <Application>Microsoft Office PowerPoint</Application>
  <PresentationFormat>Ekran Gösterisi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Nilgün Karalı</dc:creator>
  <cp:lastModifiedBy>Nilgün Karalı</cp:lastModifiedBy>
  <cp:revision>7</cp:revision>
  <dcterms:created xsi:type="dcterms:W3CDTF">2016-12-05T07:31:01Z</dcterms:created>
  <dcterms:modified xsi:type="dcterms:W3CDTF">2019-09-17T08:03:40Z</dcterms:modified>
</cp:coreProperties>
</file>