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5" r:id="rId1"/>
  </p:sldMasterIdLst>
  <p:notesMasterIdLst>
    <p:notesMasterId r:id="rId3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4" r:id="rId30"/>
    <p:sldId id="286" r:id="rId31"/>
    <p:sldId id="287" r:id="rId32"/>
    <p:sldId id="288" r:id="rId33"/>
    <p:sldId id="291" r:id="rId34"/>
    <p:sldId id="290" r:id="rId35"/>
    <p:sldId id="289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5AB3-C215-7C43-9F97-57A7134742B5}" type="datetimeFigureOut">
              <a:rPr lang="en-US" smtClean="0"/>
              <a:t>11.11.15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72012-57B7-F945-9BC0-93BEF9DC9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1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N2O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ısınınca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ortama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oksijen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bırakır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72012-57B7-F945-9BC0-93BEF9DC9C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30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Elektrokoter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üniteleri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kapatılmış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olsalar</a:t>
            </a:r>
            <a:r>
              <a:rPr lang="en-US" baseline="0" dirty="0" smtClean="0"/>
              <a:t> bile </a:t>
            </a:r>
            <a:r>
              <a:rPr lang="en-US" baseline="0" dirty="0" err="1" smtClean="0"/>
              <a:t>aşırı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sıcak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olduklarından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yangına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sebep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olabilir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Baralyme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sevofluran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çok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yüksek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ısılara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reaksiyonlar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gösterebilir</a:t>
            </a:r>
            <a:r>
              <a:rPr lang="en-US" baseline="0" dirty="0" smtClean="0"/>
              <a:t>. KOH </a:t>
            </a:r>
            <a:r>
              <a:rPr lang="en-US" baseline="0" dirty="0" err="1" smtClean="0"/>
              <a:t>veya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NaOH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içerikli</a:t>
            </a:r>
            <a:r>
              <a:rPr lang="en-US" baseline="0" dirty="0" smtClean="0"/>
              <a:t> CO2 </a:t>
            </a:r>
            <a:r>
              <a:rPr lang="en-US" baseline="0" dirty="0" err="1" smtClean="0"/>
              <a:t>absorbanları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yangın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olguları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gösterilmiş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72012-57B7-F945-9BC0-93BEF9DC9C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65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Cold cutting, </a:t>
            </a:r>
            <a:r>
              <a:rPr lang="en-US" dirty="0" err="1" smtClean="0"/>
              <a:t>ib</a:t>
            </a:r>
            <a:r>
              <a:rPr lang="en-US" dirty="0" smtClean="0"/>
              <a:t> </a:t>
            </a:r>
            <a:r>
              <a:rPr lang="en-US" dirty="0" err="1" smtClean="0"/>
              <a:t>perforasyonu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batın</a:t>
            </a:r>
            <a:r>
              <a:rPr lang="en-US" dirty="0" smtClean="0"/>
              <a:t> </a:t>
            </a:r>
            <a:r>
              <a:rPr lang="en-US" dirty="0" err="1" smtClean="0"/>
              <a:t>olgularında</a:t>
            </a:r>
            <a:r>
              <a:rPr lang="en-US" dirty="0" smtClean="0"/>
              <a:t> </a:t>
            </a:r>
            <a:r>
              <a:rPr lang="en-US" dirty="0" err="1" smtClean="0"/>
              <a:t>peritona</a:t>
            </a:r>
            <a:r>
              <a:rPr lang="en-US" dirty="0" smtClean="0"/>
              <a:t> </a:t>
            </a:r>
            <a:r>
              <a:rPr lang="en-US" dirty="0" err="1" smtClean="0"/>
              <a:t>girerken</a:t>
            </a:r>
            <a:r>
              <a:rPr lang="en-US" dirty="0" smtClean="0"/>
              <a:t> </a:t>
            </a:r>
            <a:r>
              <a:rPr lang="en-US" dirty="0" err="1" smtClean="0"/>
              <a:t>metanın</a:t>
            </a:r>
            <a:r>
              <a:rPr lang="en-US" dirty="0" smtClean="0"/>
              <a:t> </a:t>
            </a:r>
            <a:r>
              <a:rPr lang="en-US" dirty="0" err="1" smtClean="0"/>
              <a:t>yanmasını</a:t>
            </a:r>
            <a:r>
              <a:rPr lang="en-US" dirty="0" smtClean="0"/>
              <a:t> </a:t>
            </a:r>
            <a:r>
              <a:rPr lang="en-US" dirty="0" err="1" smtClean="0"/>
              <a:t>engellemek</a:t>
            </a:r>
            <a:r>
              <a:rPr lang="en-US" dirty="0" smtClean="0"/>
              <a:t> </a:t>
            </a:r>
            <a:r>
              <a:rPr lang="en-US" dirty="0" err="1" smtClean="0"/>
              <a:t>amacıyla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72012-57B7-F945-9BC0-93BEF9DC9C9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5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Impedans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devredeki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elektron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hareketine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karşı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koyan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herşey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72012-57B7-F945-9BC0-93BEF9DC9C9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4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AD27-3287-BE4A-9074-9B1C4EBF220A}" type="datetimeFigureOut">
              <a:rPr lang="en-US" smtClean="0"/>
              <a:t>11.11.15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AD27-3287-BE4A-9074-9B1C4EBF220A}" type="datetimeFigureOut">
              <a:rPr lang="en-US" smtClean="0"/>
              <a:t>11.11.15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F39A-3978-6941-ACBA-9817CB2A4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AD27-3287-BE4A-9074-9B1C4EBF220A}" type="datetimeFigureOut">
              <a:rPr lang="en-US" smtClean="0"/>
              <a:t>11.11.15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F39A-3978-6941-ACBA-9817CB2A4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AD27-3287-BE4A-9074-9B1C4EBF220A}" type="datetimeFigureOut">
              <a:rPr lang="en-US" smtClean="0"/>
              <a:t>11.11.15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F39A-3978-6941-ACBA-9817CB2A4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AD27-3287-BE4A-9074-9B1C4EBF220A}" type="datetimeFigureOut">
              <a:rPr lang="en-US" smtClean="0"/>
              <a:t>11.11.15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F39A-3978-6941-ACBA-9817CB2A4D6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AD27-3287-BE4A-9074-9B1C4EBF220A}" type="datetimeFigureOut">
              <a:rPr lang="en-US" smtClean="0"/>
              <a:t>11.11.15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F39A-3978-6941-ACBA-9817CB2A4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AD27-3287-BE4A-9074-9B1C4EBF220A}" type="datetimeFigureOut">
              <a:rPr lang="en-US" smtClean="0"/>
              <a:t>11.11.15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F39A-3978-6941-ACBA-9817CB2A4D6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AD27-3287-BE4A-9074-9B1C4EBF220A}" type="datetimeFigureOut">
              <a:rPr lang="en-US" smtClean="0"/>
              <a:t>11.11.15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F39A-3978-6941-ACBA-9817CB2A4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AD27-3287-BE4A-9074-9B1C4EBF220A}" type="datetimeFigureOut">
              <a:rPr lang="en-US" smtClean="0"/>
              <a:t>11.11.15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F39A-3978-6941-ACBA-9817CB2A4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AD27-3287-BE4A-9074-9B1C4EBF220A}" type="datetimeFigureOut">
              <a:rPr lang="en-US" smtClean="0"/>
              <a:t>11.11.15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AD27-3287-BE4A-9074-9B1C4EBF220A}" type="datetimeFigureOut">
              <a:rPr lang="en-US" smtClean="0"/>
              <a:t>11.11.15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F39A-3978-6941-ACBA-9817CB2A4D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460AD27-3287-BE4A-9074-9B1C4EBF220A}" type="datetimeFigureOut">
              <a:rPr lang="en-US" smtClean="0"/>
              <a:t>11.11.15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2B6F39A-3978-6941-ACBA-9817CB2A4D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AMELİYATHANEDE KRİZ: </a:t>
            </a:r>
            <a:r>
              <a:rPr lang="en-US" sz="2800" dirty="0" smtClean="0"/>
              <a:t>YANGIN</a:t>
            </a:r>
            <a:r>
              <a:rPr lang="en-US" sz="2800" dirty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elektrİk</a:t>
            </a:r>
            <a:r>
              <a:rPr lang="en-US" sz="2800" dirty="0" smtClean="0"/>
              <a:t> </a:t>
            </a:r>
            <a:r>
              <a:rPr lang="en-US" sz="2800" dirty="0" err="1" smtClean="0"/>
              <a:t>kaçaği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</a:t>
            </a:r>
            <a:r>
              <a:rPr lang="en-US" dirty="0" smtClean="0">
                <a:solidFill>
                  <a:schemeClr val="tx1"/>
                </a:solidFill>
              </a:rPr>
              <a:t>Dr. Emre </a:t>
            </a:r>
            <a:r>
              <a:rPr lang="en-US" dirty="0" err="1" smtClean="0">
                <a:solidFill>
                  <a:schemeClr val="tx1"/>
                </a:solidFill>
              </a:rPr>
              <a:t>Sertaç</a:t>
            </a:r>
            <a:r>
              <a:rPr lang="en-US" dirty="0" smtClean="0">
                <a:solidFill>
                  <a:schemeClr val="tx1"/>
                </a:solidFill>
              </a:rPr>
              <a:t> Bingül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Uzm.Dr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Özlem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Turhan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346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dirty="0" smtClean="0"/>
              <a:t>En </a:t>
            </a:r>
            <a:r>
              <a:rPr lang="en-US" dirty="0" err="1" smtClean="0"/>
              <a:t>sık</a:t>
            </a:r>
            <a:r>
              <a:rPr lang="en-US" dirty="0" smtClean="0"/>
              <a:t> </a:t>
            </a:r>
            <a:r>
              <a:rPr lang="en-US" dirty="0" err="1" smtClean="0"/>
              <a:t>yangın</a:t>
            </a:r>
            <a:r>
              <a:rPr lang="en-US" dirty="0" smtClean="0"/>
              <a:t> </a:t>
            </a:r>
            <a:r>
              <a:rPr lang="en-US" dirty="0" err="1" smtClean="0"/>
              <a:t>sedasyon</a:t>
            </a:r>
            <a:r>
              <a:rPr lang="en-US" dirty="0" smtClean="0"/>
              <a:t> + </a:t>
            </a:r>
            <a:r>
              <a:rPr lang="en-US" dirty="0" err="1" smtClean="0"/>
              <a:t>suplemental</a:t>
            </a:r>
            <a:r>
              <a:rPr lang="en-US" dirty="0" smtClean="0"/>
              <a:t> O2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vakalarda</a:t>
            </a:r>
            <a:r>
              <a:rPr lang="en-US" dirty="0" smtClean="0"/>
              <a:t> (nasal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maske</a:t>
            </a:r>
            <a:r>
              <a:rPr lang="en-US" dirty="0" smtClean="0"/>
              <a:t> O2)</a:t>
            </a:r>
          </a:p>
          <a:p>
            <a:pPr>
              <a:lnSpc>
                <a:spcPct val="140000"/>
              </a:lnSpc>
            </a:pP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hava</a:t>
            </a:r>
            <a:r>
              <a:rPr lang="en-US" dirty="0" smtClean="0"/>
              <a:t> </a:t>
            </a:r>
            <a:r>
              <a:rPr lang="en-US" dirty="0" err="1" smtClean="0"/>
              <a:t>yolu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göğüs</a:t>
            </a:r>
            <a:r>
              <a:rPr lang="en-US" dirty="0" smtClean="0"/>
              <a:t> </a:t>
            </a:r>
            <a:r>
              <a:rPr lang="en-US" dirty="0" err="1" smtClean="0"/>
              <a:t>cerrahisi</a:t>
            </a:r>
            <a:r>
              <a:rPr lang="en-US" dirty="0" smtClean="0"/>
              <a:t> </a:t>
            </a:r>
            <a:r>
              <a:rPr lang="en-US" dirty="0" err="1" smtClean="0"/>
              <a:t>vakaları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riskli</a:t>
            </a:r>
            <a:endParaRPr lang="en-US" dirty="0" smtClean="0"/>
          </a:p>
          <a:p>
            <a:pPr>
              <a:lnSpc>
                <a:spcPct val="140000"/>
              </a:lnSpc>
            </a:pPr>
            <a:r>
              <a:rPr lang="en-US" dirty="0" err="1" smtClean="0"/>
              <a:t>Ameliyathane</a:t>
            </a:r>
            <a:r>
              <a:rPr lang="en-US" dirty="0" smtClean="0"/>
              <a:t> =&gt; </a:t>
            </a:r>
            <a:r>
              <a:rPr lang="en-US" dirty="0" err="1" smtClean="0"/>
              <a:t>Oksijenden</a:t>
            </a:r>
            <a:r>
              <a:rPr lang="en-US" dirty="0" smtClean="0"/>
              <a:t> </a:t>
            </a:r>
            <a:r>
              <a:rPr lang="en-US" dirty="0" err="1" smtClean="0"/>
              <a:t>zengin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endParaRPr lang="en-US" dirty="0" smtClean="0"/>
          </a:p>
          <a:p>
            <a:pPr>
              <a:lnSpc>
                <a:spcPct val="140000"/>
              </a:lnSpc>
            </a:pPr>
            <a:r>
              <a:rPr lang="en-US" dirty="0" err="1" smtClean="0"/>
              <a:t>Oksijen</a:t>
            </a:r>
            <a:r>
              <a:rPr lang="en-US" dirty="0" smtClean="0"/>
              <a:t> </a:t>
            </a:r>
            <a:r>
              <a:rPr lang="en-US" dirty="0" err="1" smtClean="0"/>
              <a:t>havadan</a:t>
            </a:r>
            <a:r>
              <a:rPr lang="en-US" dirty="0" smtClean="0"/>
              <a:t> </a:t>
            </a:r>
            <a:r>
              <a:rPr lang="en-US" dirty="0" err="1" smtClean="0"/>
              <a:t>ağır</a:t>
            </a:r>
            <a:r>
              <a:rPr lang="en-US" dirty="0" smtClean="0"/>
              <a:t>, </a:t>
            </a:r>
            <a:r>
              <a:rPr lang="en-US" dirty="0" err="1" smtClean="0"/>
              <a:t>cerrahi</a:t>
            </a:r>
            <a:r>
              <a:rPr lang="en-US" dirty="0" smtClean="0"/>
              <a:t> </a:t>
            </a:r>
            <a:r>
              <a:rPr lang="en-US" dirty="0" err="1" smtClean="0"/>
              <a:t>örtülerin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tuzaklanır</a:t>
            </a:r>
            <a:r>
              <a:rPr lang="en-US" dirty="0" smtClean="0"/>
              <a:t>.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N2O </a:t>
            </a:r>
            <a:r>
              <a:rPr lang="en-US" dirty="0" err="1" smtClean="0"/>
              <a:t>ısındıkça</a:t>
            </a:r>
            <a:r>
              <a:rPr lang="en-US" dirty="0" smtClean="0"/>
              <a:t> </a:t>
            </a:r>
            <a:r>
              <a:rPr lang="en-US" dirty="0" err="1" smtClean="0"/>
              <a:t>ortama</a:t>
            </a:r>
            <a:r>
              <a:rPr lang="en-US" dirty="0" smtClean="0"/>
              <a:t> </a:t>
            </a:r>
            <a:r>
              <a:rPr lang="en-US" dirty="0" err="1" smtClean="0"/>
              <a:t>oksijen</a:t>
            </a:r>
            <a:r>
              <a:rPr lang="en-US" dirty="0" smtClean="0"/>
              <a:t> </a:t>
            </a:r>
            <a:r>
              <a:rPr lang="en-US" dirty="0" err="1" smtClean="0"/>
              <a:t>bırakır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163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2011’de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çalışmada</a:t>
            </a:r>
            <a:r>
              <a:rPr lang="en-US" sz="2800" dirty="0" smtClean="0"/>
              <a:t>;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Orofarengeal</a:t>
            </a:r>
            <a:r>
              <a:rPr lang="en-US" dirty="0" smtClean="0"/>
              <a:t> </a:t>
            </a:r>
            <a:r>
              <a:rPr lang="en-US" dirty="0" err="1" smtClean="0"/>
              <a:t>yangınları</a:t>
            </a:r>
            <a:r>
              <a:rPr lang="en-US" dirty="0" smtClean="0"/>
              <a:t> </a:t>
            </a:r>
            <a:r>
              <a:rPr lang="en-US" dirty="0" err="1" smtClean="0"/>
              <a:t>simüle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 </a:t>
            </a:r>
            <a:r>
              <a:rPr lang="en-US" dirty="0" err="1" smtClean="0"/>
              <a:t>amacıyla</a:t>
            </a:r>
            <a:r>
              <a:rPr lang="en-US" dirty="0" smtClean="0"/>
              <a:t> </a:t>
            </a:r>
            <a:r>
              <a:rPr lang="en-US" dirty="0" err="1" smtClean="0"/>
              <a:t>çiğ</a:t>
            </a:r>
            <a:r>
              <a:rPr lang="en-US" dirty="0" smtClean="0"/>
              <a:t> </a:t>
            </a:r>
            <a:r>
              <a:rPr lang="en-US" dirty="0" err="1" smtClean="0"/>
              <a:t>tavuk</a:t>
            </a:r>
            <a:r>
              <a:rPr lang="en-US" dirty="0" smtClean="0"/>
              <a:t> 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 smtClean="0"/>
              <a:t>kullanılmış</a:t>
            </a:r>
            <a:r>
              <a:rPr lang="en-US" dirty="0" smtClean="0"/>
              <a:t>.</a:t>
            </a:r>
          </a:p>
          <a:p>
            <a:r>
              <a:rPr lang="en-US" dirty="0" smtClean="0"/>
              <a:t>15 l/</a:t>
            </a:r>
            <a:r>
              <a:rPr lang="en-US" dirty="0" err="1" smtClean="0"/>
              <a:t>dk</a:t>
            </a:r>
            <a:r>
              <a:rPr lang="en-US" dirty="0" smtClean="0"/>
              <a:t> %100 </a:t>
            </a:r>
            <a:r>
              <a:rPr lang="en-US" dirty="0" err="1" smtClean="0"/>
              <a:t>oksijen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yıkanan</a:t>
            </a:r>
            <a:r>
              <a:rPr lang="en-US" dirty="0" smtClean="0"/>
              <a:t> </a:t>
            </a:r>
            <a:r>
              <a:rPr lang="en-US" dirty="0" err="1" smtClean="0"/>
              <a:t>dokuda</a:t>
            </a:r>
            <a:r>
              <a:rPr lang="en-US" dirty="0" smtClean="0"/>
              <a:t> </a:t>
            </a:r>
            <a:r>
              <a:rPr lang="en-US" dirty="0" err="1" smtClean="0"/>
              <a:t>elektrokoter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15-30 </a:t>
            </a:r>
            <a:r>
              <a:rPr lang="en-US" dirty="0" err="1" smtClean="0"/>
              <a:t>saniyede</a:t>
            </a:r>
            <a:r>
              <a:rPr lang="en-US" dirty="0" smtClean="0"/>
              <a:t> </a:t>
            </a:r>
            <a:r>
              <a:rPr lang="en-US" dirty="0" err="1" smtClean="0"/>
              <a:t>alevlenme</a:t>
            </a:r>
            <a:r>
              <a:rPr lang="en-US" dirty="0" smtClean="0"/>
              <a:t> </a:t>
            </a:r>
            <a:r>
              <a:rPr lang="en-US" dirty="0" err="1" smtClean="0"/>
              <a:t>gözlenmiş</a:t>
            </a:r>
            <a:r>
              <a:rPr lang="en-US" dirty="0" smtClean="0"/>
              <a:t>.</a:t>
            </a:r>
          </a:p>
          <a:p>
            <a:r>
              <a:rPr lang="en-US" dirty="0" smtClean="0"/>
              <a:t>%50 FiO2 de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alevlenme</a:t>
            </a:r>
            <a:r>
              <a:rPr lang="en-US" dirty="0" smtClean="0"/>
              <a:t> 2-3 </a:t>
            </a:r>
            <a:r>
              <a:rPr lang="en-US" dirty="0" err="1" smtClean="0"/>
              <a:t>dk’da</a:t>
            </a:r>
            <a:r>
              <a:rPr lang="en-US" dirty="0" smtClean="0"/>
              <a:t> </a:t>
            </a:r>
            <a:r>
              <a:rPr lang="en-US" dirty="0" err="1" smtClean="0"/>
              <a:t>gözlenmiş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1800" i="1" dirty="0" smtClean="0"/>
              <a:t>Roy S, Smith LP: What does it take to start an </a:t>
            </a:r>
            <a:r>
              <a:rPr lang="en-US" sz="1800" i="1" dirty="0" err="1" smtClean="0"/>
              <a:t>oropharyngeal</a:t>
            </a:r>
            <a:r>
              <a:rPr lang="en-US" sz="1800" i="1" dirty="0" smtClean="0"/>
              <a:t> fire? Oxygen requirements to start fires in the operating room. </a:t>
            </a:r>
            <a:r>
              <a:rPr lang="en-US" sz="1800" i="1" dirty="0" err="1" smtClean="0"/>
              <a:t>Int</a:t>
            </a:r>
            <a:r>
              <a:rPr lang="en-US" sz="1800" i="1" dirty="0" smtClean="0"/>
              <a:t> J </a:t>
            </a:r>
            <a:r>
              <a:rPr lang="en-US" sz="1800" i="1" dirty="0" err="1" smtClean="0"/>
              <a:t>Pediatr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Otorhinolaryngol</a:t>
            </a:r>
            <a:r>
              <a:rPr lang="en-US" sz="1800" i="1" dirty="0" smtClean="0"/>
              <a:t> 2011;75:227-30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058856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YANGIN GÜVENLİĞİ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Hazırlık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Önleme</a:t>
            </a:r>
            <a:endParaRPr lang="en-US" dirty="0" smtClean="0"/>
          </a:p>
          <a:p>
            <a:r>
              <a:rPr lang="en-US" dirty="0" err="1" smtClean="0"/>
              <a:t>Yönetim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ASA practical advisory for prevention and management of OR fires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325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Hazırlık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dirty="0" smtClean="0"/>
              <a:t>Hasta </a:t>
            </a:r>
            <a:r>
              <a:rPr lang="en-US" dirty="0" err="1" smtClean="0"/>
              <a:t>ameliyathaneye</a:t>
            </a:r>
            <a:r>
              <a:rPr lang="en-US" dirty="0" smtClean="0"/>
              <a:t> </a:t>
            </a:r>
            <a:r>
              <a:rPr lang="en-US" dirty="0" err="1" smtClean="0"/>
              <a:t>gelmeden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aşama</a:t>
            </a:r>
            <a:endParaRPr lang="en-US" dirty="0" smtClean="0"/>
          </a:p>
          <a:p>
            <a:pPr>
              <a:lnSpc>
                <a:spcPct val="140000"/>
              </a:lnSpc>
            </a:pPr>
            <a:r>
              <a:rPr lang="en-US" dirty="0" err="1" smtClean="0"/>
              <a:t>Yangın</a:t>
            </a:r>
            <a:r>
              <a:rPr lang="en-US" dirty="0" smtClean="0"/>
              <a:t> </a:t>
            </a:r>
            <a:r>
              <a:rPr lang="en-US" dirty="0" err="1" smtClean="0"/>
              <a:t>güvenliği</a:t>
            </a:r>
            <a:r>
              <a:rPr lang="en-US" dirty="0" smtClean="0"/>
              <a:t> </a:t>
            </a:r>
            <a:r>
              <a:rPr lang="en-US" dirty="0" err="1" smtClean="0"/>
              <a:t>ekipmanları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edilir</a:t>
            </a:r>
            <a:r>
              <a:rPr lang="en-US" dirty="0" smtClean="0"/>
              <a:t>. ( </a:t>
            </a:r>
            <a:r>
              <a:rPr lang="en-US" dirty="0" err="1" smtClean="0"/>
              <a:t>yangın</a:t>
            </a:r>
            <a:r>
              <a:rPr lang="en-US" dirty="0" smtClean="0"/>
              <a:t> </a:t>
            </a:r>
            <a:r>
              <a:rPr lang="en-US" dirty="0" err="1" smtClean="0"/>
              <a:t>söndürücü</a:t>
            </a:r>
            <a:r>
              <a:rPr lang="en-US" dirty="0" smtClean="0"/>
              <a:t>, </a:t>
            </a:r>
            <a:r>
              <a:rPr lang="en-US" dirty="0" err="1" smtClean="0"/>
              <a:t>steril</a:t>
            </a:r>
            <a:r>
              <a:rPr lang="en-US" dirty="0" smtClean="0"/>
              <a:t> </a:t>
            </a:r>
            <a:r>
              <a:rPr lang="en-US" dirty="0" err="1" smtClean="0"/>
              <a:t>salin</a:t>
            </a:r>
            <a:r>
              <a:rPr lang="en-US" dirty="0" smtClean="0"/>
              <a:t>, </a:t>
            </a:r>
            <a:r>
              <a:rPr lang="en-US" dirty="0" err="1" smtClean="0"/>
              <a:t>yangın</a:t>
            </a:r>
            <a:r>
              <a:rPr lang="en-US" dirty="0" smtClean="0"/>
              <a:t> </a:t>
            </a:r>
            <a:r>
              <a:rPr lang="en-US" dirty="0" err="1" smtClean="0"/>
              <a:t>alarmı</a:t>
            </a:r>
            <a:r>
              <a:rPr lang="en-US" dirty="0" smtClean="0"/>
              <a:t>, </a:t>
            </a:r>
            <a:r>
              <a:rPr lang="en-US" dirty="0" err="1" smtClean="0"/>
              <a:t>medikal</a:t>
            </a:r>
            <a:r>
              <a:rPr lang="en-US" dirty="0" smtClean="0"/>
              <a:t> </a:t>
            </a:r>
            <a:r>
              <a:rPr lang="en-US" dirty="0" err="1" smtClean="0"/>
              <a:t>gazların</a:t>
            </a:r>
            <a:r>
              <a:rPr lang="en-US" dirty="0" smtClean="0"/>
              <a:t> </a:t>
            </a:r>
            <a:r>
              <a:rPr lang="en-US" dirty="0" err="1" smtClean="0"/>
              <a:t>valvleri</a:t>
            </a:r>
            <a:r>
              <a:rPr lang="en-US" dirty="0" smtClean="0"/>
              <a:t>, </a:t>
            </a:r>
            <a:r>
              <a:rPr lang="en-US" dirty="0" err="1" smtClean="0"/>
              <a:t>yedek</a:t>
            </a:r>
            <a:r>
              <a:rPr lang="en-US" dirty="0" smtClean="0"/>
              <a:t> </a:t>
            </a:r>
            <a:r>
              <a:rPr lang="en-US" dirty="0" err="1" smtClean="0"/>
              <a:t>ett’ler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airway’ler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is-IS" dirty="0" smtClean="0"/>
              <a:t>…)</a:t>
            </a:r>
          </a:p>
          <a:p>
            <a:pPr>
              <a:lnSpc>
                <a:spcPct val="140000"/>
              </a:lnSpc>
            </a:pPr>
            <a:r>
              <a:rPr lang="is-IS" dirty="0" smtClean="0"/>
              <a:t>Acil tahliye açısından ameliyathane çıkışı engellerden arındırılır.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Y</a:t>
            </a:r>
            <a:r>
              <a:rPr lang="is-IS" dirty="0" smtClean="0"/>
              <a:t>üksek riskli cerrahiler konusunda ekip içi iletişim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Y</a:t>
            </a:r>
            <a:r>
              <a:rPr lang="is-IS" dirty="0" smtClean="0"/>
              <a:t>angın tatbikatları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785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“Fire </a:t>
            </a:r>
            <a:r>
              <a:rPr lang="en-US" dirty="0"/>
              <a:t>R</a:t>
            </a:r>
            <a:r>
              <a:rPr lang="en-US" dirty="0" smtClean="0"/>
              <a:t>isk </a:t>
            </a:r>
            <a:r>
              <a:rPr lang="en-US" dirty="0"/>
              <a:t>A</a:t>
            </a:r>
            <a:r>
              <a:rPr lang="en-US" dirty="0" smtClean="0"/>
              <a:t>ssessment </a:t>
            </a:r>
            <a:r>
              <a:rPr lang="en-US" dirty="0"/>
              <a:t>S</a:t>
            </a:r>
            <a:r>
              <a:rPr lang="en-US" dirty="0" smtClean="0"/>
              <a:t>core”(0-3 </a:t>
            </a:r>
            <a:r>
              <a:rPr lang="en-US" dirty="0" err="1" smtClean="0"/>
              <a:t>puan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Xiphoid </a:t>
            </a:r>
            <a:r>
              <a:rPr lang="en-US" dirty="0" err="1" smtClean="0"/>
              <a:t>üstü</a:t>
            </a:r>
            <a:r>
              <a:rPr lang="en-US" dirty="0" smtClean="0"/>
              <a:t> </a:t>
            </a:r>
            <a:r>
              <a:rPr lang="en-US" dirty="0" err="1" smtClean="0"/>
              <a:t>cerrahi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r>
              <a:rPr lang="en-US" dirty="0" smtClean="0"/>
              <a:t>- 1 </a:t>
            </a:r>
            <a:r>
              <a:rPr lang="en-US" dirty="0" err="1" smtClean="0"/>
              <a:t>puan</a:t>
            </a:r>
            <a:endParaRPr lang="en-US" dirty="0" smtClean="0"/>
          </a:p>
          <a:p>
            <a:r>
              <a:rPr lang="en-US" dirty="0" err="1" smtClean="0"/>
              <a:t>Açık</a:t>
            </a:r>
            <a:r>
              <a:rPr lang="en-US" dirty="0" smtClean="0"/>
              <a:t> </a:t>
            </a:r>
            <a:r>
              <a:rPr lang="en-US" dirty="0" err="1" smtClean="0"/>
              <a:t>oksijen</a:t>
            </a:r>
            <a:r>
              <a:rPr lang="en-US" dirty="0" smtClean="0"/>
              <a:t> </a:t>
            </a:r>
            <a:r>
              <a:rPr lang="en-US" dirty="0" err="1" smtClean="0"/>
              <a:t>kaynağı</a:t>
            </a:r>
            <a:r>
              <a:rPr lang="en-US" dirty="0" smtClean="0"/>
              <a:t> (</a:t>
            </a:r>
            <a:r>
              <a:rPr lang="en-US" dirty="0" err="1" smtClean="0"/>
              <a:t>yüz</a:t>
            </a:r>
            <a:r>
              <a:rPr lang="en-US" dirty="0" smtClean="0"/>
              <a:t> </a:t>
            </a:r>
            <a:r>
              <a:rPr lang="en-US" dirty="0" err="1" smtClean="0"/>
              <a:t>maskesi</a:t>
            </a:r>
            <a:r>
              <a:rPr lang="en-US" dirty="0" smtClean="0"/>
              <a:t>, nasal </a:t>
            </a:r>
            <a:r>
              <a:rPr lang="en-US" dirty="0" err="1" smtClean="0"/>
              <a:t>kanül</a:t>
            </a:r>
            <a:r>
              <a:rPr lang="is-IS" dirty="0" smtClean="0"/>
              <a:t>…)</a:t>
            </a:r>
            <a:r>
              <a:rPr lang="is-IS" dirty="0" smtClean="0"/>
              <a:t>- 1 puan</a:t>
            </a:r>
          </a:p>
          <a:p>
            <a:r>
              <a:rPr lang="en-US" dirty="0" err="1" smtClean="0"/>
              <a:t>Tutuşturucu</a:t>
            </a:r>
            <a:r>
              <a:rPr lang="en-US" dirty="0" smtClean="0"/>
              <a:t> </a:t>
            </a:r>
            <a:r>
              <a:rPr lang="en-US" dirty="0" err="1" smtClean="0"/>
              <a:t>kaynak</a:t>
            </a:r>
            <a:r>
              <a:rPr lang="en-US" dirty="0" smtClean="0"/>
              <a:t> </a:t>
            </a:r>
            <a:r>
              <a:rPr lang="en-US" dirty="0" err="1" smtClean="0"/>
              <a:t>varlığı</a:t>
            </a:r>
            <a:r>
              <a:rPr lang="en-US" dirty="0" smtClean="0"/>
              <a:t> (</a:t>
            </a:r>
            <a:r>
              <a:rPr lang="en-US" dirty="0" err="1" smtClean="0"/>
              <a:t>elektrokoter</a:t>
            </a:r>
            <a:r>
              <a:rPr lang="en-US" dirty="0" smtClean="0"/>
              <a:t>, laser</a:t>
            </a:r>
            <a:r>
              <a:rPr lang="is-IS" dirty="0" smtClean="0"/>
              <a:t>…)</a:t>
            </a:r>
            <a:r>
              <a:rPr lang="is-IS" dirty="0" smtClean="0"/>
              <a:t>- 1 puan</a:t>
            </a:r>
          </a:p>
          <a:p>
            <a:endParaRPr lang="is-IS" dirty="0"/>
          </a:p>
          <a:p>
            <a:endParaRPr lang="is-IS" dirty="0" smtClean="0"/>
          </a:p>
          <a:p>
            <a:r>
              <a:rPr lang="is-IS" dirty="0" smtClean="0"/>
              <a:t>3 puan= yüksek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220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yangın</a:t>
            </a:r>
            <a:r>
              <a:rPr lang="en-US" dirty="0" smtClean="0"/>
              <a:t> </a:t>
            </a:r>
            <a:r>
              <a:rPr lang="en-US" dirty="0" err="1" smtClean="0"/>
              <a:t>riski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cerrahiler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dirty="0" err="1" smtClean="0"/>
              <a:t>Orofaringeal</a:t>
            </a:r>
            <a:r>
              <a:rPr lang="en-US" dirty="0" smtClean="0"/>
              <a:t> </a:t>
            </a:r>
            <a:r>
              <a:rPr lang="en-US" dirty="0" err="1" smtClean="0"/>
              <a:t>cerrahiler</a:t>
            </a:r>
            <a:r>
              <a:rPr lang="en-US" dirty="0" smtClean="0"/>
              <a:t>; </a:t>
            </a:r>
            <a:r>
              <a:rPr lang="en-US" dirty="0" err="1" smtClean="0"/>
              <a:t>tonsillektomi</a:t>
            </a:r>
            <a:r>
              <a:rPr lang="en-US" dirty="0" smtClean="0"/>
              <a:t>, </a:t>
            </a:r>
            <a:r>
              <a:rPr lang="en-US" dirty="0" err="1" smtClean="0"/>
              <a:t>adenoidektomi</a:t>
            </a:r>
            <a:r>
              <a:rPr lang="is-IS" dirty="0" smtClean="0"/>
              <a:t>…</a:t>
            </a:r>
            <a:endParaRPr lang="en-US" dirty="0" smtClean="0"/>
          </a:p>
          <a:p>
            <a:pPr>
              <a:lnSpc>
                <a:spcPct val="140000"/>
              </a:lnSpc>
            </a:pPr>
            <a:r>
              <a:rPr lang="en-US" dirty="0" err="1" smtClean="0"/>
              <a:t>Fasyal</a:t>
            </a:r>
            <a:r>
              <a:rPr lang="en-US" dirty="0" smtClean="0"/>
              <a:t> </a:t>
            </a:r>
            <a:r>
              <a:rPr lang="en-US" dirty="0" err="1" smtClean="0"/>
              <a:t>cerrahiler</a:t>
            </a:r>
            <a:r>
              <a:rPr lang="en-US" dirty="0" smtClean="0"/>
              <a:t>; </a:t>
            </a:r>
            <a:r>
              <a:rPr lang="en-US" dirty="0" err="1" smtClean="0"/>
              <a:t>baş-boyun</a:t>
            </a:r>
            <a:r>
              <a:rPr lang="en-US" dirty="0" smtClean="0"/>
              <a:t> </a:t>
            </a:r>
            <a:r>
              <a:rPr lang="en-US" dirty="0" err="1" smtClean="0"/>
              <a:t>lezyonları</a:t>
            </a:r>
            <a:r>
              <a:rPr lang="en-US" dirty="0" smtClean="0"/>
              <a:t>, </a:t>
            </a:r>
            <a:r>
              <a:rPr lang="en-US" dirty="0" err="1" smtClean="0"/>
              <a:t>katarakt</a:t>
            </a:r>
            <a:r>
              <a:rPr lang="en-US" dirty="0" smtClean="0"/>
              <a:t>, </a:t>
            </a:r>
            <a:r>
              <a:rPr lang="en-US" dirty="0" err="1" smtClean="0"/>
              <a:t>göz</a:t>
            </a:r>
            <a:r>
              <a:rPr lang="en-US" dirty="0" smtClean="0"/>
              <a:t> </a:t>
            </a:r>
            <a:r>
              <a:rPr lang="en-US" dirty="0" err="1" smtClean="0"/>
              <a:t>cerrahileri</a:t>
            </a:r>
            <a:r>
              <a:rPr lang="is-IS" dirty="0" smtClean="0"/>
              <a:t>…</a:t>
            </a:r>
            <a:endParaRPr lang="en-US" dirty="0" smtClean="0"/>
          </a:p>
          <a:p>
            <a:pPr>
              <a:lnSpc>
                <a:spcPct val="140000"/>
              </a:lnSpc>
            </a:pPr>
            <a:r>
              <a:rPr lang="en-US" dirty="0" err="1" smtClean="0"/>
              <a:t>Endoskopik</a:t>
            </a:r>
            <a:r>
              <a:rPr lang="en-US" dirty="0" smtClean="0"/>
              <a:t> </a:t>
            </a:r>
            <a:r>
              <a:rPr lang="en-US" dirty="0" err="1" smtClean="0"/>
              <a:t>lazer</a:t>
            </a:r>
            <a:r>
              <a:rPr lang="en-US" dirty="0" smtClean="0"/>
              <a:t> </a:t>
            </a:r>
            <a:r>
              <a:rPr lang="en-US" dirty="0" err="1" smtClean="0"/>
              <a:t>cerrahileri</a:t>
            </a:r>
            <a:r>
              <a:rPr lang="en-US" dirty="0" smtClean="0"/>
              <a:t>; </a:t>
            </a:r>
            <a:r>
              <a:rPr lang="en-US" dirty="0" err="1" smtClean="0"/>
              <a:t>laringeal</a:t>
            </a:r>
            <a:r>
              <a:rPr lang="en-US" dirty="0" smtClean="0"/>
              <a:t> papilloma </a:t>
            </a:r>
            <a:r>
              <a:rPr lang="en-US" dirty="0" err="1" smtClean="0"/>
              <a:t>eksizyonları</a:t>
            </a:r>
            <a:r>
              <a:rPr lang="is-IS" dirty="0" smtClean="0"/>
              <a:t>…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T</a:t>
            </a:r>
            <a:r>
              <a:rPr lang="is-IS" dirty="0" smtClean="0"/>
              <a:t>rakeostomi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B</a:t>
            </a:r>
            <a:r>
              <a:rPr lang="is-IS" dirty="0" smtClean="0"/>
              <a:t>urr hole cerrahileri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313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Önleme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dirty="0" err="1" smtClean="0"/>
              <a:t>Cerrahi</a:t>
            </a:r>
            <a:r>
              <a:rPr lang="en-US" dirty="0" smtClean="0"/>
              <a:t> </a:t>
            </a:r>
            <a:r>
              <a:rPr lang="en-US" dirty="0" err="1" smtClean="0"/>
              <a:t>esnası</a:t>
            </a:r>
            <a:endParaRPr lang="en-US" dirty="0" smtClean="0"/>
          </a:p>
          <a:p>
            <a:pPr>
              <a:lnSpc>
                <a:spcPct val="140000"/>
              </a:lnSpc>
            </a:pPr>
            <a:r>
              <a:rPr lang="en-US" dirty="0" err="1" smtClean="0"/>
              <a:t>Açık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direkt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dille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endParaRPr lang="en-US" dirty="0" smtClean="0"/>
          </a:p>
          <a:p>
            <a:pPr>
              <a:lnSpc>
                <a:spcPct val="140000"/>
              </a:lnSpc>
            </a:pPr>
            <a:r>
              <a:rPr lang="en-US" dirty="0" smtClean="0"/>
              <a:t>Hasta </a:t>
            </a:r>
            <a:r>
              <a:rPr lang="en-US" dirty="0" err="1" smtClean="0"/>
              <a:t>örtülmeden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5 </a:t>
            </a:r>
            <a:r>
              <a:rPr lang="en-US" dirty="0" err="1" smtClean="0"/>
              <a:t>dakika</a:t>
            </a:r>
            <a:r>
              <a:rPr lang="en-US" dirty="0" smtClean="0"/>
              <a:t> </a:t>
            </a:r>
            <a:r>
              <a:rPr lang="en-US" dirty="0" err="1" smtClean="0"/>
              <a:t>beklenmeli</a:t>
            </a:r>
            <a:r>
              <a:rPr lang="en-US" dirty="0" smtClean="0"/>
              <a:t> ( </a:t>
            </a:r>
            <a:r>
              <a:rPr lang="en-US" dirty="0" err="1" smtClean="0"/>
              <a:t>Alkol</a:t>
            </a:r>
            <a:r>
              <a:rPr lang="en-US" dirty="0" smtClean="0"/>
              <a:t> </a:t>
            </a:r>
            <a:r>
              <a:rPr lang="en-US" dirty="0" err="1" smtClean="0"/>
              <a:t>bazlı</a:t>
            </a:r>
            <a:r>
              <a:rPr lang="en-US" dirty="0" smtClean="0"/>
              <a:t> </a:t>
            </a:r>
            <a:r>
              <a:rPr lang="en-US" dirty="0" err="1" smtClean="0"/>
              <a:t>temizlik</a:t>
            </a:r>
            <a:r>
              <a:rPr lang="en-US" dirty="0" smtClean="0"/>
              <a:t>)</a:t>
            </a:r>
          </a:p>
          <a:p>
            <a:pPr>
              <a:lnSpc>
                <a:spcPct val="140000"/>
              </a:lnSpc>
            </a:pPr>
            <a:r>
              <a:rPr lang="en-US" dirty="0" err="1" smtClean="0"/>
              <a:t>Koter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lazer</a:t>
            </a:r>
            <a:r>
              <a:rPr lang="en-US" dirty="0" smtClean="0"/>
              <a:t> </a:t>
            </a:r>
            <a:r>
              <a:rPr lang="en-US" dirty="0" err="1" smtClean="0"/>
              <a:t>uygulamasından</a:t>
            </a:r>
            <a:r>
              <a:rPr lang="en-US" dirty="0" smtClean="0"/>
              <a:t> en </a:t>
            </a:r>
            <a:r>
              <a:rPr lang="en-US" dirty="0" err="1" smtClean="0"/>
              <a:t>az</a:t>
            </a:r>
            <a:r>
              <a:rPr lang="en-US" dirty="0" smtClean="0"/>
              <a:t> 1 </a:t>
            </a:r>
            <a:r>
              <a:rPr lang="en-US" dirty="0" err="1" smtClean="0"/>
              <a:t>dk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oksijen</a:t>
            </a:r>
            <a:r>
              <a:rPr lang="en-US" dirty="0" smtClean="0"/>
              <a:t> </a:t>
            </a:r>
            <a:r>
              <a:rPr lang="en-US" dirty="0" err="1" smtClean="0"/>
              <a:t>akımı</a:t>
            </a:r>
            <a:r>
              <a:rPr lang="en-US" dirty="0" smtClean="0"/>
              <a:t> </a:t>
            </a:r>
            <a:r>
              <a:rPr lang="en-US" dirty="0" err="1" smtClean="0"/>
              <a:t>azaltılmalı</a:t>
            </a:r>
            <a:endParaRPr lang="en-US" dirty="0" smtClean="0"/>
          </a:p>
          <a:p>
            <a:pPr>
              <a:lnSpc>
                <a:spcPct val="140000"/>
              </a:lnSpc>
            </a:pPr>
            <a:r>
              <a:rPr lang="en-US" dirty="0" err="1" smtClean="0"/>
              <a:t>Ağız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yüz</a:t>
            </a:r>
            <a:r>
              <a:rPr lang="en-US" dirty="0" smtClean="0"/>
              <a:t> </a:t>
            </a:r>
            <a:r>
              <a:rPr lang="en-US" dirty="0" err="1" smtClean="0"/>
              <a:t>çevresinde</a:t>
            </a:r>
            <a:r>
              <a:rPr lang="en-US" dirty="0" smtClean="0"/>
              <a:t> </a:t>
            </a:r>
            <a:r>
              <a:rPr lang="en-US" dirty="0" err="1" smtClean="0"/>
              <a:t>aspirasyon</a:t>
            </a:r>
            <a:r>
              <a:rPr lang="en-US" dirty="0" smtClean="0"/>
              <a:t> </a:t>
            </a:r>
            <a:r>
              <a:rPr lang="en-US" dirty="0" err="1" smtClean="0"/>
              <a:t>yapılarak</a:t>
            </a:r>
            <a:r>
              <a:rPr lang="en-US" dirty="0" smtClean="0"/>
              <a:t> </a:t>
            </a:r>
            <a:r>
              <a:rPr lang="en-US" dirty="0" err="1" smtClean="0"/>
              <a:t>havadaki</a:t>
            </a:r>
            <a:r>
              <a:rPr lang="en-US" dirty="0" smtClean="0"/>
              <a:t> </a:t>
            </a:r>
            <a:r>
              <a:rPr lang="en-US" dirty="0" err="1" smtClean="0"/>
              <a:t>oksijen</a:t>
            </a:r>
            <a:r>
              <a:rPr lang="en-US" dirty="0" smtClean="0"/>
              <a:t> </a:t>
            </a:r>
            <a:r>
              <a:rPr lang="en-US" dirty="0" err="1" smtClean="0"/>
              <a:t>oranı</a:t>
            </a:r>
            <a:r>
              <a:rPr lang="en-US" dirty="0" smtClean="0"/>
              <a:t> </a:t>
            </a:r>
            <a:r>
              <a:rPr lang="en-US" dirty="0" err="1" smtClean="0"/>
              <a:t>azaltılabilir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248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dirty="0" err="1" smtClean="0"/>
              <a:t>Koterler</a:t>
            </a:r>
            <a:r>
              <a:rPr lang="en-US" dirty="0" smtClean="0"/>
              <a:t> </a:t>
            </a:r>
            <a:r>
              <a:rPr lang="en-US" dirty="0" err="1" smtClean="0"/>
              <a:t>kullanılmadığında</a:t>
            </a:r>
            <a:r>
              <a:rPr lang="en-US" dirty="0" smtClean="0"/>
              <a:t> </a:t>
            </a:r>
            <a:r>
              <a:rPr lang="en-US" dirty="0" err="1" smtClean="0"/>
              <a:t>devreden</a:t>
            </a:r>
            <a:r>
              <a:rPr lang="en-US" dirty="0" smtClean="0"/>
              <a:t> </a:t>
            </a:r>
            <a:r>
              <a:rPr lang="en-US" dirty="0" err="1" smtClean="0"/>
              <a:t>ayrılmalı</a:t>
            </a:r>
            <a:endParaRPr lang="en-US" dirty="0" smtClean="0"/>
          </a:p>
          <a:p>
            <a:pPr>
              <a:lnSpc>
                <a:spcPct val="140000"/>
              </a:lnSpc>
            </a:pPr>
            <a:r>
              <a:rPr lang="en-US" dirty="0" err="1" smtClean="0"/>
              <a:t>Koter</a:t>
            </a:r>
            <a:r>
              <a:rPr lang="en-US" dirty="0" smtClean="0"/>
              <a:t> </a:t>
            </a:r>
            <a:r>
              <a:rPr lang="en-US" dirty="0" err="1" smtClean="0"/>
              <a:t>uçları</a:t>
            </a:r>
            <a:r>
              <a:rPr lang="en-US" dirty="0" smtClean="0"/>
              <a:t> </a:t>
            </a:r>
            <a:r>
              <a:rPr lang="en-US" dirty="0" err="1" smtClean="0"/>
              <a:t>temiz</a:t>
            </a:r>
            <a:r>
              <a:rPr lang="en-US" dirty="0" smtClean="0"/>
              <a:t> </a:t>
            </a:r>
            <a:r>
              <a:rPr lang="en-US" dirty="0" err="1" smtClean="0"/>
              <a:t>tutulmalı</a:t>
            </a:r>
            <a:endParaRPr lang="en-US" dirty="0" smtClean="0"/>
          </a:p>
          <a:p>
            <a:pPr>
              <a:lnSpc>
                <a:spcPct val="140000"/>
              </a:lnSpc>
            </a:pPr>
            <a:r>
              <a:rPr lang="en-US" dirty="0" smtClean="0"/>
              <a:t>Sponge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gazlar</a:t>
            </a:r>
            <a:r>
              <a:rPr lang="en-US" dirty="0" smtClean="0"/>
              <a:t> </a:t>
            </a:r>
            <a:r>
              <a:rPr lang="en-US" dirty="0" err="1" smtClean="0"/>
              <a:t>salin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nemlendirilmeli</a:t>
            </a:r>
            <a:endParaRPr lang="en-US" dirty="0" smtClean="0"/>
          </a:p>
          <a:p>
            <a:pPr>
              <a:lnSpc>
                <a:spcPct val="140000"/>
              </a:lnSpc>
            </a:pP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riskli</a:t>
            </a:r>
            <a:r>
              <a:rPr lang="en-US" dirty="0" smtClean="0"/>
              <a:t> </a:t>
            </a:r>
            <a:r>
              <a:rPr lang="en-US" dirty="0" err="1" smtClean="0"/>
              <a:t>bölgelerde</a:t>
            </a:r>
            <a:r>
              <a:rPr lang="en-US" dirty="0" smtClean="0"/>
              <a:t> “cold cutting”- </a:t>
            </a:r>
            <a:r>
              <a:rPr lang="en-US" dirty="0" err="1" smtClean="0"/>
              <a:t>cerrahi</a:t>
            </a:r>
            <a:r>
              <a:rPr lang="en-US" dirty="0" smtClean="0"/>
              <a:t> </a:t>
            </a:r>
            <a:r>
              <a:rPr lang="en-US" dirty="0" err="1" smtClean="0"/>
              <a:t>makas</a:t>
            </a:r>
            <a:endParaRPr lang="en-US" dirty="0" smtClean="0"/>
          </a:p>
          <a:p>
            <a:pPr>
              <a:lnSpc>
                <a:spcPct val="140000"/>
              </a:lnSpc>
            </a:pPr>
            <a:r>
              <a:rPr lang="en-US" dirty="0" err="1" smtClean="0"/>
              <a:t>Anestezistin</a:t>
            </a:r>
            <a:r>
              <a:rPr lang="en-US" dirty="0" smtClean="0"/>
              <a:t> major </a:t>
            </a:r>
            <a:r>
              <a:rPr lang="en-US" dirty="0" err="1" smtClean="0"/>
              <a:t>sorumluluğu</a:t>
            </a:r>
            <a:r>
              <a:rPr lang="en-US" dirty="0" smtClean="0"/>
              <a:t> </a:t>
            </a:r>
            <a:r>
              <a:rPr lang="en-US" dirty="0" err="1" smtClean="0"/>
              <a:t>oksijen</a:t>
            </a:r>
            <a:r>
              <a:rPr lang="en-US" dirty="0" smtClean="0"/>
              <a:t> </a:t>
            </a:r>
            <a:r>
              <a:rPr lang="en-US" dirty="0" err="1" smtClean="0"/>
              <a:t>yoğunluğunu</a:t>
            </a:r>
            <a:r>
              <a:rPr lang="en-US" dirty="0" smtClean="0"/>
              <a:t> </a:t>
            </a:r>
            <a:r>
              <a:rPr lang="en-US" dirty="0" err="1" smtClean="0"/>
              <a:t>hastayı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edilebilir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saturasyonda</a:t>
            </a:r>
            <a:r>
              <a:rPr lang="en-US" dirty="0" smtClean="0"/>
              <a:t> </a:t>
            </a:r>
            <a:r>
              <a:rPr lang="en-US" dirty="0" err="1" smtClean="0"/>
              <a:t>tutabilecek</a:t>
            </a:r>
            <a:r>
              <a:rPr lang="en-US" dirty="0" smtClean="0"/>
              <a:t> </a:t>
            </a:r>
            <a:r>
              <a:rPr lang="en-US" dirty="0" err="1" smtClean="0"/>
              <a:t>seviyede</a:t>
            </a:r>
            <a:r>
              <a:rPr lang="en-US" dirty="0" smtClean="0"/>
              <a:t> </a:t>
            </a:r>
            <a:r>
              <a:rPr lang="en-US" dirty="0" err="1" smtClean="0"/>
              <a:t>titre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961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Örneğin</a:t>
            </a:r>
            <a:r>
              <a:rPr lang="en-US" dirty="0" smtClean="0"/>
              <a:t> </a:t>
            </a:r>
            <a:r>
              <a:rPr lang="en-US" dirty="0" err="1" smtClean="0"/>
              <a:t>lazer</a:t>
            </a:r>
            <a:r>
              <a:rPr lang="en-US" dirty="0" smtClean="0"/>
              <a:t> </a:t>
            </a:r>
            <a:r>
              <a:rPr lang="en-US" dirty="0" err="1" smtClean="0"/>
              <a:t>cerrahisinde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err="1"/>
              <a:t>Alkol</a:t>
            </a:r>
            <a:r>
              <a:rPr lang="en-US" dirty="0"/>
              <a:t> </a:t>
            </a:r>
            <a:r>
              <a:rPr lang="en-US" dirty="0" err="1"/>
              <a:t>bazlı</a:t>
            </a:r>
            <a:r>
              <a:rPr lang="en-US" dirty="0"/>
              <a:t> </a:t>
            </a:r>
            <a:r>
              <a:rPr lang="en-US" dirty="0" err="1"/>
              <a:t>cilt</a:t>
            </a:r>
            <a:r>
              <a:rPr lang="en-US" dirty="0"/>
              <a:t> </a:t>
            </a:r>
            <a:r>
              <a:rPr lang="en-US" dirty="0" err="1"/>
              <a:t>temizliğinden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hasta </a:t>
            </a:r>
            <a:r>
              <a:rPr lang="en-US" dirty="0" err="1"/>
              <a:t>örtülmeden</a:t>
            </a:r>
            <a:r>
              <a:rPr lang="en-US" dirty="0"/>
              <a:t> en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smtClean="0"/>
              <a:t>5 </a:t>
            </a:r>
            <a:r>
              <a:rPr lang="en-US" dirty="0" err="1"/>
              <a:t>dakika</a:t>
            </a:r>
            <a:r>
              <a:rPr lang="en-US" dirty="0"/>
              <a:t> </a:t>
            </a:r>
            <a:r>
              <a:rPr lang="en-US" dirty="0" err="1"/>
              <a:t>beklenmeli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FiO2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edilebilir</a:t>
            </a:r>
            <a:r>
              <a:rPr lang="en-US" dirty="0"/>
              <a:t> </a:t>
            </a:r>
            <a:r>
              <a:rPr lang="en-US" dirty="0" err="1"/>
              <a:t>saturasyonu</a:t>
            </a:r>
            <a:r>
              <a:rPr lang="en-US" dirty="0"/>
              <a:t> </a:t>
            </a:r>
            <a:r>
              <a:rPr lang="en-US" dirty="0" err="1"/>
              <a:t>sağlayacak</a:t>
            </a:r>
            <a:r>
              <a:rPr lang="en-US" dirty="0"/>
              <a:t> en </a:t>
            </a:r>
            <a:r>
              <a:rPr lang="en-US" dirty="0" err="1"/>
              <a:t>düşük</a:t>
            </a:r>
            <a:r>
              <a:rPr lang="en-US" dirty="0"/>
              <a:t> </a:t>
            </a:r>
            <a:r>
              <a:rPr lang="en-US" dirty="0" err="1"/>
              <a:t>değer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ayarlanmalı</a:t>
            </a:r>
            <a:r>
              <a:rPr lang="en-US" dirty="0"/>
              <a:t> ( </a:t>
            </a:r>
            <a:r>
              <a:rPr lang="en-US" dirty="0" err="1"/>
              <a:t>sıklıkla</a:t>
            </a:r>
            <a:r>
              <a:rPr lang="en-US" dirty="0"/>
              <a:t> %30)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Azot</a:t>
            </a:r>
            <a:r>
              <a:rPr lang="en-US" dirty="0"/>
              <a:t> </a:t>
            </a:r>
            <a:r>
              <a:rPr lang="en-US" dirty="0" err="1"/>
              <a:t>kullanılmamalı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/>
              <a:t>Mümkünse</a:t>
            </a:r>
            <a:r>
              <a:rPr lang="en-US" dirty="0"/>
              <a:t> </a:t>
            </a:r>
            <a:r>
              <a:rPr lang="en-US" dirty="0" err="1"/>
              <a:t>Lazer</a:t>
            </a:r>
            <a:r>
              <a:rPr lang="en-US" dirty="0"/>
              <a:t> </a:t>
            </a:r>
            <a:r>
              <a:rPr lang="en-US" dirty="0" err="1"/>
              <a:t>Rezistan</a:t>
            </a:r>
            <a:r>
              <a:rPr lang="en-US" dirty="0"/>
              <a:t> ETT (LRETT) </a:t>
            </a:r>
            <a:r>
              <a:rPr lang="en-US" dirty="0" err="1"/>
              <a:t>kullanılmalı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 LRETT </a:t>
            </a:r>
            <a:r>
              <a:rPr lang="en-US" dirty="0" err="1"/>
              <a:t>yokluğunda</a:t>
            </a:r>
            <a:r>
              <a:rPr lang="en-US" dirty="0"/>
              <a:t> </a:t>
            </a:r>
            <a:r>
              <a:rPr lang="en-US" dirty="0" err="1"/>
              <a:t>standart</a:t>
            </a:r>
            <a:r>
              <a:rPr lang="en-US" dirty="0"/>
              <a:t> </a:t>
            </a:r>
            <a:r>
              <a:rPr lang="en-US" dirty="0" err="1"/>
              <a:t>endotrakeal</a:t>
            </a:r>
            <a:r>
              <a:rPr lang="en-US" dirty="0"/>
              <a:t> </a:t>
            </a:r>
            <a:r>
              <a:rPr lang="en-US" dirty="0" err="1"/>
              <a:t>tüpler</a:t>
            </a:r>
            <a:r>
              <a:rPr lang="en-US" dirty="0"/>
              <a:t> </a:t>
            </a:r>
            <a:r>
              <a:rPr lang="en-US" dirty="0" err="1"/>
              <a:t>aluminyum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bakır</a:t>
            </a:r>
            <a:r>
              <a:rPr lang="en-US" dirty="0"/>
              <a:t> </a:t>
            </a:r>
            <a:r>
              <a:rPr lang="en-US" dirty="0" err="1"/>
              <a:t>içerikli</a:t>
            </a:r>
            <a:r>
              <a:rPr lang="en-US" dirty="0"/>
              <a:t> </a:t>
            </a:r>
            <a:r>
              <a:rPr lang="en-US" dirty="0" err="1"/>
              <a:t>folyolar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sarılabilir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Tüp</a:t>
            </a:r>
            <a:r>
              <a:rPr lang="en-US" dirty="0"/>
              <a:t> </a:t>
            </a:r>
            <a:r>
              <a:rPr lang="en-US" dirty="0" err="1"/>
              <a:t>kafları</a:t>
            </a:r>
            <a:r>
              <a:rPr lang="en-US" dirty="0"/>
              <a:t> </a:t>
            </a:r>
            <a:r>
              <a:rPr lang="en-US" dirty="0" err="1"/>
              <a:t>metilen</a:t>
            </a:r>
            <a:r>
              <a:rPr lang="en-US" dirty="0"/>
              <a:t> </a:t>
            </a:r>
            <a:r>
              <a:rPr lang="en-US" dirty="0" err="1"/>
              <a:t>mavisi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salin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doldurulmalı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/>
              <a:t>Havayolu</a:t>
            </a:r>
            <a:r>
              <a:rPr lang="en-US" dirty="0"/>
              <a:t> </a:t>
            </a:r>
            <a:r>
              <a:rPr lang="en-US" dirty="0" err="1"/>
              <a:t>nemlendirilmiş</a:t>
            </a:r>
            <a:r>
              <a:rPr lang="en-US" dirty="0"/>
              <a:t> </a:t>
            </a:r>
            <a:r>
              <a:rPr lang="en-US" dirty="0" err="1"/>
              <a:t>gazlı</a:t>
            </a:r>
            <a:r>
              <a:rPr lang="en-US" dirty="0"/>
              <a:t> </a:t>
            </a:r>
            <a:r>
              <a:rPr lang="en-US" dirty="0" err="1"/>
              <a:t>bezlerle</a:t>
            </a:r>
            <a:r>
              <a:rPr lang="en-US" dirty="0"/>
              <a:t> bloke </a:t>
            </a:r>
            <a:r>
              <a:rPr lang="en-US" dirty="0" err="1"/>
              <a:t>edilmeli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9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%27 FiO2’nin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silikon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polivinil</a:t>
            </a:r>
            <a:r>
              <a:rPr lang="en-US" dirty="0" smtClean="0"/>
              <a:t> </a:t>
            </a:r>
            <a:r>
              <a:rPr lang="en-US" dirty="0" err="1" smtClean="0"/>
              <a:t>klorid</a:t>
            </a:r>
            <a:r>
              <a:rPr lang="en-US" dirty="0" smtClean="0"/>
              <a:t> </a:t>
            </a:r>
            <a:r>
              <a:rPr lang="en-US" dirty="0" err="1" smtClean="0"/>
              <a:t>tüpler</a:t>
            </a:r>
            <a:r>
              <a:rPr lang="en-US" dirty="0" smtClean="0"/>
              <a:t> </a:t>
            </a:r>
            <a:r>
              <a:rPr lang="en-US" dirty="0" err="1" smtClean="0"/>
              <a:t>yanıcı</a:t>
            </a:r>
            <a:r>
              <a:rPr lang="en-US" dirty="0" smtClean="0"/>
              <a:t> </a:t>
            </a:r>
            <a:r>
              <a:rPr lang="en-US" dirty="0" err="1" smtClean="0"/>
              <a:t>niteliktedir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ETT’nin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tutuşma</a:t>
            </a:r>
            <a:r>
              <a:rPr lang="en-US" dirty="0" smtClean="0"/>
              <a:t> </a:t>
            </a:r>
            <a:r>
              <a:rPr lang="en-US" dirty="0" err="1" smtClean="0"/>
              <a:t>olursa</a:t>
            </a:r>
            <a:r>
              <a:rPr lang="en-US" dirty="0" smtClean="0"/>
              <a:t>: “ Blowtorch Effect”</a:t>
            </a:r>
            <a:endParaRPr lang="en-US" dirty="0"/>
          </a:p>
        </p:txBody>
      </p:sp>
      <p:pic>
        <p:nvPicPr>
          <p:cNvPr id="4" name="Picture 3" descr="Ekran Resmi 2015-10-08 22.16.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07933" y="2387600"/>
            <a:ext cx="3022600" cy="4470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8487" y="3425866"/>
            <a:ext cx="2640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Pulmoner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trakt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boyunca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termal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yaralanma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gözlenir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Bol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miktarda</a:t>
            </a:r>
            <a:r>
              <a:rPr lang="en-US" dirty="0" smtClean="0">
                <a:solidFill>
                  <a:srgbClr val="FF0000"/>
                </a:solidFill>
              </a:rPr>
              <a:t> debris </a:t>
            </a:r>
            <a:r>
              <a:rPr lang="en-US" dirty="0" err="1" smtClean="0">
                <a:solidFill>
                  <a:srgbClr val="FF0000"/>
                </a:solidFill>
              </a:rPr>
              <a:t>akciğerlere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dolar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29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Nadir </a:t>
            </a:r>
            <a:r>
              <a:rPr lang="en-US" dirty="0" err="1" smtClean="0"/>
              <a:t>fakat</a:t>
            </a:r>
            <a:r>
              <a:rPr lang="en-US" dirty="0" smtClean="0"/>
              <a:t> </a:t>
            </a:r>
            <a:r>
              <a:rPr lang="en-US" dirty="0" err="1" smtClean="0"/>
              <a:t>ölümcül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 smtClean="0"/>
              <a:t>önlenebilir</a:t>
            </a:r>
            <a:r>
              <a:rPr lang="en-US" dirty="0" smtClean="0"/>
              <a:t> </a:t>
            </a:r>
            <a:r>
              <a:rPr lang="en-US" dirty="0" err="1" smtClean="0"/>
              <a:t>sebepler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Ekip</a:t>
            </a:r>
            <a:r>
              <a:rPr lang="en-US" dirty="0" smtClean="0"/>
              <a:t> </a:t>
            </a:r>
            <a:r>
              <a:rPr lang="en-US" dirty="0" err="1" smtClean="0"/>
              <a:t>içi</a:t>
            </a:r>
            <a:r>
              <a:rPr lang="en-US" dirty="0" smtClean="0"/>
              <a:t> </a:t>
            </a:r>
            <a:r>
              <a:rPr lang="en-US" dirty="0" err="1" smtClean="0"/>
              <a:t>uyum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organizasyon</a:t>
            </a:r>
            <a:r>
              <a:rPr lang="en-US" dirty="0" smtClean="0"/>
              <a:t> </a:t>
            </a:r>
            <a:r>
              <a:rPr lang="en-US" dirty="0" err="1" smtClean="0"/>
              <a:t>şart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Düzenli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88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Yönetim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dirty="0" err="1" smtClean="0"/>
              <a:t>Yangın</a:t>
            </a:r>
            <a:r>
              <a:rPr lang="en-US" dirty="0"/>
              <a:t> </a:t>
            </a:r>
            <a:r>
              <a:rPr lang="en-US" dirty="0" err="1" smtClean="0"/>
              <a:t>meydana</a:t>
            </a:r>
            <a:r>
              <a:rPr lang="en-US" dirty="0" smtClean="0"/>
              <a:t> </a:t>
            </a:r>
            <a:r>
              <a:rPr lang="en-US" dirty="0" err="1" smtClean="0"/>
              <a:t>gelirse</a:t>
            </a:r>
            <a:endParaRPr lang="en-US" dirty="0" smtClean="0"/>
          </a:p>
          <a:p>
            <a:pPr>
              <a:lnSpc>
                <a:spcPct val="140000"/>
              </a:lnSpc>
            </a:pPr>
            <a:r>
              <a:rPr lang="en-US" dirty="0" err="1" smtClean="0"/>
              <a:t>Yangın</a:t>
            </a:r>
            <a:r>
              <a:rPr lang="en-US" dirty="0" smtClean="0"/>
              <a:t> </a:t>
            </a:r>
            <a:r>
              <a:rPr lang="en-US" dirty="0" err="1" smtClean="0"/>
              <a:t>görüldüğü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ekibin</a:t>
            </a:r>
            <a:r>
              <a:rPr lang="en-US" dirty="0" smtClean="0"/>
              <a:t> </a:t>
            </a:r>
            <a:r>
              <a:rPr lang="en-US" dirty="0" err="1" smtClean="0"/>
              <a:t>kalanı</a:t>
            </a:r>
            <a:r>
              <a:rPr lang="en-US" dirty="0" smtClean="0"/>
              <a:t> </a:t>
            </a:r>
            <a:r>
              <a:rPr lang="en-US" dirty="0" err="1" smtClean="0"/>
              <a:t>uyarılmalı</a:t>
            </a:r>
            <a:endParaRPr lang="en-US" dirty="0" smtClean="0"/>
          </a:p>
          <a:p>
            <a:pPr>
              <a:lnSpc>
                <a:spcPct val="140000"/>
              </a:lnSpc>
            </a:pPr>
            <a:r>
              <a:rPr lang="en-US" dirty="0" err="1" smtClean="0"/>
              <a:t>Yangın</a:t>
            </a:r>
            <a:r>
              <a:rPr lang="en-US" dirty="0" smtClean="0"/>
              <a:t> </a:t>
            </a:r>
            <a:r>
              <a:rPr lang="en-US" dirty="0" err="1" smtClean="0"/>
              <a:t>hastada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makine</a:t>
            </a:r>
            <a:r>
              <a:rPr lang="en-US" dirty="0" smtClean="0"/>
              <a:t> </a:t>
            </a:r>
            <a:r>
              <a:rPr lang="en-US" dirty="0" err="1" smtClean="0"/>
              <a:t>üzerindeyse</a:t>
            </a:r>
            <a:r>
              <a:rPr lang="en-US" dirty="0" smtClean="0"/>
              <a:t>; </a:t>
            </a:r>
            <a:r>
              <a:rPr lang="en-US" dirty="0" err="1" smtClean="0"/>
              <a:t>makine</a:t>
            </a:r>
            <a:r>
              <a:rPr lang="en-US" dirty="0" smtClean="0"/>
              <a:t> </a:t>
            </a:r>
            <a:r>
              <a:rPr lang="en-US" dirty="0" err="1" smtClean="0"/>
              <a:t>elektrikten</a:t>
            </a:r>
            <a:r>
              <a:rPr lang="en-US" dirty="0" smtClean="0"/>
              <a:t> </a:t>
            </a:r>
            <a:r>
              <a:rPr lang="en-US" dirty="0" err="1" smtClean="0"/>
              <a:t>çekilerek</a:t>
            </a:r>
            <a:r>
              <a:rPr lang="en-US" dirty="0" smtClean="0"/>
              <a:t> </a:t>
            </a:r>
            <a:r>
              <a:rPr lang="en-US" dirty="0" err="1" smtClean="0"/>
              <a:t>odadan</a:t>
            </a:r>
            <a:r>
              <a:rPr lang="en-US" dirty="0" smtClean="0"/>
              <a:t> </a:t>
            </a:r>
            <a:r>
              <a:rPr lang="en-US" dirty="0" err="1" smtClean="0"/>
              <a:t>uzaklaştırılır</a:t>
            </a:r>
            <a:r>
              <a:rPr lang="en-US" dirty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yangın</a:t>
            </a:r>
            <a:r>
              <a:rPr lang="en-US" dirty="0" smtClean="0"/>
              <a:t> </a:t>
            </a:r>
            <a:r>
              <a:rPr lang="en-US" dirty="0" err="1" smtClean="0"/>
              <a:t>söndürücü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edilir</a:t>
            </a:r>
            <a:r>
              <a:rPr lang="en-US" dirty="0" smtClean="0"/>
              <a:t>.</a:t>
            </a:r>
          </a:p>
          <a:p>
            <a:pPr>
              <a:lnSpc>
                <a:spcPct val="140000"/>
              </a:lnSpc>
            </a:pPr>
            <a:r>
              <a:rPr lang="en-US" dirty="0" err="1" smtClean="0"/>
              <a:t>Eş</a:t>
            </a:r>
            <a:r>
              <a:rPr lang="en-US" dirty="0" smtClean="0"/>
              <a:t> </a:t>
            </a:r>
            <a:r>
              <a:rPr lang="en-US" dirty="0" err="1" smtClean="0"/>
              <a:t>zamanlı</a:t>
            </a:r>
            <a:r>
              <a:rPr lang="en-US" dirty="0" smtClean="0"/>
              <a:t> </a:t>
            </a:r>
            <a:r>
              <a:rPr lang="en-US" dirty="0" err="1" smtClean="0"/>
              <a:t>yangın</a:t>
            </a:r>
            <a:r>
              <a:rPr lang="en-US" dirty="0" smtClean="0"/>
              <a:t> </a:t>
            </a:r>
            <a:r>
              <a:rPr lang="en-US" dirty="0" err="1" smtClean="0"/>
              <a:t>alarmı</a:t>
            </a:r>
            <a:r>
              <a:rPr lang="en-US" dirty="0" smtClean="0"/>
              <a:t> </a:t>
            </a:r>
            <a:r>
              <a:rPr lang="en-US" dirty="0" err="1" smtClean="0"/>
              <a:t>verilir</a:t>
            </a:r>
            <a:r>
              <a:rPr lang="en-US" dirty="0" smtClean="0"/>
              <a:t>.</a:t>
            </a:r>
          </a:p>
          <a:p>
            <a:pPr>
              <a:lnSpc>
                <a:spcPct val="140000"/>
              </a:lnSpc>
            </a:pPr>
            <a:r>
              <a:rPr lang="en-US" dirty="0" err="1" smtClean="0"/>
              <a:t>Yetersiz</a:t>
            </a:r>
            <a:r>
              <a:rPr lang="en-US" dirty="0" smtClean="0"/>
              <a:t> </a:t>
            </a:r>
            <a:r>
              <a:rPr lang="en-US" dirty="0" err="1" smtClean="0"/>
              <a:t>kalırsa</a:t>
            </a:r>
            <a:r>
              <a:rPr lang="en-US" dirty="0" smtClean="0"/>
              <a:t>; hasta </a:t>
            </a:r>
            <a:r>
              <a:rPr lang="en-US" dirty="0" err="1" smtClean="0"/>
              <a:t>tahliye</a:t>
            </a:r>
            <a:r>
              <a:rPr lang="en-US" dirty="0" smtClean="0"/>
              <a:t> </a:t>
            </a:r>
            <a:r>
              <a:rPr lang="en-US" dirty="0" err="1" smtClean="0"/>
              <a:t>edilir</a:t>
            </a:r>
            <a:r>
              <a:rPr lang="en-US" dirty="0" smtClean="0"/>
              <a:t>, </a:t>
            </a:r>
            <a:r>
              <a:rPr lang="en-US" dirty="0" err="1" smtClean="0"/>
              <a:t>oksijen</a:t>
            </a:r>
            <a:r>
              <a:rPr lang="en-US" dirty="0" smtClean="0"/>
              <a:t> </a:t>
            </a:r>
            <a:r>
              <a:rPr lang="en-US" dirty="0" err="1" smtClean="0"/>
              <a:t>kaynağı</a:t>
            </a:r>
            <a:r>
              <a:rPr lang="en-US" dirty="0" smtClean="0"/>
              <a:t> </a:t>
            </a:r>
            <a:r>
              <a:rPr lang="en-US" dirty="0" err="1" smtClean="0"/>
              <a:t>kapatılır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ameliyathane</a:t>
            </a:r>
            <a:r>
              <a:rPr lang="en-US" dirty="0" smtClean="0"/>
              <a:t> </a:t>
            </a:r>
            <a:r>
              <a:rPr lang="en-US" dirty="0" err="1" smtClean="0"/>
              <a:t>kapısı</a:t>
            </a:r>
            <a:r>
              <a:rPr lang="en-US" dirty="0" smtClean="0"/>
              <a:t> </a:t>
            </a:r>
            <a:r>
              <a:rPr lang="en-US" dirty="0" err="1" smtClean="0"/>
              <a:t>kapatılır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83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Yangın</a:t>
            </a:r>
            <a:r>
              <a:rPr lang="en-US" dirty="0" smtClean="0"/>
              <a:t> </a:t>
            </a:r>
            <a:r>
              <a:rPr lang="en-US" dirty="0" err="1" smtClean="0"/>
              <a:t>hastanın</a:t>
            </a:r>
            <a:r>
              <a:rPr lang="en-US" dirty="0" smtClean="0"/>
              <a:t> </a:t>
            </a:r>
            <a:r>
              <a:rPr lang="en-US" dirty="0" err="1" smtClean="0"/>
              <a:t>üzerindeyse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dirty="0" err="1" smtClean="0"/>
              <a:t>Yanan</a:t>
            </a:r>
            <a:r>
              <a:rPr lang="en-US" dirty="0" smtClean="0"/>
              <a:t> </a:t>
            </a:r>
            <a:r>
              <a:rPr lang="en-US" dirty="0" err="1" smtClean="0"/>
              <a:t>obje</a:t>
            </a:r>
            <a:r>
              <a:rPr lang="en-US" dirty="0" smtClean="0"/>
              <a:t> </a:t>
            </a:r>
            <a:r>
              <a:rPr lang="en-US" dirty="0" err="1" smtClean="0"/>
              <a:t>hastadan</a:t>
            </a:r>
            <a:r>
              <a:rPr lang="en-US" dirty="0" smtClean="0"/>
              <a:t> </a:t>
            </a:r>
            <a:r>
              <a:rPr lang="en-US" dirty="0" err="1" smtClean="0"/>
              <a:t>uzaklaştırılır</a:t>
            </a:r>
            <a:r>
              <a:rPr lang="en-US" dirty="0" smtClean="0"/>
              <a:t>.</a:t>
            </a:r>
          </a:p>
          <a:p>
            <a:pPr>
              <a:lnSpc>
                <a:spcPct val="140000"/>
              </a:lnSpc>
            </a:pPr>
            <a:r>
              <a:rPr lang="en-US" dirty="0" err="1" smtClean="0"/>
              <a:t>Alevler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salinle</a:t>
            </a:r>
            <a:r>
              <a:rPr lang="en-US" dirty="0" smtClean="0"/>
              <a:t> </a:t>
            </a:r>
            <a:r>
              <a:rPr lang="en-US" dirty="0" err="1" smtClean="0"/>
              <a:t>söndürülmeye</a:t>
            </a:r>
            <a:r>
              <a:rPr lang="en-US" dirty="0" smtClean="0"/>
              <a:t> </a:t>
            </a:r>
            <a:r>
              <a:rPr lang="en-US" dirty="0" err="1" smtClean="0"/>
              <a:t>çalışılır</a:t>
            </a:r>
            <a:r>
              <a:rPr lang="en-US" dirty="0" smtClean="0"/>
              <a:t>.</a:t>
            </a:r>
          </a:p>
          <a:p>
            <a:pPr>
              <a:lnSpc>
                <a:spcPct val="140000"/>
              </a:lnSpc>
            </a:pPr>
            <a:r>
              <a:rPr lang="en-US" dirty="0" err="1" smtClean="0"/>
              <a:t>Hastaya</a:t>
            </a:r>
            <a:r>
              <a:rPr lang="en-US" dirty="0" smtClean="0"/>
              <a:t> </a:t>
            </a:r>
            <a:r>
              <a:rPr lang="en-US" dirty="0" err="1" smtClean="0"/>
              <a:t>giden</a:t>
            </a:r>
            <a:r>
              <a:rPr lang="en-US" dirty="0" smtClean="0"/>
              <a:t> </a:t>
            </a:r>
            <a:r>
              <a:rPr lang="en-US" dirty="0" err="1" smtClean="0"/>
              <a:t>oksijen</a:t>
            </a:r>
            <a:r>
              <a:rPr lang="en-US" dirty="0" smtClean="0"/>
              <a:t> </a:t>
            </a:r>
            <a:r>
              <a:rPr lang="en-US" dirty="0" err="1" smtClean="0"/>
              <a:t>akımı</a:t>
            </a:r>
            <a:r>
              <a:rPr lang="en-US" dirty="0" smtClean="0"/>
              <a:t> </a:t>
            </a:r>
            <a:r>
              <a:rPr lang="en-US" dirty="0" err="1" smtClean="0"/>
              <a:t>durdurulur</a:t>
            </a:r>
            <a:r>
              <a:rPr lang="en-US" dirty="0" smtClean="0"/>
              <a:t>.</a:t>
            </a:r>
          </a:p>
          <a:p>
            <a:pPr>
              <a:lnSpc>
                <a:spcPct val="140000"/>
              </a:lnSpc>
            </a:pPr>
            <a:r>
              <a:rPr lang="en-US" dirty="0" err="1" smtClean="0"/>
              <a:t>Amaç</a:t>
            </a:r>
            <a:r>
              <a:rPr lang="en-US" dirty="0" smtClean="0"/>
              <a:t> </a:t>
            </a:r>
            <a:r>
              <a:rPr lang="en-US" dirty="0" err="1" smtClean="0"/>
              <a:t>yangın</a:t>
            </a:r>
            <a:r>
              <a:rPr lang="en-US" dirty="0" smtClean="0"/>
              <a:t> </a:t>
            </a:r>
            <a:r>
              <a:rPr lang="en-US" dirty="0" err="1" smtClean="0"/>
              <a:t>triadını</a:t>
            </a:r>
            <a:r>
              <a:rPr lang="en-US" dirty="0" smtClean="0"/>
              <a:t> </a:t>
            </a:r>
            <a:r>
              <a:rPr lang="en-US" dirty="0" err="1" smtClean="0"/>
              <a:t>birbirinden</a:t>
            </a:r>
            <a:r>
              <a:rPr lang="en-US" dirty="0" smtClean="0"/>
              <a:t> </a:t>
            </a:r>
            <a:r>
              <a:rPr lang="en-US" dirty="0" err="1" smtClean="0"/>
              <a:t>uzaklaştırmak</a:t>
            </a:r>
            <a:endParaRPr lang="en-US" dirty="0" smtClean="0"/>
          </a:p>
          <a:p>
            <a:pPr>
              <a:lnSpc>
                <a:spcPct val="140000"/>
              </a:lnSpc>
            </a:pPr>
            <a:r>
              <a:rPr lang="en-US" dirty="0" err="1" smtClean="0"/>
              <a:t>Steril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r>
              <a:rPr lang="en-US" dirty="0" smtClean="0"/>
              <a:t> </a:t>
            </a:r>
            <a:r>
              <a:rPr lang="en-US" dirty="0" err="1" smtClean="0"/>
              <a:t>kontamine</a:t>
            </a:r>
            <a:r>
              <a:rPr lang="en-US" dirty="0" smtClean="0"/>
              <a:t> </a:t>
            </a:r>
            <a:r>
              <a:rPr lang="en-US" dirty="0" err="1" smtClean="0"/>
              <a:t>olsa</a:t>
            </a:r>
            <a:r>
              <a:rPr lang="en-US" dirty="0" smtClean="0"/>
              <a:t> da </a:t>
            </a:r>
            <a:r>
              <a:rPr lang="en-US" dirty="0" err="1" smtClean="0"/>
              <a:t>gerekli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yapılır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9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Yangın</a:t>
            </a:r>
            <a:r>
              <a:rPr lang="en-US" dirty="0" smtClean="0"/>
              <a:t> </a:t>
            </a:r>
            <a:r>
              <a:rPr lang="en-US" dirty="0" err="1" smtClean="0"/>
              <a:t>hastanın</a:t>
            </a:r>
            <a:r>
              <a:rPr lang="en-US" dirty="0" smtClean="0"/>
              <a:t> </a:t>
            </a:r>
            <a:r>
              <a:rPr lang="en-US" dirty="0" err="1" smtClean="0"/>
              <a:t>iç</a:t>
            </a:r>
            <a:r>
              <a:rPr lang="en-US" dirty="0" smtClean="0"/>
              <a:t> </a:t>
            </a:r>
            <a:r>
              <a:rPr lang="en-US" dirty="0" err="1" smtClean="0"/>
              <a:t>dokularında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40000"/>
              </a:lnSpc>
            </a:pPr>
            <a:r>
              <a:rPr lang="en-US" dirty="0" err="1" smtClean="0"/>
              <a:t>Vücut</a:t>
            </a:r>
            <a:r>
              <a:rPr lang="en-US" dirty="0" smtClean="0"/>
              <a:t> </a:t>
            </a:r>
            <a:r>
              <a:rPr lang="en-US" dirty="0" err="1" smtClean="0"/>
              <a:t>kavitelerine</a:t>
            </a:r>
            <a:r>
              <a:rPr lang="en-US" dirty="0" smtClean="0"/>
              <a:t> </a:t>
            </a:r>
            <a:r>
              <a:rPr lang="en-US" dirty="0" err="1" smtClean="0"/>
              <a:t>salin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steril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dökülerek</a:t>
            </a:r>
            <a:r>
              <a:rPr lang="en-US" dirty="0" smtClean="0"/>
              <a:t> </a:t>
            </a:r>
            <a:r>
              <a:rPr lang="en-US" dirty="0" err="1" smtClean="0"/>
              <a:t>söndürülmeye</a:t>
            </a:r>
            <a:r>
              <a:rPr lang="en-US" dirty="0" smtClean="0"/>
              <a:t> </a:t>
            </a:r>
            <a:r>
              <a:rPr lang="en-US" dirty="0" err="1" smtClean="0"/>
              <a:t>çalışılır</a:t>
            </a:r>
            <a:r>
              <a:rPr lang="en-US" dirty="0" smtClean="0"/>
              <a:t>.</a:t>
            </a:r>
          </a:p>
          <a:p>
            <a:pPr>
              <a:lnSpc>
                <a:spcPct val="140000"/>
              </a:lnSpc>
            </a:pPr>
            <a:r>
              <a:rPr lang="en-US" dirty="0" err="1" smtClean="0"/>
              <a:t>Endotrakeal</a:t>
            </a:r>
            <a:r>
              <a:rPr lang="en-US" dirty="0" smtClean="0"/>
              <a:t> </a:t>
            </a:r>
            <a:r>
              <a:rPr lang="en-US" dirty="0" err="1" smtClean="0"/>
              <a:t>tüp</a:t>
            </a:r>
            <a:r>
              <a:rPr lang="en-US" dirty="0" smtClean="0"/>
              <a:t> </a:t>
            </a:r>
            <a:r>
              <a:rPr lang="en-US" dirty="0" err="1" smtClean="0"/>
              <a:t>yanıyor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önerilen</a:t>
            </a:r>
            <a:r>
              <a:rPr lang="en-US" dirty="0" smtClean="0"/>
              <a:t> </a:t>
            </a:r>
            <a:r>
              <a:rPr lang="en-US" dirty="0" err="1" smtClean="0"/>
              <a:t>tüpün</a:t>
            </a:r>
            <a:r>
              <a:rPr lang="en-US" dirty="0" smtClean="0"/>
              <a:t> </a:t>
            </a:r>
            <a:r>
              <a:rPr lang="en-US" dirty="0" err="1" smtClean="0"/>
              <a:t>çıkarılıp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medikal</a:t>
            </a:r>
            <a:r>
              <a:rPr lang="en-US" dirty="0" smtClean="0"/>
              <a:t> </a:t>
            </a:r>
            <a:r>
              <a:rPr lang="en-US" dirty="0" err="1" smtClean="0"/>
              <a:t>gazların</a:t>
            </a:r>
            <a:r>
              <a:rPr lang="en-US" dirty="0" smtClean="0"/>
              <a:t> </a:t>
            </a:r>
            <a:r>
              <a:rPr lang="en-US" dirty="0" err="1" smtClean="0"/>
              <a:t>kesilmesidir</a:t>
            </a:r>
            <a:r>
              <a:rPr lang="en-US" dirty="0" smtClean="0"/>
              <a:t>.</a:t>
            </a:r>
          </a:p>
          <a:p>
            <a:pPr>
              <a:lnSpc>
                <a:spcPct val="140000"/>
              </a:lnSpc>
            </a:pPr>
            <a:r>
              <a:rPr lang="en-US" dirty="0" err="1" smtClean="0"/>
              <a:t>Steril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salin</a:t>
            </a:r>
            <a:r>
              <a:rPr lang="en-US" dirty="0" smtClean="0"/>
              <a:t> </a:t>
            </a:r>
            <a:r>
              <a:rPr lang="en-US" dirty="0" err="1" smtClean="0"/>
              <a:t>yanan</a:t>
            </a:r>
            <a:r>
              <a:rPr lang="en-US" dirty="0" smtClean="0"/>
              <a:t> </a:t>
            </a:r>
            <a:r>
              <a:rPr lang="en-US" dirty="0" err="1" smtClean="0"/>
              <a:t>havayoluna</a:t>
            </a:r>
            <a:r>
              <a:rPr lang="en-US" dirty="0" smtClean="0"/>
              <a:t> </a:t>
            </a:r>
            <a:r>
              <a:rPr lang="en-US" dirty="0" err="1" smtClean="0"/>
              <a:t>dökülür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yanıcı</a:t>
            </a:r>
            <a:r>
              <a:rPr lang="en-US" dirty="0" smtClean="0"/>
              <a:t> </a:t>
            </a:r>
            <a:r>
              <a:rPr lang="en-US" dirty="0" err="1" smtClean="0"/>
              <a:t>maddeler</a:t>
            </a:r>
            <a:r>
              <a:rPr lang="en-US" dirty="0" smtClean="0"/>
              <a:t> </a:t>
            </a:r>
            <a:r>
              <a:rPr lang="en-US" dirty="0" err="1" smtClean="0"/>
              <a:t>hastadan</a:t>
            </a:r>
            <a:r>
              <a:rPr lang="en-US" dirty="0" smtClean="0"/>
              <a:t> </a:t>
            </a:r>
            <a:r>
              <a:rPr lang="en-US" dirty="0" err="1" smtClean="0"/>
              <a:t>uzaklaştırılır</a:t>
            </a:r>
            <a:r>
              <a:rPr lang="en-US" dirty="0" smtClean="0"/>
              <a:t>.</a:t>
            </a:r>
          </a:p>
          <a:p>
            <a:pPr>
              <a:lnSpc>
                <a:spcPct val="140000"/>
              </a:lnSpc>
            </a:pPr>
            <a:r>
              <a:rPr lang="en-US" dirty="0" err="1" smtClean="0"/>
              <a:t>Hastaya</a:t>
            </a:r>
            <a:r>
              <a:rPr lang="en-US" dirty="0" smtClean="0"/>
              <a:t> </a:t>
            </a:r>
            <a:r>
              <a:rPr lang="en-US" dirty="0" err="1" smtClean="0"/>
              <a:t>oda</a:t>
            </a:r>
            <a:r>
              <a:rPr lang="en-US" dirty="0" smtClean="0"/>
              <a:t> </a:t>
            </a:r>
            <a:r>
              <a:rPr lang="en-US" dirty="0" err="1" smtClean="0"/>
              <a:t>havasında</a:t>
            </a:r>
            <a:r>
              <a:rPr lang="en-US" dirty="0" smtClean="0"/>
              <a:t> </a:t>
            </a:r>
            <a:r>
              <a:rPr lang="en-US" dirty="0" err="1" smtClean="0"/>
              <a:t>maske</a:t>
            </a:r>
            <a:r>
              <a:rPr lang="en-US" dirty="0" smtClean="0"/>
              <a:t> </a:t>
            </a:r>
            <a:r>
              <a:rPr lang="en-US" dirty="0" err="1" smtClean="0"/>
              <a:t>ventilasyon</a:t>
            </a:r>
            <a:r>
              <a:rPr lang="en-US" dirty="0" smtClean="0"/>
              <a:t> </a:t>
            </a:r>
            <a:r>
              <a:rPr lang="en-US" dirty="0" err="1" smtClean="0"/>
              <a:t>uygulanır</a:t>
            </a:r>
            <a:r>
              <a:rPr lang="en-US" dirty="0" smtClean="0"/>
              <a:t>.</a:t>
            </a:r>
          </a:p>
          <a:p>
            <a:pPr>
              <a:lnSpc>
                <a:spcPct val="140000"/>
              </a:lnSpc>
            </a:pPr>
            <a:r>
              <a:rPr lang="en-US" dirty="0" err="1" smtClean="0"/>
              <a:t>Zor</a:t>
            </a:r>
            <a:r>
              <a:rPr lang="en-US" dirty="0" smtClean="0"/>
              <a:t> </a:t>
            </a:r>
            <a:r>
              <a:rPr lang="en-US" dirty="0" err="1" smtClean="0"/>
              <a:t>entübasyon</a:t>
            </a:r>
            <a:r>
              <a:rPr lang="en-US" dirty="0" smtClean="0"/>
              <a:t> </a:t>
            </a:r>
            <a:r>
              <a:rPr lang="en-US" dirty="0" err="1" smtClean="0"/>
              <a:t>vakalarında</a:t>
            </a:r>
            <a:r>
              <a:rPr lang="en-US" dirty="0" smtClean="0"/>
              <a:t> </a:t>
            </a:r>
            <a:r>
              <a:rPr lang="en-US" dirty="0" err="1" smtClean="0"/>
              <a:t>termal</a:t>
            </a:r>
            <a:r>
              <a:rPr lang="en-US" dirty="0" smtClean="0"/>
              <a:t> </a:t>
            </a:r>
            <a:r>
              <a:rPr lang="en-US" dirty="0" err="1" smtClean="0"/>
              <a:t>yaralanmaya</a:t>
            </a:r>
            <a:r>
              <a:rPr lang="en-US" dirty="0" smtClean="0"/>
              <a:t> </a:t>
            </a:r>
            <a:r>
              <a:rPr lang="en-US" dirty="0" err="1" smtClean="0"/>
              <a:t>rağmen</a:t>
            </a:r>
            <a:r>
              <a:rPr lang="en-US" dirty="0" smtClean="0"/>
              <a:t> </a:t>
            </a:r>
            <a:r>
              <a:rPr lang="en-US" dirty="0" err="1" smtClean="0"/>
              <a:t>tüp</a:t>
            </a:r>
            <a:r>
              <a:rPr lang="en-US" dirty="0" smtClean="0"/>
              <a:t> </a:t>
            </a:r>
            <a:r>
              <a:rPr lang="en-US" dirty="0" err="1" smtClean="0"/>
              <a:t>içeride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2"/>
                </a:solidFill>
              </a:rPr>
              <a:t>bırakılabilir</a:t>
            </a:r>
            <a:r>
              <a:rPr lang="en-US" dirty="0">
                <a:solidFill>
                  <a:schemeClr val="tx2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38648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dirty="0" smtClean="0"/>
              <a:t>Su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salinin</a:t>
            </a:r>
            <a:r>
              <a:rPr lang="en-US" dirty="0" smtClean="0"/>
              <a:t> </a:t>
            </a:r>
            <a:r>
              <a:rPr lang="en-US" dirty="0" err="1" smtClean="0"/>
              <a:t>yetersiz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durumlarda</a:t>
            </a:r>
            <a:r>
              <a:rPr lang="en-US" dirty="0" smtClean="0"/>
              <a:t> CO2 </a:t>
            </a:r>
            <a:r>
              <a:rPr lang="en-US" dirty="0" err="1" smtClean="0"/>
              <a:t>yangın</a:t>
            </a:r>
            <a:r>
              <a:rPr lang="en-US" dirty="0" smtClean="0"/>
              <a:t> </a:t>
            </a:r>
            <a:r>
              <a:rPr lang="en-US" dirty="0" err="1" smtClean="0"/>
              <a:t>söndürücü</a:t>
            </a:r>
            <a:r>
              <a:rPr lang="en-US" dirty="0" smtClean="0"/>
              <a:t> </a:t>
            </a:r>
            <a:r>
              <a:rPr lang="en-US" dirty="0" err="1" smtClean="0"/>
              <a:t>kullanılır</a:t>
            </a:r>
            <a:r>
              <a:rPr lang="en-US" dirty="0" smtClean="0"/>
              <a:t>.</a:t>
            </a:r>
          </a:p>
          <a:p>
            <a:pPr>
              <a:lnSpc>
                <a:spcPct val="140000"/>
              </a:lnSpc>
            </a:pP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altına</a:t>
            </a:r>
            <a:r>
              <a:rPr lang="en-US" dirty="0" smtClean="0"/>
              <a:t> </a:t>
            </a:r>
            <a:r>
              <a:rPr lang="en-US" dirty="0" err="1" smtClean="0"/>
              <a:t>alınamayan</a:t>
            </a:r>
            <a:r>
              <a:rPr lang="en-US" dirty="0" smtClean="0"/>
              <a:t> </a:t>
            </a:r>
            <a:r>
              <a:rPr lang="en-US" dirty="0" err="1" smtClean="0"/>
              <a:t>yangınlarda</a:t>
            </a:r>
            <a:r>
              <a:rPr lang="en-US" dirty="0" smtClean="0"/>
              <a:t> hasta </a:t>
            </a:r>
            <a:r>
              <a:rPr lang="en-US" dirty="0" err="1" smtClean="0"/>
              <a:t>tahliye</a:t>
            </a:r>
            <a:r>
              <a:rPr lang="en-US" dirty="0" smtClean="0"/>
              <a:t> </a:t>
            </a:r>
            <a:r>
              <a:rPr lang="en-US" dirty="0" err="1" smtClean="0"/>
              <a:t>edilir</a:t>
            </a:r>
            <a:r>
              <a:rPr lang="en-US" dirty="0" smtClean="0"/>
              <a:t>, </a:t>
            </a:r>
            <a:r>
              <a:rPr lang="en-US" dirty="0" err="1" smtClean="0"/>
              <a:t>ameliyathane</a:t>
            </a:r>
            <a:r>
              <a:rPr lang="en-US" dirty="0" smtClean="0"/>
              <a:t> </a:t>
            </a:r>
            <a:r>
              <a:rPr lang="en-US" dirty="0" err="1" smtClean="0"/>
              <a:t>kapısı</a:t>
            </a:r>
            <a:r>
              <a:rPr lang="en-US" dirty="0" smtClean="0"/>
              <a:t> </a:t>
            </a:r>
            <a:r>
              <a:rPr lang="en-US" dirty="0" err="1" smtClean="0"/>
              <a:t>kapatılır</a:t>
            </a:r>
            <a:r>
              <a:rPr lang="en-US" dirty="0" smtClean="0"/>
              <a:t>,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gaz</a:t>
            </a:r>
            <a:r>
              <a:rPr lang="en-US" dirty="0" smtClean="0"/>
              <a:t> </a:t>
            </a:r>
            <a:r>
              <a:rPr lang="en-US" dirty="0" err="1" smtClean="0"/>
              <a:t>kaynakları</a:t>
            </a:r>
            <a:r>
              <a:rPr lang="en-US" dirty="0" smtClean="0"/>
              <a:t> </a:t>
            </a:r>
            <a:r>
              <a:rPr lang="en-US" dirty="0" err="1" smtClean="0"/>
              <a:t>kapatılır</a:t>
            </a:r>
            <a:r>
              <a:rPr lang="en-US" dirty="0" smtClean="0"/>
              <a:t>.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Hasta </a:t>
            </a:r>
            <a:r>
              <a:rPr lang="en-US" dirty="0" err="1" smtClean="0"/>
              <a:t>güvenceye</a:t>
            </a:r>
            <a:r>
              <a:rPr lang="en-US" dirty="0" smtClean="0"/>
              <a:t> </a:t>
            </a:r>
            <a:r>
              <a:rPr lang="en-US" dirty="0" err="1" smtClean="0"/>
              <a:t>alındığında</a:t>
            </a:r>
            <a:r>
              <a:rPr lang="en-US" dirty="0" smtClean="0"/>
              <a:t> </a:t>
            </a:r>
            <a:r>
              <a:rPr lang="en-US" dirty="0" err="1" smtClean="0"/>
              <a:t>termal</a:t>
            </a:r>
            <a:r>
              <a:rPr lang="en-US" dirty="0" smtClean="0"/>
              <a:t> </a:t>
            </a:r>
            <a:r>
              <a:rPr lang="en-US" dirty="0" err="1" smtClean="0"/>
              <a:t>yaralanma</a:t>
            </a:r>
            <a:r>
              <a:rPr lang="en-US" dirty="0" smtClean="0"/>
              <a:t>, </a:t>
            </a:r>
            <a:r>
              <a:rPr lang="en-US" dirty="0" err="1" smtClean="0"/>
              <a:t>tüp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yanık</a:t>
            </a:r>
            <a:r>
              <a:rPr lang="en-US" dirty="0" smtClean="0"/>
              <a:t> </a:t>
            </a:r>
            <a:r>
              <a:rPr lang="en-US" dirty="0" err="1" smtClean="0"/>
              <a:t>materyallerinin</a:t>
            </a:r>
            <a:r>
              <a:rPr lang="en-US" dirty="0" smtClean="0"/>
              <a:t> </a:t>
            </a:r>
            <a:r>
              <a:rPr lang="en-US" dirty="0" err="1" smtClean="0"/>
              <a:t>temizlenmesi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bronkoskopi</a:t>
            </a:r>
            <a:r>
              <a:rPr lang="en-US" dirty="0" smtClean="0"/>
              <a:t> </a:t>
            </a:r>
            <a:r>
              <a:rPr lang="en-US" dirty="0" err="1" smtClean="0"/>
              <a:t>uygulanır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622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Amaç</a:t>
            </a:r>
            <a:r>
              <a:rPr lang="en-US" dirty="0" smtClean="0"/>
              <a:t> </a:t>
            </a:r>
            <a:r>
              <a:rPr lang="en-US" dirty="0" err="1" smtClean="0"/>
              <a:t>yangın</a:t>
            </a:r>
            <a:r>
              <a:rPr lang="en-US" dirty="0" smtClean="0"/>
              <a:t> </a:t>
            </a:r>
            <a:r>
              <a:rPr lang="en-US" dirty="0" err="1" smtClean="0"/>
              <a:t>riskini</a:t>
            </a:r>
            <a:r>
              <a:rPr lang="en-US" dirty="0" smtClean="0"/>
              <a:t> minimize </a:t>
            </a:r>
            <a:r>
              <a:rPr lang="en-US" dirty="0" err="1" smtClean="0"/>
              <a:t>etmek</a:t>
            </a:r>
            <a:endParaRPr lang="en-US" dirty="0" smtClean="0"/>
          </a:p>
          <a:p>
            <a:r>
              <a:rPr lang="en-US" dirty="0" err="1" smtClean="0"/>
              <a:t>Ekip</a:t>
            </a:r>
            <a:r>
              <a:rPr lang="en-US" dirty="0" smtClean="0"/>
              <a:t> </a:t>
            </a:r>
            <a:r>
              <a:rPr lang="en-US" dirty="0" err="1" smtClean="0"/>
              <a:t>halinde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 </a:t>
            </a:r>
            <a:r>
              <a:rPr lang="en-US" dirty="0" err="1" smtClean="0"/>
              <a:t>şart</a:t>
            </a:r>
            <a:endParaRPr lang="en-US" dirty="0" smtClean="0"/>
          </a:p>
          <a:p>
            <a:r>
              <a:rPr lang="en-US" dirty="0" err="1" smtClean="0"/>
              <a:t>Düzenli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endParaRPr lang="en-US" dirty="0" smtClean="0"/>
          </a:p>
          <a:p>
            <a:r>
              <a:rPr lang="en-US" dirty="0" err="1" smtClean="0"/>
              <a:t>Açık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koordinasyon</a:t>
            </a:r>
            <a:r>
              <a:rPr lang="en-US" dirty="0" smtClean="0"/>
              <a:t> </a:t>
            </a:r>
            <a:r>
              <a:rPr lang="en-US" dirty="0" err="1" smtClean="0"/>
              <a:t>sağlanmalı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675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Elektrik</a:t>
            </a:r>
            <a:r>
              <a:rPr lang="en-US" dirty="0" smtClean="0"/>
              <a:t> </a:t>
            </a:r>
            <a:r>
              <a:rPr lang="en-US" dirty="0" err="1" smtClean="0"/>
              <a:t>Güvenliği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Terapötik</a:t>
            </a:r>
            <a:r>
              <a:rPr lang="en-US" dirty="0" smtClean="0"/>
              <a:t>; pacemaker, </a:t>
            </a:r>
            <a:r>
              <a:rPr lang="en-US" dirty="0" err="1" smtClean="0"/>
              <a:t>defibrilatör</a:t>
            </a:r>
            <a:r>
              <a:rPr lang="en-US" dirty="0" smtClean="0"/>
              <a:t>, </a:t>
            </a:r>
            <a:r>
              <a:rPr lang="en-US" dirty="0" err="1" smtClean="0"/>
              <a:t>elektrokonvülzif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is-IS" dirty="0" smtClean="0"/>
              <a:t>…</a:t>
            </a:r>
            <a:endParaRPr lang="en-US" dirty="0"/>
          </a:p>
        </p:txBody>
      </p:sp>
      <p:pic>
        <p:nvPicPr>
          <p:cNvPr id="4" name="Picture 3" descr="Ekran Resmi 2015-11-09 23.59.0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253" y="2091266"/>
            <a:ext cx="6375400" cy="3606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33843" y="5232400"/>
            <a:ext cx="7652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Elektrik</a:t>
            </a:r>
            <a:r>
              <a:rPr lang="en-US" sz="2000" dirty="0" smtClean="0"/>
              <a:t> </a:t>
            </a:r>
            <a:r>
              <a:rPr lang="en-US" sz="2000" dirty="0" err="1" smtClean="0"/>
              <a:t>akımı</a:t>
            </a:r>
            <a:r>
              <a:rPr lang="en-US" sz="2000" dirty="0" smtClean="0"/>
              <a:t> </a:t>
            </a:r>
            <a:r>
              <a:rPr lang="en-US" sz="2000" dirty="0" err="1" smtClean="0"/>
              <a:t>için</a:t>
            </a:r>
            <a:r>
              <a:rPr lang="en-US" sz="2000" dirty="0" smtClean="0"/>
              <a:t> </a:t>
            </a:r>
            <a:r>
              <a:rPr lang="en-US" sz="2000" dirty="0" err="1" smtClean="0"/>
              <a:t>kapalı</a:t>
            </a:r>
            <a:r>
              <a:rPr lang="en-US" sz="2000" dirty="0" smtClean="0"/>
              <a:t> </a:t>
            </a:r>
            <a:r>
              <a:rPr lang="en-US" sz="2000" dirty="0" err="1" smtClean="0"/>
              <a:t>bir</a:t>
            </a:r>
            <a:r>
              <a:rPr lang="en-US" sz="2000" dirty="0" smtClean="0"/>
              <a:t> </a:t>
            </a:r>
            <a:r>
              <a:rPr lang="en-US" sz="2000" dirty="0" err="1" smtClean="0"/>
              <a:t>devre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akımı</a:t>
            </a:r>
            <a:r>
              <a:rPr lang="en-US" sz="2000" dirty="0" smtClean="0"/>
              <a:t> </a:t>
            </a:r>
            <a:r>
              <a:rPr lang="en-US" sz="2000" dirty="0" err="1" smtClean="0"/>
              <a:t>empedanstan</a:t>
            </a:r>
            <a:r>
              <a:rPr lang="en-US" sz="2000" dirty="0" smtClean="0"/>
              <a:t> </a:t>
            </a:r>
            <a:r>
              <a:rPr lang="en-US" sz="2000" dirty="0" err="1" smtClean="0"/>
              <a:t>ilerleten</a:t>
            </a:r>
            <a:endParaRPr lang="en-US" sz="2000" dirty="0"/>
          </a:p>
          <a:p>
            <a:r>
              <a:rPr lang="en-US" sz="2000" dirty="0" err="1"/>
              <a:t>v</a:t>
            </a:r>
            <a:r>
              <a:rPr lang="en-US" sz="2000" dirty="0" err="1" smtClean="0"/>
              <a:t>oltaj</a:t>
            </a:r>
            <a:r>
              <a:rPr lang="en-US" sz="2000" dirty="0" smtClean="0"/>
              <a:t> </a:t>
            </a:r>
            <a:r>
              <a:rPr lang="en-US" sz="2000" dirty="0" err="1" smtClean="0"/>
              <a:t>farkı</a:t>
            </a:r>
            <a:r>
              <a:rPr lang="en-US" sz="2000" dirty="0" smtClean="0"/>
              <a:t> </a:t>
            </a:r>
            <a:r>
              <a:rPr lang="en-US" sz="2000" dirty="0" err="1" smtClean="0"/>
              <a:t>gerekmektedir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20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Yaralanma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Ekran Resmi 2015-11-10 00.07.0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25" r="-8425"/>
          <a:stretch>
            <a:fillRect/>
          </a:stretch>
        </p:blipFill>
        <p:spPr>
          <a:xfrm>
            <a:off x="2692399" y="533400"/>
            <a:ext cx="5858933" cy="3276601"/>
          </a:xfrm>
        </p:spPr>
      </p:pic>
      <p:sp>
        <p:nvSpPr>
          <p:cNvPr id="5" name="TextBox 4"/>
          <p:cNvSpPr txBox="1"/>
          <p:nvPr/>
        </p:nvSpPr>
        <p:spPr>
          <a:xfrm>
            <a:off x="999067" y="3810001"/>
            <a:ext cx="776824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Devreyi</a:t>
            </a:r>
            <a:r>
              <a:rPr lang="en-US" sz="2000" dirty="0" smtClean="0"/>
              <a:t> </a:t>
            </a:r>
            <a:r>
              <a:rPr lang="en-US" sz="2000" dirty="0" err="1" smtClean="0"/>
              <a:t>tamamlamak</a:t>
            </a:r>
            <a:r>
              <a:rPr lang="en-US" sz="2000" dirty="0" smtClean="0"/>
              <a:t> </a:t>
            </a:r>
            <a:r>
              <a:rPr lang="en-US" sz="2000" dirty="0" err="1" smtClean="0"/>
              <a:t>üzere</a:t>
            </a:r>
            <a:r>
              <a:rPr lang="en-US" sz="2000" dirty="0" smtClean="0"/>
              <a:t> </a:t>
            </a:r>
            <a:r>
              <a:rPr lang="en-US" sz="2000" dirty="0" err="1" smtClean="0"/>
              <a:t>iki</a:t>
            </a:r>
            <a:r>
              <a:rPr lang="en-US" sz="2000" dirty="0" smtClean="0"/>
              <a:t> </a:t>
            </a:r>
            <a:r>
              <a:rPr lang="en-US" sz="2000" dirty="0" err="1" smtClean="0"/>
              <a:t>temas</a:t>
            </a:r>
            <a:r>
              <a:rPr lang="en-US" sz="2000" dirty="0" smtClean="0"/>
              <a:t> </a:t>
            </a:r>
            <a:r>
              <a:rPr lang="en-US" sz="2000" dirty="0" err="1" smtClean="0"/>
              <a:t>noktası</a:t>
            </a:r>
            <a:r>
              <a:rPr lang="en-US" sz="2000" dirty="0" smtClean="0"/>
              <a:t>!</a:t>
            </a:r>
          </a:p>
          <a:p>
            <a:endParaRPr lang="en-US" sz="2000" dirty="0"/>
          </a:p>
          <a:p>
            <a:r>
              <a:rPr lang="en-US" sz="2000" dirty="0" err="1" smtClean="0"/>
              <a:t>Yaralanmanın</a:t>
            </a:r>
            <a:r>
              <a:rPr lang="en-US" sz="2000" dirty="0" smtClean="0"/>
              <a:t> </a:t>
            </a:r>
            <a:r>
              <a:rPr lang="en-US" sz="2000" dirty="0" err="1" smtClean="0"/>
              <a:t>boyutu</a:t>
            </a:r>
            <a:r>
              <a:rPr lang="en-US" sz="2000" dirty="0" smtClean="0"/>
              <a:t> </a:t>
            </a:r>
            <a:r>
              <a:rPr lang="en-US" sz="2000" dirty="0" err="1" smtClean="0"/>
              <a:t>cilt</a:t>
            </a:r>
            <a:r>
              <a:rPr lang="en-US" sz="2000" dirty="0" smtClean="0"/>
              <a:t> </a:t>
            </a:r>
            <a:r>
              <a:rPr lang="en-US" sz="2000" dirty="0" err="1" smtClean="0"/>
              <a:t>direncine</a:t>
            </a:r>
            <a:r>
              <a:rPr lang="en-US" sz="2000" dirty="0" smtClean="0"/>
              <a:t>, </a:t>
            </a:r>
            <a:r>
              <a:rPr lang="en-US" sz="2000" dirty="0" err="1" smtClean="0"/>
              <a:t>temas</a:t>
            </a:r>
            <a:r>
              <a:rPr lang="en-US" sz="2000" dirty="0" smtClean="0"/>
              <a:t> </a:t>
            </a:r>
            <a:r>
              <a:rPr lang="en-US" sz="2000" dirty="0" err="1" smtClean="0"/>
              <a:t>süresine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akım</a:t>
            </a:r>
            <a:endParaRPr lang="en-US" sz="2000" dirty="0"/>
          </a:p>
          <a:p>
            <a:r>
              <a:rPr lang="en-US" sz="2000" dirty="0" err="1"/>
              <a:t>y</a:t>
            </a:r>
            <a:r>
              <a:rPr lang="en-US" sz="2000" dirty="0" err="1" smtClean="0"/>
              <a:t>oğunluğuna</a:t>
            </a:r>
            <a:r>
              <a:rPr lang="en-US" sz="2000" dirty="0" smtClean="0"/>
              <a:t> </a:t>
            </a:r>
            <a:r>
              <a:rPr lang="en-US" sz="2000" dirty="0" err="1" smtClean="0"/>
              <a:t>göre</a:t>
            </a:r>
            <a:r>
              <a:rPr lang="en-US" sz="2000" dirty="0" smtClean="0"/>
              <a:t> </a:t>
            </a:r>
            <a:r>
              <a:rPr lang="en-US" sz="2000" dirty="0" err="1" smtClean="0"/>
              <a:t>değişir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err="1" smtClean="0"/>
              <a:t>Hücrelerin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elektriksel</a:t>
            </a:r>
            <a:r>
              <a:rPr lang="en-US" sz="2000" dirty="0" smtClean="0"/>
              <a:t> </a:t>
            </a:r>
            <a:r>
              <a:rPr lang="en-US" sz="2000" dirty="0" err="1" smtClean="0"/>
              <a:t>işlevleri</a:t>
            </a:r>
            <a:r>
              <a:rPr lang="en-US" sz="2000" dirty="0" smtClean="0"/>
              <a:t> </a:t>
            </a:r>
            <a:r>
              <a:rPr lang="en-US" sz="2000" dirty="0" err="1" smtClean="0"/>
              <a:t>hasara</a:t>
            </a:r>
            <a:r>
              <a:rPr lang="en-US" sz="2000" dirty="0" smtClean="0"/>
              <a:t> </a:t>
            </a:r>
            <a:r>
              <a:rPr lang="en-US" sz="2000" dirty="0" err="1" smtClean="0"/>
              <a:t>uğrayabilir</a:t>
            </a:r>
            <a:r>
              <a:rPr lang="en-US" sz="2000" dirty="0" smtClean="0"/>
              <a:t> (</a:t>
            </a:r>
            <a:r>
              <a:rPr lang="en-US" sz="2000" dirty="0" err="1" smtClean="0"/>
              <a:t>nöbet</a:t>
            </a:r>
            <a:r>
              <a:rPr lang="en-US" sz="2000" dirty="0" smtClean="0"/>
              <a:t>, </a:t>
            </a:r>
            <a:r>
              <a:rPr lang="en-US" sz="2000" dirty="0" err="1" smtClean="0"/>
              <a:t>solunum</a:t>
            </a:r>
            <a:endParaRPr lang="en-US" sz="2000" dirty="0" smtClean="0"/>
          </a:p>
          <a:p>
            <a:r>
              <a:rPr lang="en-US" sz="2000" dirty="0" err="1"/>
              <a:t>p</a:t>
            </a:r>
            <a:r>
              <a:rPr lang="en-US" sz="2000" dirty="0" err="1" smtClean="0"/>
              <a:t>aralizisi</a:t>
            </a:r>
            <a:r>
              <a:rPr lang="en-US" sz="2000" dirty="0" smtClean="0"/>
              <a:t>, VF</a:t>
            </a:r>
            <a:r>
              <a:rPr lang="is-IS" sz="2000" dirty="0" smtClean="0"/>
              <a:t>…)</a:t>
            </a:r>
          </a:p>
          <a:p>
            <a:r>
              <a:rPr lang="en-US" sz="2000" dirty="0" err="1" smtClean="0"/>
              <a:t>Termal</a:t>
            </a:r>
            <a:r>
              <a:rPr lang="en-US" sz="2000" dirty="0" smtClean="0"/>
              <a:t> </a:t>
            </a:r>
            <a:r>
              <a:rPr lang="en-US" sz="2000" dirty="0" err="1" smtClean="0"/>
              <a:t>yaralanma</a:t>
            </a:r>
            <a:r>
              <a:rPr lang="en-US" sz="2000" dirty="0" smtClean="0"/>
              <a:t> </a:t>
            </a:r>
            <a:r>
              <a:rPr lang="en-US" sz="2000" dirty="0" err="1" smtClean="0"/>
              <a:t>eşlik</a:t>
            </a:r>
            <a:r>
              <a:rPr lang="en-US" sz="2000" dirty="0" smtClean="0"/>
              <a:t> </a:t>
            </a:r>
            <a:r>
              <a:rPr lang="en-US" sz="2000" dirty="0" err="1" smtClean="0"/>
              <a:t>edebilir</a:t>
            </a:r>
            <a:r>
              <a:rPr lang="en-US" sz="2000" dirty="0" smtClean="0"/>
              <a:t>.(</a:t>
            </a:r>
            <a:r>
              <a:rPr lang="en-US" sz="2000" dirty="0" err="1" smtClean="0"/>
              <a:t>Genelde</a:t>
            </a:r>
            <a:r>
              <a:rPr lang="en-US" sz="2000" dirty="0" smtClean="0"/>
              <a:t> </a:t>
            </a:r>
            <a:r>
              <a:rPr lang="en-US" sz="2000" dirty="0" err="1" smtClean="0"/>
              <a:t>yüksek</a:t>
            </a:r>
            <a:r>
              <a:rPr lang="en-US" sz="2000" dirty="0" smtClean="0"/>
              <a:t> </a:t>
            </a:r>
            <a:r>
              <a:rPr lang="en-US" sz="2000" dirty="0" err="1" smtClean="0"/>
              <a:t>voltajlı</a:t>
            </a:r>
            <a:r>
              <a:rPr lang="en-US" sz="2000" dirty="0" smtClean="0"/>
              <a:t> </a:t>
            </a:r>
            <a:r>
              <a:rPr lang="en-US" sz="2000" dirty="0" err="1" smtClean="0"/>
              <a:t>akımlarda</a:t>
            </a:r>
            <a:r>
              <a:rPr lang="en-US" sz="2000" dirty="0" smtClean="0"/>
              <a:t>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40079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Makroşok</a:t>
            </a:r>
            <a:r>
              <a:rPr lang="en-US" b="1" i="1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10 </a:t>
            </a:r>
            <a:r>
              <a:rPr lang="en-US" dirty="0" err="1" smtClean="0"/>
              <a:t>mA’den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akımlarla</a:t>
            </a:r>
            <a:r>
              <a:rPr lang="en-US" dirty="0" smtClean="0"/>
              <a:t> (</a:t>
            </a:r>
            <a:r>
              <a:rPr lang="en-US" dirty="0" err="1" smtClean="0"/>
              <a:t>ciddi</a:t>
            </a:r>
            <a:r>
              <a:rPr lang="en-US" dirty="0" smtClean="0"/>
              <a:t> </a:t>
            </a:r>
            <a:r>
              <a:rPr lang="en-US" dirty="0" err="1" smtClean="0"/>
              <a:t>yaralanma</a:t>
            </a:r>
            <a:r>
              <a:rPr lang="en-US" dirty="0" smtClean="0"/>
              <a:t>, </a:t>
            </a:r>
            <a:r>
              <a:rPr lang="en-US" dirty="0" err="1" smtClean="0"/>
              <a:t>ölüm</a:t>
            </a:r>
            <a:r>
              <a:rPr lang="is-IS" dirty="0" smtClean="0"/>
              <a:t>…)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is-IS" b="1" i="1" dirty="0" smtClean="0">
                <a:solidFill>
                  <a:srgbClr val="FF0000"/>
                </a:solidFill>
              </a:rPr>
              <a:t>ikroşok: </a:t>
            </a:r>
            <a:r>
              <a:rPr lang="is-IS" dirty="0" smtClean="0"/>
              <a:t>10-50 microA akımlar </a:t>
            </a:r>
          </a:p>
          <a:p>
            <a:endParaRPr lang="is-IS" b="1" i="1" dirty="0">
              <a:solidFill>
                <a:srgbClr val="FF0000"/>
              </a:solidFill>
            </a:endParaRPr>
          </a:p>
          <a:p>
            <a:endParaRPr lang="is-IS" b="1" i="1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is-IS" dirty="0" smtClean="0">
                <a:solidFill>
                  <a:srgbClr val="FF0000"/>
                </a:solidFill>
              </a:rPr>
              <a:t>ikroşok kalp ile iştirakli cihazı olan hastalarda ventriküler fibrilasyona sebep olabilir.( salin ile dolu CVP kateteri, pulmoner kateter, pacemaker...)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9153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dirty="0" smtClean="0"/>
              <a:t>1 mA (0,001 A): </a:t>
            </a:r>
            <a:r>
              <a:rPr lang="en-US" dirty="0" err="1" smtClean="0"/>
              <a:t>duyu</a:t>
            </a:r>
            <a:r>
              <a:rPr lang="en-US" dirty="0" smtClean="0"/>
              <a:t> </a:t>
            </a:r>
            <a:r>
              <a:rPr lang="en-US" dirty="0" err="1" smtClean="0"/>
              <a:t>eşiği</a:t>
            </a:r>
            <a:endParaRPr lang="en-US" dirty="0" smtClean="0"/>
          </a:p>
          <a:p>
            <a:pPr>
              <a:lnSpc>
                <a:spcPct val="130000"/>
              </a:lnSpc>
            </a:pPr>
            <a:r>
              <a:rPr lang="en-US" dirty="0" smtClean="0"/>
              <a:t>5 mA (0,005 A): en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zararsız</a:t>
            </a:r>
            <a:r>
              <a:rPr lang="en-US" dirty="0" smtClean="0"/>
              <a:t> </a:t>
            </a:r>
            <a:r>
              <a:rPr lang="en-US" dirty="0" err="1" smtClean="0"/>
              <a:t>akım</a:t>
            </a:r>
            <a:r>
              <a:rPr lang="en-US" dirty="0" smtClean="0"/>
              <a:t> </a:t>
            </a:r>
            <a:r>
              <a:rPr lang="en-US" dirty="0" err="1" smtClean="0"/>
              <a:t>yoğunluğu</a:t>
            </a:r>
            <a:endParaRPr lang="en-US" dirty="0" smtClean="0"/>
          </a:p>
          <a:p>
            <a:pPr>
              <a:lnSpc>
                <a:spcPct val="130000"/>
              </a:lnSpc>
            </a:pPr>
            <a:r>
              <a:rPr lang="en-US" dirty="0" smtClean="0"/>
              <a:t>10-20 mA: “</a:t>
            </a:r>
            <a:r>
              <a:rPr lang="en-US" dirty="0" err="1" smtClean="0"/>
              <a:t>bırakma</a:t>
            </a:r>
            <a:r>
              <a:rPr lang="en-US" dirty="0" smtClean="0"/>
              <a:t>” </a:t>
            </a:r>
            <a:r>
              <a:rPr lang="en-US" dirty="0" err="1" smtClean="0"/>
              <a:t>akımı</a:t>
            </a:r>
            <a:r>
              <a:rPr lang="en-US" dirty="0" smtClean="0"/>
              <a:t>; </a:t>
            </a:r>
            <a:r>
              <a:rPr lang="en-US" dirty="0" err="1" smtClean="0"/>
              <a:t>uzamış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kontraksiyonu</a:t>
            </a:r>
            <a:r>
              <a:rPr lang="en-US" dirty="0" smtClean="0"/>
              <a:t>, </a:t>
            </a:r>
            <a:r>
              <a:rPr lang="en-US" dirty="0" err="1" smtClean="0"/>
              <a:t>birey</a:t>
            </a:r>
            <a:r>
              <a:rPr lang="en-US" dirty="0" smtClean="0"/>
              <a:t> </a:t>
            </a:r>
            <a:r>
              <a:rPr lang="en-US" dirty="0" err="1" smtClean="0"/>
              <a:t>kendini</a:t>
            </a:r>
            <a:r>
              <a:rPr lang="en-US" dirty="0" smtClean="0"/>
              <a:t> </a:t>
            </a:r>
            <a:r>
              <a:rPr lang="en-US" dirty="0" err="1" smtClean="0"/>
              <a:t>akımdan</a:t>
            </a:r>
            <a:r>
              <a:rPr lang="en-US" dirty="0" smtClean="0"/>
              <a:t> </a:t>
            </a:r>
            <a:r>
              <a:rPr lang="en-US" dirty="0" err="1" smtClean="0"/>
              <a:t>kurtaramaz</a:t>
            </a:r>
            <a:endParaRPr lang="en-US" dirty="0" smtClean="0"/>
          </a:p>
          <a:p>
            <a:pPr>
              <a:lnSpc>
                <a:spcPct val="130000"/>
              </a:lnSpc>
            </a:pPr>
            <a:r>
              <a:rPr lang="en-US" dirty="0" smtClean="0"/>
              <a:t>50 mA: </a:t>
            </a:r>
            <a:r>
              <a:rPr lang="en-US" dirty="0" err="1" smtClean="0"/>
              <a:t>ağrı</a:t>
            </a:r>
            <a:r>
              <a:rPr lang="en-US" dirty="0" smtClean="0"/>
              <a:t>, </a:t>
            </a:r>
            <a:r>
              <a:rPr lang="en-US" dirty="0" err="1" smtClean="0"/>
              <a:t>bayılma</a:t>
            </a:r>
            <a:r>
              <a:rPr lang="en-US" dirty="0" smtClean="0"/>
              <a:t>, </a:t>
            </a:r>
            <a:r>
              <a:rPr lang="en-US" dirty="0" err="1" smtClean="0"/>
              <a:t>mekanik</a:t>
            </a:r>
            <a:r>
              <a:rPr lang="en-US" dirty="0" smtClean="0"/>
              <a:t> </a:t>
            </a:r>
            <a:r>
              <a:rPr lang="en-US" dirty="0" err="1" smtClean="0"/>
              <a:t>hasar</a:t>
            </a:r>
            <a:endParaRPr lang="en-US" dirty="0" smtClean="0"/>
          </a:p>
          <a:p>
            <a:pPr>
              <a:lnSpc>
                <a:spcPct val="130000"/>
              </a:lnSpc>
            </a:pPr>
            <a:r>
              <a:rPr lang="en-US" dirty="0" smtClean="0"/>
              <a:t>100-300 mA: VF </a:t>
            </a:r>
            <a:r>
              <a:rPr lang="en-US" dirty="0" err="1" smtClean="0"/>
              <a:t>başlar</a:t>
            </a:r>
            <a:r>
              <a:rPr lang="en-US" dirty="0" smtClean="0"/>
              <a:t>, </a:t>
            </a:r>
            <a:r>
              <a:rPr lang="en-US" dirty="0" err="1" smtClean="0"/>
              <a:t>solunum</a:t>
            </a:r>
            <a:r>
              <a:rPr lang="en-US" dirty="0" smtClean="0"/>
              <a:t> </a:t>
            </a:r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sağlamdır</a:t>
            </a:r>
            <a:r>
              <a:rPr lang="en-US" dirty="0" smtClean="0"/>
              <a:t>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080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Topraklama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dirty="0" err="1" smtClean="0"/>
              <a:t>Toprak</a:t>
            </a:r>
            <a:r>
              <a:rPr lang="en-US" dirty="0" smtClean="0"/>
              <a:t> </a:t>
            </a:r>
            <a:r>
              <a:rPr lang="en-US" dirty="0" err="1" smtClean="0"/>
              <a:t>sınırsız</a:t>
            </a:r>
            <a:r>
              <a:rPr lang="en-US" dirty="0" smtClean="0"/>
              <a:t> </a:t>
            </a:r>
            <a:r>
              <a:rPr lang="en-US" dirty="0" err="1" smtClean="0"/>
              <a:t>elektron</a:t>
            </a:r>
            <a:r>
              <a:rPr lang="en-US" dirty="0" smtClean="0"/>
              <a:t> </a:t>
            </a:r>
            <a:r>
              <a:rPr lang="en-US" dirty="0" err="1" smtClean="0"/>
              <a:t>alıcısıdır</a:t>
            </a:r>
            <a:r>
              <a:rPr lang="en-US" dirty="0" smtClean="0"/>
              <a:t> ( </a:t>
            </a:r>
            <a:r>
              <a:rPr lang="en-US" dirty="0" err="1" smtClean="0"/>
              <a:t>potansiyeli</a:t>
            </a:r>
            <a:r>
              <a:rPr lang="en-US" dirty="0" smtClean="0"/>
              <a:t> </a:t>
            </a:r>
            <a:r>
              <a:rPr lang="en-US" dirty="0" err="1" smtClean="0"/>
              <a:t>sıfır</a:t>
            </a:r>
            <a:r>
              <a:rPr lang="en-US" dirty="0" smtClean="0"/>
              <a:t>!)</a:t>
            </a:r>
          </a:p>
          <a:p>
            <a:pPr>
              <a:lnSpc>
                <a:spcPct val="140000"/>
              </a:lnSpc>
            </a:pP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düşük</a:t>
            </a:r>
            <a:r>
              <a:rPr lang="en-US" dirty="0" smtClean="0"/>
              <a:t> </a:t>
            </a:r>
            <a:r>
              <a:rPr lang="en-US" dirty="0" err="1" smtClean="0"/>
              <a:t>dirençli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akım</a:t>
            </a:r>
            <a:r>
              <a:rPr lang="en-US" dirty="0" smtClean="0"/>
              <a:t> </a:t>
            </a:r>
            <a:r>
              <a:rPr lang="en-US" dirty="0" err="1" smtClean="0"/>
              <a:t>rotası</a:t>
            </a:r>
            <a:r>
              <a:rPr lang="en-US" dirty="0" smtClean="0"/>
              <a:t> </a:t>
            </a:r>
            <a:r>
              <a:rPr lang="en-US" dirty="0" err="1" smtClean="0"/>
              <a:t>sağlamak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( </a:t>
            </a:r>
            <a:r>
              <a:rPr lang="en-US" dirty="0" err="1" smtClean="0"/>
              <a:t>makroşok</a:t>
            </a:r>
            <a:r>
              <a:rPr lang="en-US" dirty="0" smtClean="0"/>
              <a:t> </a:t>
            </a:r>
            <a:r>
              <a:rPr lang="en-US" dirty="0" err="1" smtClean="0"/>
              <a:t>riski</a:t>
            </a:r>
            <a:r>
              <a:rPr lang="en-US" dirty="0" smtClean="0"/>
              <a:t> </a:t>
            </a:r>
            <a:r>
              <a:rPr lang="en-US" dirty="0" err="1" smtClean="0"/>
              <a:t>azalır</a:t>
            </a:r>
            <a:r>
              <a:rPr lang="en-US" dirty="0" smtClean="0"/>
              <a:t>.)</a:t>
            </a:r>
          </a:p>
          <a:p>
            <a:pPr>
              <a:lnSpc>
                <a:spcPct val="140000"/>
              </a:lnSpc>
            </a:pPr>
            <a:r>
              <a:rPr lang="en-US" dirty="0" err="1" smtClean="0"/>
              <a:t>Kaçak</a:t>
            </a:r>
            <a:r>
              <a:rPr lang="en-US" dirty="0" smtClean="0"/>
              <a:t> </a:t>
            </a:r>
            <a:r>
              <a:rPr lang="en-US" dirty="0" err="1" smtClean="0"/>
              <a:t>akımları</a:t>
            </a:r>
            <a:r>
              <a:rPr lang="en-US" dirty="0" smtClean="0"/>
              <a:t> </a:t>
            </a:r>
            <a:r>
              <a:rPr lang="en-US" dirty="0" err="1" smtClean="0"/>
              <a:t>yok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74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Ameliyathanede</a:t>
            </a:r>
            <a:r>
              <a:rPr lang="en-US" dirty="0" smtClean="0"/>
              <a:t> </a:t>
            </a:r>
            <a:r>
              <a:rPr lang="en-US" dirty="0" err="1" smtClean="0"/>
              <a:t>Yangın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ABD’ de her </a:t>
            </a:r>
            <a:r>
              <a:rPr lang="en-US" dirty="0" err="1" smtClean="0"/>
              <a:t>yıl</a:t>
            </a:r>
            <a:r>
              <a:rPr lang="en-US" dirty="0" smtClean="0"/>
              <a:t> 500-600 </a:t>
            </a:r>
            <a:r>
              <a:rPr lang="en-US" dirty="0" err="1" smtClean="0"/>
              <a:t>yangın</a:t>
            </a:r>
            <a:r>
              <a:rPr lang="en-US" dirty="0" smtClean="0"/>
              <a:t> </a:t>
            </a:r>
            <a:r>
              <a:rPr lang="en-US" dirty="0" err="1" smtClean="0"/>
              <a:t>vakası</a:t>
            </a:r>
            <a:r>
              <a:rPr lang="en-US" dirty="0" smtClean="0"/>
              <a:t> </a:t>
            </a:r>
            <a:r>
              <a:rPr lang="en-US" dirty="0" err="1" smtClean="0"/>
              <a:t>belirtilmiş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20-30 </a:t>
            </a:r>
            <a:r>
              <a:rPr lang="en-US" dirty="0" err="1" smtClean="0"/>
              <a:t>tanesi</a:t>
            </a:r>
            <a:r>
              <a:rPr lang="en-US" dirty="0" smtClean="0"/>
              <a:t> </a:t>
            </a:r>
            <a:r>
              <a:rPr lang="en-US" dirty="0" err="1" smtClean="0"/>
              <a:t>yaralanmaya</a:t>
            </a:r>
            <a:r>
              <a:rPr lang="en-US" dirty="0" smtClean="0"/>
              <a:t> </a:t>
            </a:r>
            <a:r>
              <a:rPr lang="en-US" dirty="0" err="1" smtClean="0"/>
              <a:t>sebep</a:t>
            </a:r>
            <a:r>
              <a:rPr lang="en-US" dirty="0" smtClean="0"/>
              <a:t> </a:t>
            </a:r>
            <a:r>
              <a:rPr lang="en-US" dirty="0" err="1" smtClean="0"/>
              <a:t>olurken</a:t>
            </a:r>
            <a:r>
              <a:rPr lang="en-US" dirty="0" smtClean="0"/>
              <a:t> 1 </a:t>
            </a:r>
            <a:r>
              <a:rPr lang="en-US" dirty="0" err="1" smtClean="0"/>
              <a:t>ya</a:t>
            </a:r>
            <a:r>
              <a:rPr lang="en-US" dirty="0" smtClean="0"/>
              <a:t> da 2 </a:t>
            </a:r>
            <a:r>
              <a:rPr lang="en-US" dirty="0" err="1" smtClean="0"/>
              <a:t>tanesi</a:t>
            </a:r>
            <a:r>
              <a:rPr lang="en-US" dirty="0" smtClean="0"/>
              <a:t> </a:t>
            </a:r>
            <a:r>
              <a:rPr lang="en-US" dirty="0" err="1" smtClean="0"/>
              <a:t>ölümle</a:t>
            </a:r>
            <a:r>
              <a:rPr lang="en-US" dirty="0" smtClean="0"/>
              <a:t> </a:t>
            </a:r>
            <a:r>
              <a:rPr lang="en-US" dirty="0" err="1" smtClean="0"/>
              <a:t>sonuçlanıyor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%34 </a:t>
            </a:r>
            <a:r>
              <a:rPr lang="en-US" dirty="0" err="1" smtClean="0"/>
              <a:t>ü</a:t>
            </a:r>
            <a:r>
              <a:rPr lang="en-US" dirty="0" smtClean="0"/>
              <a:t> </a:t>
            </a:r>
            <a:r>
              <a:rPr lang="en-US" dirty="0" err="1" smtClean="0"/>
              <a:t>havayolunda</a:t>
            </a:r>
            <a:r>
              <a:rPr lang="en-US" dirty="0" smtClean="0"/>
              <a:t>, %28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baş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boyunda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%74 </a:t>
            </a:r>
            <a:r>
              <a:rPr lang="en-US" dirty="0" err="1" smtClean="0"/>
              <a:t>ünde</a:t>
            </a:r>
            <a:r>
              <a:rPr lang="en-US" dirty="0" smtClean="0"/>
              <a:t> </a:t>
            </a:r>
            <a:r>
              <a:rPr lang="en-US" dirty="0" err="1" smtClean="0"/>
              <a:t>oksijenden</a:t>
            </a:r>
            <a:r>
              <a:rPr lang="en-US" dirty="0" smtClean="0"/>
              <a:t> </a:t>
            </a:r>
            <a:r>
              <a:rPr lang="en-US" dirty="0" err="1" smtClean="0"/>
              <a:t>zengin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alıyor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Özellikle</a:t>
            </a:r>
            <a:r>
              <a:rPr lang="en-US" dirty="0" smtClean="0"/>
              <a:t> </a:t>
            </a:r>
            <a:r>
              <a:rPr lang="en-US" dirty="0" err="1" smtClean="0"/>
              <a:t>trakeostomi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tonsillektomi</a:t>
            </a:r>
            <a:r>
              <a:rPr lang="en-US" dirty="0" smtClean="0"/>
              <a:t> </a:t>
            </a:r>
            <a:r>
              <a:rPr lang="en-US" dirty="0" err="1" smtClean="0"/>
              <a:t>vakaları</a:t>
            </a:r>
            <a:r>
              <a:rPr lang="en-US" dirty="0" smtClean="0"/>
              <a:t> </a:t>
            </a:r>
            <a:r>
              <a:rPr lang="en-US" dirty="0" err="1" smtClean="0"/>
              <a:t>ön</a:t>
            </a:r>
            <a:r>
              <a:rPr lang="en-US" dirty="0" smtClean="0"/>
              <a:t> </a:t>
            </a:r>
            <a:r>
              <a:rPr lang="en-US" dirty="0" err="1" smtClean="0"/>
              <a:t>planda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75345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46" y="321706"/>
            <a:ext cx="8229600" cy="990600"/>
          </a:xfrm>
        </p:spPr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lektrocerrahi</a:t>
            </a:r>
            <a:endParaRPr lang="en-US" dirty="0"/>
          </a:p>
        </p:txBody>
      </p:sp>
      <p:pic>
        <p:nvPicPr>
          <p:cNvPr id="4" name="Content Placeholder 3" descr="Ekran Resmi 2015-11-10 21.22.0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41" b="-6441"/>
          <a:stretch>
            <a:fillRect/>
          </a:stretch>
        </p:blipFill>
        <p:spPr>
          <a:xfrm>
            <a:off x="3175153" y="141130"/>
            <a:ext cx="5968847" cy="4007538"/>
          </a:xfrm>
        </p:spPr>
      </p:pic>
      <p:sp>
        <p:nvSpPr>
          <p:cNvPr id="5" name="TextBox 4"/>
          <p:cNvSpPr txBox="1"/>
          <p:nvPr/>
        </p:nvSpPr>
        <p:spPr>
          <a:xfrm>
            <a:off x="33846" y="3987800"/>
            <a:ext cx="922815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Akım</a:t>
            </a:r>
            <a:r>
              <a:rPr lang="en-US" b="1" dirty="0" smtClean="0"/>
              <a:t> ESU’ nun </a:t>
            </a:r>
            <a:r>
              <a:rPr lang="en-US" b="1" dirty="0" err="1" smtClean="0"/>
              <a:t>ucunda</a:t>
            </a:r>
            <a:r>
              <a:rPr lang="en-US" b="1" dirty="0" smtClean="0"/>
              <a:t> </a:t>
            </a:r>
            <a:r>
              <a:rPr lang="en-US" b="1" dirty="0" err="1" smtClean="0"/>
              <a:t>konsantre</a:t>
            </a:r>
            <a:r>
              <a:rPr lang="en-US" b="1" dirty="0" smtClean="0"/>
              <a:t> </a:t>
            </a:r>
            <a:r>
              <a:rPr lang="en-US" b="1" dirty="0" err="1" smtClean="0"/>
              <a:t>haldedir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çıkardığı</a:t>
            </a:r>
            <a:r>
              <a:rPr lang="en-US" b="1" dirty="0" smtClean="0"/>
              <a:t> </a:t>
            </a:r>
            <a:r>
              <a:rPr lang="en-US" b="1" dirty="0" err="1" smtClean="0"/>
              <a:t>ısı</a:t>
            </a:r>
            <a:r>
              <a:rPr lang="en-US" b="1" dirty="0" smtClean="0"/>
              <a:t> </a:t>
            </a:r>
            <a:r>
              <a:rPr lang="en-US" b="1" dirty="0" err="1" smtClean="0"/>
              <a:t>ile</a:t>
            </a:r>
            <a:r>
              <a:rPr lang="en-US" b="1" dirty="0" smtClean="0"/>
              <a:t> </a:t>
            </a:r>
            <a:r>
              <a:rPr lang="en-US" b="1" dirty="0" err="1" smtClean="0"/>
              <a:t>terapötik</a:t>
            </a:r>
            <a:r>
              <a:rPr lang="en-US" b="1" dirty="0" smtClean="0"/>
              <a:t> </a:t>
            </a:r>
            <a:r>
              <a:rPr lang="en-US" b="1" dirty="0" err="1" smtClean="0"/>
              <a:t>kesi</a:t>
            </a:r>
            <a:r>
              <a:rPr lang="en-US" b="1" dirty="0" smtClean="0"/>
              <a:t> </a:t>
            </a:r>
            <a:r>
              <a:rPr lang="en-US" b="1" dirty="0" err="1" smtClean="0"/>
              <a:t>ya</a:t>
            </a:r>
            <a:r>
              <a:rPr lang="en-US" b="1" dirty="0" smtClean="0"/>
              <a:t> da</a:t>
            </a:r>
          </a:p>
          <a:p>
            <a:r>
              <a:rPr lang="en-US" b="1" dirty="0" err="1"/>
              <a:t>k</a:t>
            </a:r>
            <a:r>
              <a:rPr lang="en-US" b="1" dirty="0" err="1" smtClean="0"/>
              <a:t>oagülasyon</a:t>
            </a:r>
            <a:r>
              <a:rPr lang="en-US" b="1" dirty="0" smtClean="0"/>
              <a:t> </a:t>
            </a:r>
            <a:r>
              <a:rPr lang="en-US" b="1" dirty="0" err="1" smtClean="0"/>
              <a:t>yapar</a:t>
            </a:r>
            <a:r>
              <a:rPr lang="en-US" b="1" dirty="0" smtClean="0"/>
              <a:t>. </a:t>
            </a:r>
          </a:p>
          <a:p>
            <a:endParaRPr lang="en-US" b="1" dirty="0"/>
          </a:p>
          <a:p>
            <a:r>
              <a:rPr lang="en-US" b="1" dirty="0" err="1" smtClean="0"/>
              <a:t>Dönüş</a:t>
            </a:r>
            <a:r>
              <a:rPr lang="en-US" b="1" dirty="0" smtClean="0"/>
              <a:t> </a:t>
            </a:r>
            <a:r>
              <a:rPr lang="en-US" b="1" dirty="0" err="1" smtClean="0"/>
              <a:t>plağının</a:t>
            </a:r>
            <a:r>
              <a:rPr lang="en-US" b="1" dirty="0" smtClean="0"/>
              <a:t> </a:t>
            </a:r>
            <a:r>
              <a:rPr lang="en-US" b="1" dirty="0" err="1" smtClean="0"/>
              <a:t>geniş</a:t>
            </a:r>
            <a:r>
              <a:rPr lang="en-US" b="1" dirty="0" smtClean="0"/>
              <a:t> </a:t>
            </a:r>
            <a:r>
              <a:rPr lang="en-US" b="1" dirty="0" err="1" smtClean="0"/>
              <a:t>yüzeyi</a:t>
            </a:r>
            <a:r>
              <a:rPr lang="en-US" b="1" dirty="0" smtClean="0"/>
              <a:t> </a:t>
            </a:r>
            <a:r>
              <a:rPr lang="en-US" b="1" dirty="0" err="1" smtClean="0"/>
              <a:t>düşük</a:t>
            </a:r>
            <a:r>
              <a:rPr lang="en-US" b="1" dirty="0" smtClean="0"/>
              <a:t> </a:t>
            </a:r>
            <a:r>
              <a:rPr lang="en-US" b="1" dirty="0" err="1" smtClean="0"/>
              <a:t>akım</a:t>
            </a:r>
            <a:r>
              <a:rPr lang="en-US" b="1" dirty="0" smtClean="0"/>
              <a:t> </a:t>
            </a:r>
            <a:r>
              <a:rPr lang="en-US" b="1" dirty="0" err="1" smtClean="0"/>
              <a:t>yoğunluğu</a:t>
            </a:r>
            <a:r>
              <a:rPr lang="en-US" b="1" dirty="0" smtClean="0"/>
              <a:t> </a:t>
            </a:r>
            <a:r>
              <a:rPr lang="en-US" b="1" dirty="0" err="1" smtClean="0"/>
              <a:t>sağlar</a:t>
            </a:r>
            <a:r>
              <a:rPr lang="en-US" b="1" dirty="0" smtClean="0"/>
              <a:t>. </a:t>
            </a:r>
            <a:r>
              <a:rPr lang="en-US" b="1" dirty="0" err="1" smtClean="0"/>
              <a:t>Gelen</a:t>
            </a:r>
            <a:r>
              <a:rPr lang="en-US" b="1" dirty="0" smtClean="0"/>
              <a:t> </a:t>
            </a:r>
            <a:r>
              <a:rPr lang="en-US" b="1" dirty="0" err="1" smtClean="0"/>
              <a:t>yüksek</a:t>
            </a:r>
            <a:r>
              <a:rPr lang="en-US" b="1" dirty="0" smtClean="0"/>
              <a:t> </a:t>
            </a:r>
            <a:r>
              <a:rPr lang="en-US" b="1" dirty="0" err="1" smtClean="0"/>
              <a:t>frekanslı</a:t>
            </a:r>
            <a:r>
              <a:rPr lang="en-US" b="1" dirty="0" smtClean="0"/>
              <a:t> </a:t>
            </a:r>
          </a:p>
          <a:p>
            <a:r>
              <a:rPr lang="en-US" b="1" dirty="0" err="1"/>
              <a:t>a</a:t>
            </a:r>
            <a:r>
              <a:rPr lang="en-US" b="1" dirty="0" err="1" smtClean="0"/>
              <a:t>kım</a:t>
            </a:r>
            <a:r>
              <a:rPr lang="en-US" b="1" dirty="0" smtClean="0"/>
              <a:t> </a:t>
            </a:r>
            <a:r>
              <a:rPr lang="en-US" b="1" dirty="0" err="1" smtClean="0"/>
              <a:t>dokulara</a:t>
            </a:r>
            <a:r>
              <a:rPr lang="en-US" b="1" dirty="0" smtClean="0"/>
              <a:t> </a:t>
            </a:r>
            <a:r>
              <a:rPr lang="en-US" b="1" dirty="0" err="1" smtClean="0"/>
              <a:t>zarar</a:t>
            </a:r>
            <a:r>
              <a:rPr lang="en-US" b="1" dirty="0" smtClean="0"/>
              <a:t> </a:t>
            </a:r>
            <a:r>
              <a:rPr lang="en-US" b="1" dirty="0" err="1" smtClean="0"/>
              <a:t>vermeden</a:t>
            </a:r>
            <a:r>
              <a:rPr lang="en-US" b="1" dirty="0" smtClean="0"/>
              <a:t> </a:t>
            </a:r>
            <a:r>
              <a:rPr lang="en-US" b="1" dirty="0" err="1" smtClean="0"/>
              <a:t>devreyi</a:t>
            </a:r>
            <a:r>
              <a:rPr lang="en-US" b="1" dirty="0" smtClean="0"/>
              <a:t> </a:t>
            </a:r>
            <a:r>
              <a:rPr lang="en-US" b="1" dirty="0" err="1" smtClean="0"/>
              <a:t>tamamlar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b="1" dirty="0" err="1" smtClean="0"/>
              <a:t>Dönüş</a:t>
            </a:r>
            <a:r>
              <a:rPr lang="en-US" b="1" dirty="0" smtClean="0"/>
              <a:t> </a:t>
            </a:r>
            <a:r>
              <a:rPr lang="en-US" b="1" dirty="0" err="1" smtClean="0"/>
              <a:t>plağı</a:t>
            </a:r>
            <a:r>
              <a:rPr lang="en-US" b="1" dirty="0" smtClean="0"/>
              <a:t> </a:t>
            </a:r>
            <a:r>
              <a:rPr lang="en-US" b="1" dirty="0" err="1" smtClean="0"/>
              <a:t>hasarlanırsa</a:t>
            </a:r>
            <a:r>
              <a:rPr lang="en-US" b="1" dirty="0" smtClean="0"/>
              <a:t>; </a:t>
            </a:r>
            <a:r>
              <a:rPr lang="en-US" b="1" dirty="0" err="1" smtClean="0"/>
              <a:t>akım</a:t>
            </a:r>
            <a:r>
              <a:rPr lang="en-US" b="1" dirty="0" smtClean="0"/>
              <a:t> </a:t>
            </a:r>
            <a:r>
              <a:rPr lang="en-US" b="1" dirty="0" err="1" smtClean="0"/>
              <a:t>ısı</a:t>
            </a:r>
            <a:r>
              <a:rPr lang="en-US" b="1" dirty="0" smtClean="0"/>
              <a:t> </a:t>
            </a:r>
            <a:r>
              <a:rPr lang="en-US" b="1" dirty="0" err="1" smtClean="0"/>
              <a:t>probu</a:t>
            </a:r>
            <a:r>
              <a:rPr lang="en-US" b="1" dirty="0" smtClean="0"/>
              <a:t>, EKG </a:t>
            </a:r>
            <a:r>
              <a:rPr lang="en-US" b="1" dirty="0" err="1" smtClean="0"/>
              <a:t>elektrodu</a:t>
            </a:r>
            <a:r>
              <a:rPr lang="en-US" b="1" dirty="0" smtClean="0"/>
              <a:t> </a:t>
            </a:r>
            <a:r>
              <a:rPr lang="en-US" b="1" dirty="0" err="1" smtClean="0"/>
              <a:t>gibi</a:t>
            </a:r>
            <a:r>
              <a:rPr lang="en-US" b="1" dirty="0" smtClean="0"/>
              <a:t> </a:t>
            </a:r>
            <a:r>
              <a:rPr lang="en-US" b="1" dirty="0" err="1" smtClean="0"/>
              <a:t>yüzey</a:t>
            </a:r>
            <a:r>
              <a:rPr lang="en-US" b="1" dirty="0" smtClean="0"/>
              <a:t> </a:t>
            </a:r>
            <a:r>
              <a:rPr lang="en-US" b="1" dirty="0" err="1" smtClean="0"/>
              <a:t>alanı</a:t>
            </a:r>
            <a:r>
              <a:rPr lang="en-US" b="1" dirty="0" smtClean="0"/>
              <a:t> </a:t>
            </a:r>
            <a:r>
              <a:rPr lang="en-US" b="1" dirty="0" err="1" smtClean="0"/>
              <a:t>küçük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endParaRPr lang="en-US" b="1" dirty="0" smtClean="0"/>
          </a:p>
          <a:p>
            <a:r>
              <a:rPr lang="en-US" b="1" dirty="0" err="1"/>
              <a:t>a</a:t>
            </a:r>
            <a:r>
              <a:rPr lang="en-US" b="1" dirty="0" err="1" smtClean="0"/>
              <a:t>kım</a:t>
            </a:r>
            <a:r>
              <a:rPr lang="en-US" b="1" dirty="0" smtClean="0"/>
              <a:t> </a:t>
            </a:r>
            <a:r>
              <a:rPr lang="en-US" b="1" dirty="0" err="1" smtClean="0"/>
              <a:t>konsantrasyonu</a:t>
            </a:r>
            <a:r>
              <a:rPr lang="en-US" b="1" dirty="0" smtClean="0"/>
              <a:t> </a:t>
            </a:r>
            <a:r>
              <a:rPr lang="en-US" b="1" dirty="0" err="1" smtClean="0"/>
              <a:t>büyük</a:t>
            </a:r>
            <a:r>
              <a:rPr lang="en-US" b="1" dirty="0" smtClean="0"/>
              <a:t> </a:t>
            </a:r>
            <a:r>
              <a:rPr lang="en-US" b="1" dirty="0" err="1" smtClean="0"/>
              <a:t>olan</a:t>
            </a:r>
            <a:r>
              <a:rPr lang="en-US" b="1" dirty="0" smtClean="0"/>
              <a:t> </a:t>
            </a:r>
            <a:r>
              <a:rPr lang="en-US" b="1" dirty="0" err="1" smtClean="0"/>
              <a:t>yerlerden</a:t>
            </a:r>
            <a:r>
              <a:rPr lang="en-US" b="1" dirty="0" smtClean="0"/>
              <a:t> </a:t>
            </a:r>
            <a:r>
              <a:rPr lang="en-US" b="1" dirty="0" err="1" smtClean="0"/>
              <a:t>yaralanmaya</a:t>
            </a:r>
            <a:r>
              <a:rPr lang="en-US" b="1" dirty="0" smtClean="0"/>
              <a:t> </a:t>
            </a:r>
            <a:r>
              <a:rPr lang="en-US" b="1" dirty="0" err="1" smtClean="0"/>
              <a:t>sebep</a:t>
            </a:r>
            <a:r>
              <a:rPr lang="en-US" b="1" dirty="0" smtClean="0"/>
              <a:t> </a:t>
            </a:r>
            <a:r>
              <a:rPr lang="en-US" b="1" dirty="0" err="1" smtClean="0"/>
              <a:t>olarak</a:t>
            </a:r>
            <a:r>
              <a:rPr lang="en-US" b="1" dirty="0" smtClean="0"/>
              <a:t> </a:t>
            </a:r>
            <a:r>
              <a:rPr lang="en-US" b="1" dirty="0" err="1" smtClean="0"/>
              <a:t>çıkış</a:t>
            </a:r>
            <a:r>
              <a:rPr lang="en-US" b="1" dirty="0" smtClean="0"/>
              <a:t> </a:t>
            </a:r>
            <a:r>
              <a:rPr lang="en-US" b="1" dirty="0" err="1" smtClean="0"/>
              <a:t>yapar</a:t>
            </a:r>
            <a:r>
              <a:rPr lang="en-US" b="1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9127" y="274004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“unipolar”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2352561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Unipolar </a:t>
            </a:r>
            <a:r>
              <a:rPr lang="en-US" dirty="0" err="1" smtClean="0"/>
              <a:t>elektrokoter</a:t>
            </a:r>
            <a:r>
              <a:rPr lang="en-US" dirty="0" smtClean="0"/>
              <a:t> </a:t>
            </a:r>
            <a:r>
              <a:rPr lang="en-US" dirty="0" err="1" smtClean="0"/>
              <a:t>kullanılırken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err="1" smtClean="0"/>
              <a:t>Alkol</a:t>
            </a:r>
            <a:r>
              <a:rPr lang="en-US" dirty="0" smtClean="0"/>
              <a:t> </a:t>
            </a:r>
            <a:r>
              <a:rPr lang="en-US" dirty="0" err="1" smtClean="0"/>
              <a:t>bazlı</a:t>
            </a:r>
            <a:r>
              <a:rPr lang="en-US" dirty="0" smtClean="0"/>
              <a:t> </a:t>
            </a:r>
            <a:r>
              <a:rPr lang="en-US" dirty="0" err="1" smtClean="0"/>
              <a:t>yanıcı</a:t>
            </a:r>
            <a:r>
              <a:rPr lang="en-US" dirty="0" smtClean="0"/>
              <a:t> </a:t>
            </a:r>
            <a:r>
              <a:rPr lang="en-US" dirty="0" err="1" smtClean="0"/>
              <a:t>temizlik</a:t>
            </a:r>
            <a:r>
              <a:rPr lang="en-US" dirty="0" smtClean="0"/>
              <a:t> </a:t>
            </a:r>
            <a:r>
              <a:rPr lang="en-US" dirty="0" err="1" smtClean="0"/>
              <a:t>solüsyonu</a:t>
            </a:r>
            <a:r>
              <a:rPr lang="en-US" dirty="0" smtClean="0"/>
              <a:t> </a:t>
            </a:r>
            <a:r>
              <a:rPr lang="en-US" dirty="0" err="1" smtClean="0"/>
              <a:t>uygulanmışsa</a:t>
            </a:r>
            <a:r>
              <a:rPr lang="en-US" dirty="0" smtClean="0"/>
              <a:t> </a:t>
            </a:r>
            <a:r>
              <a:rPr lang="en-US" dirty="0" err="1" smtClean="0"/>
              <a:t>dikkat</a:t>
            </a:r>
            <a:r>
              <a:rPr lang="en-US" dirty="0" smtClean="0"/>
              <a:t>!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Otomatik</a:t>
            </a:r>
            <a:r>
              <a:rPr lang="en-US" dirty="0" smtClean="0"/>
              <a:t> </a:t>
            </a:r>
            <a:r>
              <a:rPr lang="en-US" dirty="0" err="1" smtClean="0"/>
              <a:t>implante</a:t>
            </a:r>
            <a:r>
              <a:rPr lang="en-US" dirty="0" smtClean="0"/>
              <a:t> </a:t>
            </a:r>
            <a:r>
              <a:rPr lang="en-US" dirty="0" err="1" smtClean="0"/>
              <a:t>edilebilir</a:t>
            </a:r>
            <a:r>
              <a:rPr lang="en-US" dirty="0" smtClean="0"/>
              <a:t> </a:t>
            </a:r>
            <a:r>
              <a:rPr lang="en-US" dirty="0" err="1" smtClean="0"/>
              <a:t>kardiyoversiyon</a:t>
            </a:r>
            <a:r>
              <a:rPr lang="en-US" dirty="0" smtClean="0"/>
              <a:t> </a:t>
            </a:r>
            <a:r>
              <a:rPr lang="en-US" dirty="0" err="1" smtClean="0"/>
              <a:t>defibrilatörler</a:t>
            </a:r>
            <a:r>
              <a:rPr lang="en-US" dirty="0" smtClean="0"/>
              <a:t> </a:t>
            </a:r>
            <a:r>
              <a:rPr lang="en-US" dirty="0" err="1" smtClean="0"/>
              <a:t>preop</a:t>
            </a:r>
            <a:r>
              <a:rPr lang="en-US" dirty="0" smtClean="0"/>
              <a:t> </a:t>
            </a:r>
            <a:r>
              <a:rPr lang="en-US" dirty="0" err="1" smtClean="0"/>
              <a:t>kapatılmalı</a:t>
            </a:r>
            <a:r>
              <a:rPr lang="en-US" dirty="0" smtClean="0"/>
              <a:t> (</a:t>
            </a:r>
            <a:r>
              <a:rPr lang="en-US" dirty="0" err="1" smtClean="0"/>
              <a:t>ameliyathanede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defib</a:t>
            </a:r>
            <a:r>
              <a:rPr lang="en-US" dirty="0" smtClean="0"/>
              <a:t> </a:t>
            </a:r>
            <a:r>
              <a:rPr lang="en-US" dirty="0" err="1" smtClean="0"/>
              <a:t>hazır</a:t>
            </a:r>
            <a:r>
              <a:rPr lang="en-US" dirty="0" smtClean="0"/>
              <a:t> </a:t>
            </a:r>
            <a:r>
              <a:rPr lang="en-US" dirty="0" err="1" smtClean="0"/>
              <a:t>bulundurulmalı</a:t>
            </a:r>
            <a:r>
              <a:rPr lang="en-US" dirty="0" smtClean="0"/>
              <a:t>!)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Pacemakerlı</a:t>
            </a:r>
            <a:r>
              <a:rPr lang="en-US" dirty="0" smtClean="0"/>
              <a:t> </a:t>
            </a:r>
            <a:r>
              <a:rPr lang="en-US" dirty="0" err="1" smtClean="0"/>
              <a:t>hastalarda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dönüş</a:t>
            </a:r>
            <a:r>
              <a:rPr lang="en-US" dirty="0" smtClean="0"/>
              <a:t> </a:t>
            </a:r>
            <a:r>
              <a:rPr lang="en-US" dirty="0" err="1" smtClean="0"/>
              <a:t>plağı</a:t>
            </a:r>
            <a:r>
              <a:rPr lang="en-US" dirty="0" smtClean="0"/>
              <a:t> </a:t>
            </a:r>
            <a:r>
              <a:rPr lang="en-US" dirty="0" err="1" smtClean="0"/>
              <a:t>toraksın</a:t>
            </a:r>
            <a:r>
              <a:rPr lang="en-US" dirty="0" smtClean="0"/>
              <a:t> </a:t>
            </a:r>
            <a:r>
              <a:rPr lang="en-US" dirty="0" err="1" smtClean="0"/>
              <a:t>altına</a:t>
            </a:r>
            <a:r>
              <a:rPr lang="en-US" dirty="0" smtClean="0"/>
              <a:t> </a:t>
            </a:r>
            <a:r>
              <a:rPr lang="en-US" dirty="0" err="1" smtClean="0"/>
              <a:t>yerleştirilmeli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Bipolar </a:t>
            </a:r>
            <a:r>
              <a:rPr lang="en-US" dirty="0" err="1" smtClean="0"/>
              <a:t>elektrokoter</a:t>
            </a:r>
            <a:r>
              <a:rPr lang="en-US" dirty="0" smtClean="0"/>
              <a:t> </a:t>
            </a:r>
            <a:r>
              <a:rPr lang="en-US" dirty="0" err="1" smtClean="0"/>
              <a:t>kullanımında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dönüş</a:t>
            </a:r>
            <a:r>
              <a:rPr lang="en-US" dirty="0" smtClean="0"/>
              <a:t> </a:t>
            </a:r>
            <a:r>
              <a:rPr lang="en-US" dirty="0" err="1" smtClean="0"/>
              <a:t>plağına</a:t>
            </a:r>
            <a:r>
              <a:rPr lang="en-US" dirty="0" smtClean="0"/>
              <a:t> </a:t>
            </a:r>
            <a:r>
              <a:rPr lang="en-US" dirty="0" err="1" smtClean="0"/>
              <a:t>ihtiyaç</a:t>
            </a:r>
            <a:r>
              <a:rPr lang="en-US" dirty="0" smtClean="0"/>
              <a:t> </a:t>
            </a:r>
            <a:r>
              <a:rPr lang="en-US" dirty="0" err="1" smtClean="0"/>
              <a:t>yoktur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6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Elektrik</a:t>
            </a:r>
            <a:r>
              <a:rPr lang="en-US" dirty="0" smtClean="0"/>
              <a:t> </a:t>
            </a:r>
            <a:r>
              <a:rPr lang="en-US" dirty="0" err="1" smtClean="0"/>
              <a:t>güvenliğinden</a:t>
            </a:r>
            <a:r>
              <a:rPr lang="en-US" dirty="0" smtClean="0"/>
              <a:t> </a:t>
            </a:r>
            <a:r>
              <a:rPr lang="en-US" dirty="0" err="1" smtClean="0"/>
              <a:t>ameliyathanedeki</a:t>
            </a:r>
            <a:r>
              <a:rPr lang="en-US" dirty="0" smtClean="0"/>
              <a:t>  </a:t>
            </a:r>
            <a:r>
              <a:rPr lang="en-US" dirty="0" err="1" smtClean="0"/>
              <a:t>herkes</a:t>
            </a:r>
            <a:r>
              <a:rPr lang="en-US" dirty="0" smtClean="0"/>
              <a:t> </a:t>
            </a:r>
            <a:r>
              <a:rPr lang="en-US" dirty="0" err="1" smtClean="0"/>
              <a:t>sorumludur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Ameliyathanede</a:t>
            </a:r>
            <a:r>
              <a:rPr lang="en-US" dirty="0" smtClean="0"/>
              <a:t> </a:t>
            </a:r>
            <a:r>
              <a:rPr lang="en-US" dirty="0" err="1" smtClean="0"/>
              <a:t>çoklukla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cihazın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kablosu</a:t>
            </a:r>
            <a:r>
              <a:rPr lang="en-US" dirty="0" smtClean="0"/>
              <a:t> </a:t>
            </a:r>
            <a:r>
              <a:rPr lang="en-US" dirty="0" err="1" smtClean="0"/>
              <a:t>yerde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hasara</a:t>
            </a:r>
            <a:r>
              <a:rPr lang="en-US" dirty="0" smtClean="0"/>
              <a:t> </a:t>
            </a:r>
            <a:r>
              <a:rPr lang="en-US" dirty="0" err="1" smtClean="0"/>
              <a:t>açıktır</a:t>
            </a:r>
            <a:r>
              <a:rPr lang="en-US" dirty="0" smtClean="0"/>
              <a:t>. </a:t>
            </a:r>
            <a:r>
              <a:rPr lang="en-US" dirty="0" err="1"/>
              <a:t>D</a:t>
            </a:r>
            <a:r>
              <a:rPr lang="en-US" dirty="0" err="1" smtClean="0"/>
              <a:t>olayısıyla</a:t>
            </a:r>
            <a:r>
              <a:rPr lang="en-US" dirty="0" smtClean="0"/>
              <a:t> </a:t>
            </a:r>
            <a:r>
              <a:rPr lang="en-US" dirty="0" err="1" smtClean="0"/>
              <a:t>tavana</a:t>
            </a:r>
            <a:r>
              <a:rPr lang="en-US" dirty="0" smtClean="0"/>
              <a:t> </a:t>
            </a:r>
            <a:r>
              <a:rPr lang="en-US" dirty="0" err="1" smtClean="0"/>
              <a:t>monte</a:t>
            </a:r>
            <a:r>
              <a:rPr lang="en-US" dirty="0" smtClean="0"/>
              <a:t> </a:t>
            </a:r>
            <a:r>
              <a:rPr lang="en-US" dirty="0" err="1" smtClean="0"/>
              <a:t>edilmiş</a:t>
            </a:r>
            <a:r>
              <a:rPr lang="en-US" dirty="0" smtClean="0"/>
              <a:t> </a:t>
            </a:r>
            <a:r>
              <a:rPr lang="en-US" dirty="0" err="1" smtClean="0"/>
              <a:t>eklemli</a:t>
            </a:r>
            <a:r>
              <a:rPr lang="en-US" dirty="0" smtClean="0"/>
              <a:t> </a:t>
            </a:r>
            <a:r>
              <a:rPr lang="en-US" dirty="0" err="1" smtClean="0"/>
              <a:t>kollardaki</a:t>
            </a:r>
            <a:r>
              <a:rPr lang="en-US" dirty="0" smtClean="0"/>
              <a:t> </a:t>
            </a:r>
            <a:r>
              <a:rPr lang="en-US" dirty="0" err="1" smtClean="0"/>
              <a:t>elektrik</a:t>
            </a:r>
            <a:r>
              <a:rPr lang="en-US" dirty="0" smtClean="0"/>
              <a:t> </a:t>
            </a:r>
            <a:r>
              <a:rPr lang="en-US" dirty="0" err="1" smtClean="0"/>
              <a:t>çıkışları</a:t>
            </a:r>
            <a:r>
              <a:rPr lang="en-US" dirty="0" smtClean="0"/>
              <a:t> </a:t>
            </a:r>
            <a:r>
              <a:rPr lang="en-US" dirty="0" err="1" smtClean="0"/>
              <a:t>kullanılırsa</a:t>
            </a:r>
            <a:r>
              <a:rPr lang="en-US" dirty="0" smtClean="0"/>
              <a:t> risk </a:t>
            </a:r>
            <a:r>
              <a:rPr lang="en-US" dirty="0" err="1" smtClean="0"/>
              <a:t>azalır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Ameliyathane</a:t>
            </a:r>
            <a:r>
              <a:rPr lang="en-US" dirty="0" smtClean="0"/>
              <a:t> </a:t>
            </a:r>
            <a:r>
              <a:rPr lang="en-US" dirty="0" err="1" smtClean="0"/>
              <a:t>ortamı</a:t>
            </a:r>
            <a:r>
              <a:rPr lang="en-US" dirty="0" smtClean="0"/>
              <a:t> </a:t>
            </a:r>
            <a:r>
              <a:rPr lang="en-US" dirty="0" err="1" smtClean="0"/>
              <a:t>ıslak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edilebilir</a:t>
            </a:r>
            <a:r>
              <a:rPr lang="en-US" dirty="0" smtClean="0"/>
              <a:t>; </a:t>
            </a:r>
            <a:r>
              <a:rPr lang="en-US" dirty="0" err="1" smtClean="0"/>
              <a:t>yerde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çoklu</a:t>
            </a:r>
            <a:r>
              <a:rPr lang="en-US" dirty="0" smtClean="0"/>
              <a:t> </a:t>
            </a:r>
            <a:r>
              <a:rPr lang="en-US" dirty="0" err="1" smtClean="0"/>
              <a:t>uzatma</a:t>
            </a:r>
            <a:r>
              <a:rPr lang="en-US" dirty="0" smtClean="0"/>
              <a:t> </a:t>
            </a:r>
            <a:r>
              <a:rPr lang="en-US" dirty="0" err="1" smtClean="0"/>
              <a:t>kutuları</a:t>
            </a:r>
            <a:r>
              <a:rPr lang="en-US" dirty="0" smtClean="0"/>
              <a:t> risk </a:t>
            </a:r>
            <a:r>
              <a:rPr lang="en-US" dirty="0" err="1" smtClean="0"/>
              <a:t>teşkil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Her </a:t>
            </a:r>
            <a:r>
              <a:rPr lang="en-US" dirty="0" err="1" smtClean="0"/>
              <a:t>ameliyathanede</a:t>
            </a:r>
            <a:r>
              <a:rPr lang="en-US" dirty="0" smtClean="0"/>
              <a:t> </a:t>
            </a:r>
            <a:r>
              <a:rPr lang="en-US" dirty="0" err="1" smtClean="0"/>
              <a:t>acil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kesintisi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olasılık</a:t>
            </a:r>
            <a:r>
              <a:rPr lang="en-US" dirty="0" smtClean="0"/>
              <a:t> </a:t>
            </a:r>
            <a:r>
              <a:rPr lang="en-US" dirty="0" err="1" smtClean="0"/>
              <a:t>planı</a:t>
            </a:r>
            <a:r>
              <a:rPr lang="en-US" dirty="0" smtClean="0"/>
              <a:t> </a:t>
            </a:r>
            <a:r>
              <a:rPr lang="en-US" dirty="0" err="1" smtClean="0"/>
              <a:t>olmalı</a:t>
            </a:r>
            <a:r>
              <a:rPr lang="en-US" dirty="0" smtClean="0"/>
              <a:t>; </a:t>
            </a:r>
            <a:r>
              <a:rPr lang="en-US" dirty="0" err="1" smtClean="0"/>
              <a:t>batarya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çalışan</a:t>
            </a:r>
            <a:r>
              <a:rPr lang="en-US" dirty="0" smtClean="0"/>
              <a:t> </a:t>
            </a:r>
            <a:r>
              <a:rPr lang="en-US" dirty="0" err="1" smtClean="0"/>
              <a:t>ışık</a:t>
            </a:r>
            <a:r>
              <a:rPr lang="en-US" dirty="0" smtClean="0"/>
              <a:t> </a:t>
            </a:r>
            <a:r>
              <a:rPr lang="en-US" dirty="0" err="1" smtClean="0"/>
              <a:t>kaynağı</a:t>
            </a:r>
            <a:r>
              <a:rPr lang="en-US" dirty="0" smtClean="0"/>
              <a:t>- </a:t>
            </a:r>
            <a:r>
              <a:rPr lang="en-US" dirty="0" err="1" smtClean="0"/>
              <a:t>tepe</a:t>
            </a:r>
            <a:r>
              <a:rPr lang="en-US" dirty="0" smtClean="0"/>
              <a:t> </a:t>
            </a:r>
            <a:r>
              <a:rPr lang="en-US" dirty="0" err="1" smtClean="0"/>
              <a:t>lambası</a:t>
            </a:r>
            <a:r>
              <a:rPr lang="en-US" dirty="0" smtClean="0"/>
              <a:t>- monitor, </a:t>
            </a:r>
            <a:r>
              <a:rPr lang="en-US" dirty="0" err="1" smtClean="0"/>
              <a:t>batarya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basınçlı</a:t>
            </a:r>
            <a:r>
              <a:rPr lang="en-US" dirty="0" smtClean="0"/>
              <a:t> </a:t>
            </a:r>
            <a:r>
              <a:rPr lang="en-US" dirty="0" err="1" smtClean="0"/>
              <a:t>hava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çalışan</a:t>
            </a:r>
            <a:r>
              <a:rPr lang="en-US" dirty="0" smtClean="0"/>
              <a:t> </a:t>
            </a:r>
            <a:r>
              <a:rPr lang="en-US" dirty="0" err="1" smtClean="0"/>
              <a:t>ventilatörlerin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önemlidir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7007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onuç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err="1" smtClean="0"/>
              <a:t>Ameliyathanede</a:t>
            </a:r>
            <a:r>
              <a:rPr lang="en-US" dirty="0" smtClean="0"/>
              <a:t> </a:t>
            </a:r>
            <a:r>
              <a:rPr lang="en-US" dirty="0" err="1" smtClean="0"/>
              <a:t>kriz</a:t>
            </a:r>
            <a:r>
              <a:rPr lang="en-US" dirty="0" smtClean="0"/>
              <a:t> </a:t>
            </a:r>
            <a:r>
              <a:rPr lang="en-US" dirty="0" err="1" smtClean="0"/>
              <a:t>yönetimi</a:t>
            </a:r>
            <a:r>
              <a:rPr lang="en-US" dirty="0" smtClean="0"/>
              <a:t> </a:t>
            </a:r>
            <a:r>
              <a:rPr lang="en-US" dirty="0" err="1" smtClean="0"/>
              <a:t>ekip</a:t>
            </a:r>
            <a:r>
              <a:rPr lang="en-US" dirty="0" smtClean="0"/>
              <a:t> </a:t>
            </a:r>
            <a:r>
              <a:rPr lang="en-US" dirty="0" err="1" smtClean="0"/>
              <a:t>işidir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Uygulanan</a:t>
            </a:r>
            <a:r>
              <a:rPr lang="en-US" dirty="0" smtClean="0"/>
              <a:t> </a:t>
            </a:r>
            <a:r>
              <a:rPr lang="en-US" dirty="0" err="1" smtClean="0"/>
              <a:t>cerrahiye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potansiyel</a:t>
            </a:r>
            <a:r>
              <a:rPr lang="en-US" dirty="0"/>
              <a:t> </a:t>
            </a:r>
            <a:r>
              <a:rPr lang="en-US" dirty="0" err="1" smtClean="0"/>
              <a:t>problemler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personel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bilinmeli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Kriz</a:t>
            </a:r>
            <a:r>
              <a:rPr lang="en-US" dirty="0" smtClean="0"/>
              <a:t> </a:t>
            </a:r>
            <a:r>
              <a:rPr lang="en-US" dirty="0" err="1" smtClean="0"/>
              <a:t>durumları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uygulama</a:t>
            </a:r>
            <a:r>
              <a:rPr lang="en-US" dirty="0" smtClean="0"/>
              <a:t> </a:t>
            </a:r>
            <a:r>
              <a:rPr lang="en-US" dirty="0" err="1" smtClean="0"/>
              <a:t>planı</a:t>
            </a:r>
            <a:r>
              <a:rPr lang="en-US" dirty="0" smtClean="0"/>
              <a:t> </a:t>
            </a:r>
            <a:r>
              <a:rPr lang="en-US" dirty="0" err="1" smtClean="0"/>
              <a:t>olmalı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Yeterli</a:t>
            </a:r>
            <a:r>
              <a:rPr lang="en-US" dirty="0" smtClean="0"/>
              <a:t> </a:t>
            </a:r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krizler</a:t>
            </a:r>
            <a:r>
              <a:rPr lang="en-US" dirty="0" smtClean="0"/>
              <a:t> </a:t>
            </a:r>
            <a:r>
              <a:rPr lang="en-US" dirty="0" err="1" smtClean="0"/>
              <a:t>önlenebilir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10158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Kaynaklar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Mehta SP, </a:t>
            </a:r>
            <a:r>
              <a:rPr lang="en-US" i="1" dirty="0" err="1"/>
              <a:t>Bhananker</a:t>
            </a:r>
            <a:r>
              <a:rPr lang="en-US" i="1" dirty="0"/>
              <a:t> SM, Posner KL, Domino KB. Operating Room Fires: a closed claims analysis. Anesthesiology 2013;118:1133-</a:t>
            </a:r>
            <a:r>
              <a:rPr lang="en-US" i="1" dirty="0" smtClean="0"/>
              <a:t>9</a:t>
            </a:r>
          </a:p>
          <a:p>
            <a:r>
              <a:rPr lang="en-US" i="1" dirty="0"/>
              <a:t>Roy S, Smith LP: What does it take to start an </a:t>
            </a:r>
            <a:r>
              <a:rPr lang="en-US" i="1" dirty="0" err="1"/>
              <a:t>oropharyngeal</a:t>
            </a:r>
            <a:r>
              <a:rPr lang="en-US" i="1" dirty="0"/>
              <a:t> fire? Oxygen requirements to start fires in the operating room. </a:t>
            </a:r>
            <a:r>
              <a:rPr lang="en-US" i="1" dirty="0" err="1"/>
              <a:t>Int</a:t>
            </a:r>
            <a:r>
              <a:rPr lang="en-US" i="1" dirty="0"/>
              <a:t> J </a:t>
            </a:r>
            <a:r>
              <a:rPr lang="en-US" i="1" dirty="0" err="1"/>
              <a:t>Pediatr</a:t>
            </a:r>
            <a:r>
              <a:rPr lang="en-US" i="1" dirty="0"/>
              <a:t> </a:t>
            </a:r>
            <a:r>
              <a:rPr lang="en-US" i="1" dirty="0" err="1"/>
              <a:t>Otorhinolaryngol</a:t>
            </a:r>
            <a:r>
              <a:rPr lang="en-US" i="1" dirty="0"/>
              <a:t> 2011;75:227-</a:t>
            </a:r>
            <a:r>
              <a:rPr lang="en-US" i="1" dirty="0" smtClean="0"/>
              <a:t>30</a:t>
            </a:r>
          </a:p>
          <a:p>
            <a:r>
              <a:rPr lang="en-US" dirty="0" err="1"/>
              <a:t>Rinder</a:t>
            </a:r>
            <a:r>
              <a:rPr lang="en-US" dirty="0"/>
              <a:t> CS. Fire safety in the operating room. </a:t>
            </a:r>
            <a:r>
              <a:rPr lang="en-US" dirty="0" err="1"/>
              <a:t>Curr</a:t>
            </a:r>
            <a:r>
              <a:rPr lang="en-US" dirty="0"/>
              <a:t> </a:t>
            </a:r>
            <a:r>
              <a:rPr lang="en-US" dirty="0" err="1"/>
              <a:t>Opin</a:t>
            </a:r>
            <a:r>
              <a:rPr lang="en-US" dirty="0"/>
              <a:t> </a:t>
            </a:r>
            <a:r>
              <a:rPr lang="en-US" dirty="0" err="1"/>
              <a:t>Anaesthesiol</a:t>
            </a:r>
            <a:r>
              <a:rPr lang="en-US" dirty="0"/>
              <a:t> 2008;21:790–5 </a:t>
            </a:r>
            <a:endParaRPr lang="en-US" dirty="0" smtClean="0"/>
          </a:p>
          <a:p>
            <a:r>
              <a:rPr lang="en-US" dirty="0" smtClean="0"/>
              <a:t>Practice advisory for the prevention and management of operating room fires, Anesthesiology 2008; 108:786-801</a:t>
            </a:r>
          </a:p>
          <a:p>
            <a:r>
              <a:rPr lang="en-US" dirty="0" smtClean="0"/>
              <a:t>Almeida C, </a:t>
            </a:r>
            <a:r>
              <a:rPr lang="en-US" dirty="0" err="1" smtClean="0"/>
              <a:t>Curi</a:t>
            </a:r>
            <a:r>
              <a:rPr lang="en-US" dirty="0" smtClean="0"/>
              <a:t> EF. Fire in the Surgical Center. Rev Bras </a:t>
            </a:r>
            <a:r>
              <a:rPr lang="en-US" dirty="0" err="1" smtClean="0"/>
              <a:t>Anestesiol</a:t>
            </a:r>
            <a:r>
              <a:rPr lang="en-US" dirty="0" smtClean="0"/>
              <a:t> 2012; 62:3:432-438</a:t>
            </a:r>
            <a:endParaRPr lang="en-US" dirty="0"/>
          </a:p>
          <a:p>
            <a:endParaRPr lang="en-US" i="1" dirty="0"/>
          </a:p>
          <a:p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590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247" y="2199100"/>
            <a:ext cx="8229600" cy="990600"/>
          </a:xfrm>
        </p:spPr>
        <p:txBody>
          <a:bodyPr/>
          <a:lstStyle/>
          <a:p>
            <a:r>
              <a:rPr lang="en-US" dirty="0" err="1" smtClean="0"/>
              <a:t>Teşekkürler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05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2013 </a:t>
            </a:r>
            <a:r>
              <a:rPr lang="en-US" sz="2800" dirty="0" err="1" smtClean="0"/>
              <a:t>te</a:t>
            </a:r>
            <a:r>
              <a:rPr lang="en-US" sz="2800" dirty="0" smtClean="0"/>
              <a:t> Anesthesiology </a:t>
            </a:r>
            <a:r>
              <a:rPr lang="en-US" sz="2800" dirty="0" err="1" smtClean="0"/>
              <a:t>dergisinde</a:t>
            </a:r>
            <a:r>
              <a:rPr lang="en-US" sz="2800" dirty="0" smtClean="0"/>
              <a:t> </a:t>
            </a:r>
            <a:r>
              <a:rPr lang="en-US" sz="2800" dirty="0" err="1" smtClean="0"/>
              <a:t>yayınlanan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çalışmaya</a:t>
            </a:r>
            <a:r>
              <a:rPr lang="en-US" sz="2800" dirty="0" smtClean="0"/>
              <a:t> </a:t>
            </a:r>
            <a:r>
              <a:rPr lang="en-US" sz="2800" dirty="0" err="1" smtClean="0"/>
              <a:t>göre</a:t>
            </a:r>
            <a:r>
              <a:rPr lang="en-US" sz="2800" dirty="0" smtClean="0"/>
              <a:t>;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1985’ten 2013’e </a:t>
            </a:r>
            <a:r>
              <a:rPr lang="en-US" sz="2000" dirty="0" err="1" smtClean="0"/>
              <a:t>kadar</a:t>
            </a:r>
            <a:r>
              <a:rPr lang="en-US" sz="2000" dirty="0" smtClean="0"/>
              <a:t> </a:t>
            </a:r>
            <a:r>
              <a:rPr lang="en-US" sz="2000" dirty="0" err="1" smtClean="0"/>
              <a:t>ASA’nın</a:t>
            </a:r>
            <a:r>
              <a:rPr lang="en-US" sz="2000" dirty="0" smtClean="0"/>
              <a:t> </a:t>
            </a:r>
            <a:r>
              <a:rPr lang="en-US" sz="2000" dirty="0" err="1" smtClean="0"/>
              <a:t>arşivindeki</a:t>
            </a:r>
            <a:r>
              <a:rPr lang="en-US" sz="2000" dirty="0" smtClean="0"/>
              <a:t> </a:t>
            </a:r>
            <a:r>
              <a:rPr lang="en-US" sz="2000" dirty="0" err="1" smtClean="0"/>
              <a:t>malpraktis</a:t>
            </a:r>
            <a:r>
              <a:rPr lang="en-US" sz="2000" dirty="0" smtClean="0"/>
              <a:t> </a:t>
            </a:r>
            <a:r>
              <a:rPr lang="en-US" sz="2000" dirty="0" err="1" smtClean="0"/>
              <a:t>davaları</a:t>
            </a:r>
            <a:r>
              <a:rPr lang="en-US" sz="2000" dirty="0" smtClean="0"/>
              <a:t> </a:t>
            </a:r>
            <a:r>
              <a:rPr lang="en-US" sz="2000" dirty="0" err="1" smtClean="0"/>
              <a:t>incelenmiş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5297 </a:t>
            </a:r>
            <a:r>
              <a:rPr lang="en-US" sz="2000" dirty="0" err="1" smtClean="0"/>
              <a:t>adet</a:t>
            </a:r>
            <a:r>
              <a:rPr lang="en-US" sz="2000" dirty="0" smtClean="0"/>
              <a:t> </a:t>
            </a:r>
            <a:r>
              <a:rPr lang="en-US" sz="2000" dirty="0" err="1" smtClean="0"/>
              <a:t>davanın</a:t>
            </a:r>
            <a:r>
              <a:rPr lang="en-US" sz="2000" dirty="0" smtClean="0"/>
              <a:t> %1,9 u </a:t>
            </a:r>
            <a:r>
              <a:rPr lang="en-US" sz="2000" dirty="0" err="1" smtClean="0"/>
              <a:t>yangın</a:t>
            </a:r>
            <a:r>
              <a:rPr lang="en-US" sz="2000" dirty="0" smtClean="0"/>
              <a:t> </a:t>
            </a:r>
            <a:r>
              <a:rPr lang="en-US" sz="2000" dirty="0" err="1" smtClean="0"/>
              <a:t>nedeniyle</a:t>
            </a:r>
            <a:r>
              <a:rPr lang="en-US" sz="2000" dirty="0" smtClean="0"/>
              <a:t> </a:t>
            </a:r>
            <a:r>
              <a:rPr lang="en-US" sz="2000" dirty="0" err="1" smtClean="0"/>
              <a:t>açılmış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Bu </a:t>
            </a:r>
            <a:r>
              <a:rPr lang="en-US" sz="2000" dirty="0" err="1" smtClean="0"/>
              <a:t>yangınların</a:t>
            </a:r>
            <a:r>
              <a:rPr lang="en-US" sz="2000" dirty="0" smtClean="0"/>
              <a:t> %90 </a:t>
            </a:r>
            <a:r>
              <a:rPr lang="en-US" sz="2000" dirty="0" err="1" smtClean="0"/>
              <a:t>ı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elektrokoter</a:t>
            </a:r>
            <a:r>
              <a:rPr lang="en-US" sz="2000" dirty="0" smtClean="0"/>
              <a:t> </a:t>
            </a:r>
            <a:r>
              <a:rPr lang="en-US" sz="2000" dirty="0" err="1" smtClean="0"/>
              <a:t>nedeniyle</a:t>
            </a:r>
            <a:r>
              <a:rPr lang="en-US" sz="2000" dirty="0" smtClean="0"/>
              <a:t> </a:t>
            </a:r>
            <a:r>
              <a:rPr lang="en-US" sz="2000" dirty="0" err="1" smtClean="0"/>
              <a:t>ortaya</a:t>
            </a:r>
            <a:r>
              <a:rPr lang="en-US" sz="2000" dirty="0" smtClean="0"/>
              <a:t> </a:t>
            </a:r>
            <a:r>
              <a:rPr lang="en-US" sz="2000" dirty="0" err="1" smtClean="0"/>
              <a:t>çıkmış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Elektrokoter</a:t>
            </a:r>
            <a:r>
              <a:rPr lang="en-US" sz="2000" dirty="0" smtClean="0"/>
              <a:t> </a:t>
            </a:r>
            <a:r>
              <a:rPr lang="en-US" sz="2000" dirty="0" err="1" smtClean="0"/>
              <a:t>kaynaklı</a:t>
            </a:r>
            <a:r>
              <a:rPr lang="en-US" sz="2000" dirty="0" smtClean="0"/>
              <a:t> </a:t>
            </a:r>
            <a:r>
              <a:rPr lang="en-US" sz="2000" dirty="0" err="1" smtClean="0"/>
              <a:t>yangınların</a:t>
            </a:r>
            <a:r>
              <a:rPr lang="en-US" sz="2000" dirty="0" smtClean="0"/>
              <a:t> % 85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baş</a:t>
            </a:r>
            <a:r>
              <a:rPr lang="en-US" sz="2000" dirty="0" smtClean="0"/>
              <a:t>, </a:t>
            </a:r>
            <a:r>
              <a:rPr lang="en-US" sz="2000" dirty="0" err="1" smtClean="0"/>
              <a:t>boyun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üst</a:t>
            </a:r>
            <a:r>
              <a:rPr lang="en-US" sz="2000" dirty="0" smtClean="0"/>
              <a:t> </a:t>
            </a:r>
            <a:r>
              <a:rPr lang="en-US" sz="2000" dirty="0" err="1" smtClean="0"/>
              <a:t>göğüs</a:t>
            </a:r>
            <a:r>
              <a:rPr lang="en-US" sz="2000" dirty="0" smtClean="0"/>
              <a:t> </a:t>
            </a:r>
            <a:r>
              <a:rPr lang="en-US" sz="2000" dirty="0" err="1" smtClean="0"/>
              <a:t>cerrahisinde</a:t>
            </a:r>
            <a:r>
              <a:rPr lang="en-US" sz="2000" dirty="0" smtClean="0"/>
              <a:t> </a:t>
            </a:r>
            <a:r>
              <a:rPr lang="en-US" sz="2000" dirty="0" err="1" smtClean="0"/>
              <a:t>görülmüş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Yangınların</a:t>
            </a:r>
            <a:r>
              <a:rPr lang="en-US" sz="2000" dirty="0" smtClean="0"/>
              <a:t> %81’i </a:t>
            </a:r>
            <a:r>
              <a:rPr lang="en-US" sz="2000" dirty="0" err="1" smtClean="0"/>
              <a:t>çoklukla</a:t>
            </a:r>
            <a:r>
              <a:rPr lang="en-US" sz="2000" dirty="0" smtClean="0"/>
              <a:t> </a:t>
            </a:r>
            <a:r>
              <a:rPr lang="en-US" sz="2000" dirty="0" err="1" smtClean="0"/>
              <a:t>suplemental</a:t>
            </a:r>
            <a:r>
              <a:rPr lang="en-US" sz="2000" dirty="0" smtClean="0"/>
              <a:t> </a:t>
            </a:r>
            <a:r>
              <a:rPr lang="en-US" sz="2000" dirty="0" err="1" smtClean="0"/>
              <a:t>açık</a:t>
            </a:r>
            <a:r>
              <a:rPr lang="en-US" sz="2000" dirty="0" smtClean="0"/>
              <a:t> </a:t>
            </a:r>
            <a:r>
              <a:rPr lang="en-US" sz="2000" dirty="0" err="1" smtClean="0"/>
              <a:t>devre</a:t>
            </a:r>
            <a:r>
              <a:rPr lang="en-US" sz="2000" dirty="0" smtClean="0"/>
              <a:t> </a:t>
            </a:r>
            <a:r>
              <a:rPr lang="en-US" sz="2000" dirty="0" err="1" smtClean="0"/>
              <a:t>oksijenin</a:t>
            </a:r>
            <a:r>
              <a:rPr lang="en-US" sz="2000" dirty="0" smtClean="0"/>
              <a:t> </a:t>
            </a:r>
            <a:r>
              <a:rPr lang="en-US" sz="2000" dirty="0" err="1" smtClean="0"/>
              <a:t>bulunduğu</a:t>
            </a:r>
            <a:r>
              <a:rPr lang="en-US" sz="2000" dirty="0" smtClean="0"/>
              <a:t> </a:t>
            </a:r>
            <a:r>
              <a:rPr lang="en-US" sz="2000" dirty="0" err="1" smtClean="0"/>
              <a:t>monitorize</a:t>
            </a:r>
            <a:r>
              <a:rPr lang="en-US" sz="2000" dirty="0" smtClean="0"/>
              <a:t> </a:t>
            </a:r>
            <a:r>
              <a:rPr lang="en-US" sz="2000" dirty="0" err="1" smtClean="0"/>
              <a:t>anestezi</a:t>
            </a:r>
            <a:r>
              <a:rPr lang="en-US" sz="2000" dirty="0" smtClean="0"/>
              <a:t> </a:t>
            </a:r>
            <a:r>
              <a:rPr lang="en-US" sz="2000" dirty="0" err="1" smtClean="0"/>
              <a:t>takipleri</a:t>
            </a:r>
            <a:r>
              <a:rPr lang="en-US" sz="2000" dirty="0" smtClean="0"/>
              <a:t> </a:t>
            </a:r>
            <a:r>
              <a:rPr lang="en-US" sz="2000" dirty="0" err="1" smtClean="0"/>
              <a:t>esnasında</a:t>
            </a:r>
            <a:r>
              <a:rPr lang="en-US" sz="2000" dirty="0" smtClean="0"/>
              <a:t> </a:t>
            </a:r>
            <a:r>
              <a:rPr lang="en-US" sz="2000" dirty="0" err="1" smtClean="0"/>
              <a:t>ortaya</a:t>
            </a:r>
            <a:r>
              <a:rPr lang="en-US" sz="2000" dirty="0" smtClean="0"/>
              <a:t> </a:t>
            </a:r>
            <a:r>
              <a:rPr lang="en-US" sz="2000" dirty="0" err="1" smtClean="0"/>
              <a:t>çıkmış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%30 FiO2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altı</a:t>
            </a:r>
            <a:r>
              <a:rPr lang="en-US" sz="2000" dirty="0" smtClean="0"/>
              <a:t> </a:t>
            </a:r>
            <a:r>
              <a:rPr lang="en-US" sz="2000" dirty="0" err="1" smtClean="0"/>
              <a:t>değerlerde</a:t>
            </a:r>
            <a:r>
              <a:rPr lang="en-US" sz="2000" dirty="0" smtClean="0"/>
              <a:t> </a:t>
            </a:r>
            <a:r>
              <a:rPr lang="en-US" sz="2000" dirty="0" err="1" smtClean="0"/>
              <a:t>yangın</a:t>
            </a:r>
            <a:r>
              <a:rPr lang="en-US" sz="2000" dirty="0" smtClean="0"/>
              <a:t> </a:t>
            </a:r>
            <a:r>
              <a:rPr lang="en-US" sz="2000" dirty="0" err="1" smtClean="0"/>
              <a:t>gözlenmemiş</a:t>
            </a:r>
            <a:r>
              <a:rPr lang="en-US" sz="2000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1800" i="1" dirty="0" smtClean="0"/>
              <a:t>Mehta SP, </a:t>
            </a:r>
            <a:r>
              <a:rPr lang="en-US" sz="1800" i="1" dirty="0" err="1" smtClean="0"/>
              <a:t>Bhananker</a:t>
            </a:r>
            <a:r>
              <a:rPr lang="en-US" sz="1800" i="1" dirty="0" smtClean="0"/>
              <a:t> SM, Posner KL, Domino KB. Operating Room Fires: a closed claims analysis. Anesthesiology 2013;118:1133-9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674017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AMELİYATHANE YANGINLARI ÖNLENEBİLİR NİTELİKLERİ NEDENİYLE MEDİKOLEGAL AÇIDAN SAVUNULAMIYOR!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28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Yangın</a:t>
            </a:r>
            <a:r>
              <a:rPr lang="en-US" dirty="0" smtClean="0"/>
              <a:t> </a:t>
            </a:r>
            <a:r>
              <a:rPr lang="en-US" dirty="0" err="1" smtClean="0"/>
              <a:t>Triadı</a:t>
            </a:r>
            <a:endParaRPr lang="en-US" dirty="0"/>
          </a:p>
        </p:txBody>
      </p:sp>
      <p:pic>
        <p:nvPicPr>
          <p:cNvPr id="5" name="Content Placeholder 4" descr="Ekran Resmi 2015-10-14 21.50.57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735" b="-9735"/>
          <a:stretch>
            <a:fillRect/>
          </a:stretch>
        </p:blipFill>
        <p:spPr>
          <a:xfrm>
            <a:off x="3031068" y="792080"/>
            <a:ext cx="5655732" cy="557784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64" y="2130552"/>
            <a:ext cx="2139696" cy="4243615"/>
          </a:xfrm>
        </p:spPr>
        <p:txBody>
          <a:bodyPr>
            <a:normAutofit/>
          </a:bodyPr>
          <a:lstStyle/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b="1" dirty="0" smtClean="0"/>
              <a:t>TUTUŞTURUCU ETMENLER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b="1" dirty="0" smtClean="0"/>
              <a:t>YANICI ETMENLER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n-US" b="1" dirty="0" smtClean="0"/>
              <a:t>OKSİTLEYİCİLER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41290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739001"/>
              </p:ext>
            </p:extLst>
          </p:nvPr>
        </p:nvGraphicFramePr>
        <p:xfrm>
          <a:off x="457200" y="1600200"/>
          <a:ext cx="82296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YANICI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TUTUŞTURUCU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OKSİTLEYİCİ-</a:t>
                      </a:r>
                      <a:r>
                        <a:rPr lang="en-US" dirty="0" err="1" smtClean="0"/>
                        <a:t>patlayıcı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Endotrakeal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Tüpler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kanüller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Elektrokoter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Oksijen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Cerrahi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örtüler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cerrahi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giysiler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Lazer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N2O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Alkol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içerikli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solüsyonlar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gazlı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Fiberoptik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ışık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kaynakları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Barsak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gazları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Defibrilatör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padleri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elektrik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kaçakları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koagülatörler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Eter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aseton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gibi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uçucu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etkenler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Matkaplar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deliciler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210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dirty="0"/>
              <a:t>En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tutuşturucu</a:t>
            </a:r>
            <a:r>
              <a:rPr lang="en-US" dirty="0"/>
              <a:t> </a:t>
            </a:r>
            <a:r>
              <a:rPr lang="en-US" dirty="0" err="1"/>
              <a:t>nedenleri</a:t>
            </a:r>
            <a:r>
              <a:rPr lang="en-US" dirty="0"/>
              <a:t>: </a:t>
            </a:r>
            <a:r>
              <a:rPr lang="en-US" dirty="0" err="1"/>
              <a:t>elektrokoter</a:t>
            </a:r>
            <a:r>
              <a:rPr lang="en-US" dirty="0"/>
              <a:t>, </a:t>
            </a:r>
            <a:r>
              <a:rPr lang="en-US" dirty="0" err="1"/>
              <a:t>lazer</a:t>
            </a:r>
            <a:r>
              <a:rPr lang="en-US" dirty="0"/>
              <a:t>, </a:t>
            </a:r>
            <a:r>
              <a:rPr lang="en-US" dirty="0" err="1"/>
              <a:t>defibrilatör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en-US" dirty="0"/>
              <a:t>En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yanan</a:t>
            </a:r>
            <a:r>
              <a:rPr lang="en-US" dirty="0"/>
              <a:t> </a:t>
            </a:r>
            <a:r>
              <a:rPr lang="en-US" dirty="0" err="1"/>
              <a:t>materyaller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; ETT, </a:t>
            </a:r>
            <a:r>
              <a:rPr lang="en-US" dirty="0" err="1"/>
              <a:t>saç</a:t>
            </a:r>
            <a:r>
              <a:rPr lang="en-US" dirty="0"/>
              <a:t>, </a:t>
            </a:r>
            <a:r>
              <a:rPr lang="en-US" dirty="0" err="1"/>
              <a:t>cerrahi</a:t>
            </a:r>
            <a:r>
              <a:rPr lang="en-US" dirty="0"/>
              <a:t> </a:t>
            </a:r>
            <a:r>
              <a:rPr lang="en-US" dirty="0" err="1" smtClean="0"/>
              <a:t>örtüler</a:t>
            </a:r>
            <a:endParaRPr lang="en-US" dirty="0" smtClean="0"/>
          </a:p>
          <a:p>
            <a:pPr>
              <a:lnSpc>
                <a:spcPct val="130000"/>
              </a:lnSpc>
            </a:pPr>
            <a:r>
              <a:rPr lang="en-US" dirty="0" err="1" smtClean="0"/>
              <a:t>Oksitleyici</a:t>
            </a:r>
            <a:r>
              <a:rPr lang="en-US" dirty="0" smtClean="0"/>
              <a:t>: </a:t>
            </a:r>
            <a:r>
              <a:rPr lang="en-US" dirty="0" err="1" smtClean="0"/>
              <a:t>oksijen</a:t>
            </a:r>
            <a:r>
              <a:rPr lang="en-US" dirty="0" smtClean="0"/>
              <a:t>, N2O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086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dirty="0" err="1" smtClean="0"/>
              <a:t>Eter</a:t>
            </a:r>
            <a:r>
              <a:rPr lang="en-US" dirty="0" smtClean="0"/>
              <a:t>, </a:t>
            </a:r>
            <a:r>
              <a:rPr lang="en-US" dirty="0" err="1" smtClean="0"/>
              <a:t>siklopropan</a:t>
            </a:r>
            <a:r>
              <a:rPr lang="en-US" dirty="0" smtClean="0"/>
              <a:t> =&gt;  </a:t>
            </a:r>
            <a:r>
              <a:rPr lang="en-US" dirty="0" err="1" smtClean="0"/>
              <a:t>yakıt</a:t>
            </a:r>
            <a:r>
              <a:rPr lang="en-US" dirty="0" smtClean="0"/>
              <a:t> </a:t>
            </a:r>
            <a:r>
              <a:rPr lang="en-US" dirty="0" err="1" smtClean="0"/>
              <a:t>özellikli</a:t>
            </a:r>
            <a:endParaRPr lang="en-US" dirty="0" smtClean="0"/>
          </a:p>
          <a:p>
            <a:pPr>
              <a:lnSpc>
                <a:spcPct val="140000"/>
              </a:lnSpc>
            </a:pPr>
            <a:r>
              <a:rPr lang="en-US" dirty="0" smtClean="0"/>
              <a:t>Modern </a:t>
            </a:r>
            <a:r>
              <a:rPr lang="en-US" dirty="0" err="1" smtClean="0"/>
              <a:t>inhalasyon</a:t>
            </a:r>
            <a:r>
              <a:rPr lang="en-US" dirty="0" smtClean="0"/>
              <a:t> </a:t>
            </a:r>
            <a:r>
              <a:rPr lang="en-US" dirty="0" err="1" smtClean="0"/>
              <a:t>anestezikleri</a:t>
            </a:r>
            <a:r>
              <a:rPr lang="en-US" dirty="0" smtClean="0"/>
              <a:t> =&gt; </a:t>
            </a:r>
            <a:r>
              <a:rPr lang="en-US" dirty="0" err="1" smtClean="0"/>
              <a:t>yanmaz</a:t>
            </a:r>
            <a:endParaRPr lang="en-US" dirty="0"/>
          </a:p>
          <a:p>
            <a:pPr>
              <a:lnSpc>
                <a:spcPct val="140000"/>
              </a:lnSpc>
            </a:pPr>
            <a:r>
              <a:rPr lang="en-US" dirty="0" err="1" smtClean="0"/>
              <a:t>Tutuşma</a:t>
            </a:r>
            <a:r>
              <a:rPr lang="en-US" dirty="0" smtClean="0"/>
              <a:t> </a:t>
            </a:r>
            <a:r>
              <a:rPr lang="en-US" dirty="0" err="1" smtClean="0"/>
              <a:t>aşırı</a:t>
            </a:r>
            <a:r>
              <a:rPr lang="en-US" dirty="0" smtClean="0"/>
              <a:t> </a:t>
            </a:r>
            <a:r>
              <a:rPr lang="en-US" dirty="0" err="1" smtClean="0"/>
              <a:t>ısınan</a:t>
            </a:r>
            <a:r>
              <a:rPr lang="en-US" dirty="0" smtClean="0"/>
              <a:t> </a:t>
            </a:r>
            <a:r>
              <a:rPr lang="en-US" dirty="0" err="1" smtClean="0"/>
              <a:t>kaynaklar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kıvılcım</a:t>
            </a:r>
            <a:r>
              <a:rPr lang="en-US" dirty="0" smtClean="0"/>
              <a:t> </a:t>
            </a:r>
            <a:r>
              <a:rPr lang="en-US" dirty="0" err="1" smtClean="0"/>
              <a:t>nedeniyle</a:t>
            </a:r>
            <a:endParaRPr lang="en-US" dirty="0" smtClean="0"/>
          </a:p>
          <a:p>
            <a:pPr>
              <a:lnSpc>
                <a:spcPct val="140000"/>
              </a:lnSpc>
            </a:pPr>
            <a:r>
              <a:rPr lang="en-US" dirty="0" err="1" smtClean="0"/>
              <a:t>Sıcaklık</a:t>
            </a:r>
            <a:r>
              <a:rPr lang="en-US" dirty="0" smtClean="0"/>
              <a:t> </a:t>
            </a:r>
            <a:r>
              <a:rPr lang="en-US" dirty="0" err="1" smtClean="0"/>
              <a:t>yükseldikçe</a:t>
            </a:r>
            <a:r>
              <a:rPr lang="en-US" dirty="0" smtClean="0"/>
              <a:t> %14 FiO2 de </a:t>
            </a:r>
            <a:r>
              <a:rPr lang="en-US" dirty="0" err="1" smtClean="0"/>
              <a:t>dahi</a:t>
            </a:r>
            <a:r>
              <a:rPr lang="en-US" dirty="0" smtClean="0"/>
              <a:t> </a:t>
            </a:r>
            <a:r>
              <a:rPr lang="en-US" dirty="0" err="1" smtClean="0"/>
              <a:t>tutuşma</a:t>
            </a:r>
            <a:r>
              <a:rPr lang="en-US" dirty="0" smtClean="0"/>
              <a:t> </a:t>
            </a:r>
            <a:r>
              <a:rPr lang="en-US" dirty="0" err="1" smtClean="0"/>
              <a:t>olabileceği</a:t>
            </a:r>
            <a:r>
              <a:rPr lang="en-US" dirty="0" smtClean="0"/>
              <a:t> </a:t>
            </a:r>
            <a:r>
              <a:rPr lang="en-US" dirty="0" err="1" smtClean="0"/>
              <a:t>gösterilmiş</a:t>
            </a:r>
            <a:r>
              <a:rPr lang="en-US" dirty="0" smtClean="0"/>
              <a:t>.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654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8725</TotalTime>
  <Words>1619</Words>
  <Application>Microsoft Macintosh PowerPoint</Application>
  <PresentationFormat>On-screen Show (4:3)</PresentationFormat>
  <Paragraphs>213</Paragraphs>
  <Slides>35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Clarity</vt:lpstr>
      <vt:lpstr>AMELİYATHANEDE KRİZ: YANGIN ve elektrİk kaçaği</vt:lpstr>
      <vt:lpstr>PowerPoint Presentation</vt:lpstr>
      <vt:lpstr>Ameliyathanede Yangın</vt:lpstr>
      <vt:lpstr>2013 te Anesthesiology dergisinde yayınlanan bir çalışmaya göre;</vt:lpstr>
      <vt:lpstr>PowerPoint Presentation</vt:lpstr>
      <vt:lpstr>Yangın Triadı</vt:lpstr>
      <vt:lpstr>PowerPoint Presentation</vt:lpstr>
      <vt:lpstr>PowerPoint Presentation</vt:lpstr>
      <vt:lpstr>PowerPoint Presentation</vt:lpstr>
      <vt:lpstr>PowerPoint Presentation</vt:lpstr>
      <vt:lpstr>2011’de yapılan bir çalışmada;</vt:lpstr>
      <vt:lpstr>YANGIN GÜVENLİĞİ</vt:lpstr>
      <vt:lpstr>Hazırlık;</vt:lpstr>
      <vt:lpstr>“Fire Risk Assessment Score”(0-3 puan)</vt:lpstr>
      <vt:lpstr>Yüksek yangın riski bulunan cerrahiler</vt:lpstr>
      <vt:lpstr>Önleme;</vt:lpstr>
      <vt:lpstr>PowerPoint Presentation</vt:lpstr>
      <vt:lpstr>Örneğin lazer cerrahisinde;</vt:lpstr>
      <vt:lpstr>PowerPoint Presentation</vt:lpstr>
      <vt:lpstr>Yönetim</vt:lpstr>
      <vt:lpstr>Yangın hastanın üzerindeyse;</vt:lpstr>
      <vt:lpstr>Yangın hastanın iç dokularında ise;</vt:lpstr>
      <vt:lpstr>PowerPoint Presentation</vt:lpstr>
      <vt:lpstr>PowerPoint Presentation</vt:lpstr>
      <vt:lpstr>Elektrik Güvenliği</vt:lpstr>
      <vt:lpstr>Yaralanma?</vt:lpstr>
      <vt:lpstr>PowerPoint Presentation</vt:lpstr>
      <vt:lpstr>PowerPoint Presentation</vt:lpstr>
      <vt:lpstr>Topraklama?</vt:lpstr>
      <vt:lpstr>Elektrocerrahi</vt:lpstr>
      <vt:lpstr>Unipolar elektrokoter kullanılırken;</vt:lpstr>
      <vt:lpstr>PowerPoint Presentation</vt:lpstr>
      <vt:lpstr>Sonuç olarak;</vt:lpstr>
      <vt:lpstr>Kaynaklar;</vt:lpstr>
      <vt:lpstr>Teşekkürler.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AMELİYATHANEDE KRİZ: YANGIN, ELEKTRİK KAÇAĞI VE DİĞERLERİ</dc:title>
  <dc:creator>Emre Bingül</dc:creator>
  <cp:lastModifiedBy>Emre Bingül</cp:lastModifiedBy>
  <cp:revision>47</cp:revision>
  <dcterms:created xsi:type="dcterms:W3CDTF">2015-11-04T19:22:45Z</dcterms:created>
  <dcterms:modified xsi:type="dcterms:W3CDTF">2015-11-11T09:47:12Z</dcterms:modified>
</cp:coreProperties>
</file>