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4EDBB0-BC00-6D4C-9573-D9557C72D2D8}" type="datetimeFigureOut">
              <a:rPr lang="en-US" smtClean="0"/>
              <a:t>23.10.15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941126-482F-C342-92CA-D94E5EC89B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SUPRAGLOTTİK HAVAYOLU ARAÇLARI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yerleştiğinde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4" name="Content Placeholder 3" descr="Ekran Resmi 2015-10-19 23.46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0" b="15610"/>
          <a:stretch>
            <a:fillRect/>
          </a:stretch>
        </p:blipFill>
        <p:spPr>
          <a:xfrm>
            <a:off x="1435608" y="1712561"/>
            <a:ext cx="7498080" cy="4978323"/>
          </a:xfrm>
        </p:spPr>
      </p:pic>
    </p:spTree>
    <p:extLst>
      <p:ext uri="{BB962C8B-B14F-4D97-AF65-F5344CB8AC3E}">
        <p14:creationId xmlns:p14="http://schemas.microsoft.com/office/powerpoint/2010/main" val="425635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Chandy</a:t>
            </a:r>
            <a:r>
              <a:rPr lang="en-US" dirty="0" smtClean="0"/>
              <a:t> </a:t>
            </a:r>
            <a:r>
              <a:rPr lang="en-US" dirty="0" err="1" smtClean="0"/>
              <a:t>manevrası</a:t>
            </a:r>
            <a:endParaRPr lang="en-US" dirty="0"/>
          </a:p>
        </p:txBody>
      </p:sp>
      <p:pic>
        <p:nvPicPr>
          <p:cNvPr id="4" name="Content Placeholder 3" descr="Ekran Resmi 2015-10-22 23.30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r="1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32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LMA </a:t>
            </a:r>
            <a:r>
              <a:rPr lang="en-US" dirty="0" err="1" smtClean="0"/>
              <a:t>nın</a:t>
            </a:r>
            <a:r>
              <a:rPr lang="en-US" dirty="0" smtClean="0"/>
              <a:t> </a:t>
            </a:r>
            <a:r>
              <a:rPr lang="en-US" dirty="0" err="1" smtClean="0"/>
              <a:t>kontrollü</a:t>
            </a:r>
            <a:r>
              <a:rPr lang="en-US" dirty="0" smtClean="0"/>
              <a:t> </a:t>
            </a:r>
            <a:r>
              <a:rPr lang="en-US" dirty="0" err="1" smtClean="0"/>
              <a:t>çalışmalarla</a:t>
            </a:r>
            <a:r>
              <a:rPr lang="en-US" dirty="0" smtClean="0"/>
              <a:t> </a:t>
            </a:r>
            <a:r>
              <a:rPr lang="en-US" dirty="0" err="1" smtClean="0"/>
              <a:t>kanıtlanmış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120 </a:t>
            </a:r>
            <a:r>
              <a:rPr lang="en-US" dirty="0" err="1" smtClean="0"/>
              <a:t>dk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Gerçek</a:t>
            </a:r>
            <a:r>
              <a:rPr lang="en-US" dirty="0" smtClean="0"/>
              <a:t>: LMA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 </a:t>
            </a:r>
            <a:r>
              <a:rPr lang="en-US" dirty="0" err="1" smtClean="0"/>
              <a:t>uzadıkça</a:t>
            </a:r>
            <a:r>
              <a:rPr lang="en-US" dirty="0" smtClean="0"/>
              <a:t>:</a:t>
            </a:r>
          </a:p>
          <a:p>
            <a:pPr marL="82296" indent="0">
              <a:buNone/>
            </a:pPr>
            <a:r>
              <a:rPr lang="en-US" dirty="0" smtClean="0"/>
              <a:t>         -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yollarında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- </a:t>
            </a:r>
            <a:r>
              <a:rPr lang="en-US" dirty="0" err="1" smtClean="0"/>
              <a:t>sinir</a:t>
            </a:r>
            <a:r>
              <a:rPr lang="en-US" dirty="0" smtClean="0"/>
              <a:t> </a:t>
            </a:r>
            <a:r>
              <a:rPr lang="en-US" dirty="0" err="1" smtClean="0"/>
              <a:t>hasarları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- </a:t>
            </a:r>
            <a:r>
              <a:rPr lang="en-US" dirty="0" err="1" smtClean="0"/>
              <a:t>mideye</a:t>
            </a:r>
            <a:r>
              <a:rPr lang="en-US" dirty="0" smtClean="0"/>
              <a:t> </a:t>
            </a:r>
            <a:r>
              <a:rPr lang="en-US" dirty="0" err="1" smtClean="0"/>
              <a:t>kaçak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aspirasyon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r>
              <a:rPr lang="en-US" dirty="0" smtClean="0"/>
              <a:t> </a:t>
            </a:r>
            <a:r>
              <a:rPr lang="en-US" dirty="0" err="1" smtClean="0"/>
              <a:t>gözlenir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0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LMA classic</a:t>
            </a:r>
          </a:p>
          <a:p>
            <a:r>
              <a:rPr lang="en-US" dirty="0" smtClean="0"/>
              <a:t>LMA unique</a:t>
            </a:r>
          </a:p>
          <a:p>
            <a:r>
              <a:rPr lang="en-US" dirty="0" smtClean="0"/>
              <a:t>LMA pro-seal</a:t>
            </a:r>
          </a:p>
          <a:p>
            <a:r>
              <a:rPr lang="en-US" dirty="0" smtClean="0"/>
              <a:t>LMA flexible</a:t>
            </a:r>
          </a:p>
          <a:p>
            <a:r>
              <a:rPr lang="en-US" dirty="0" smtClean="0"/>
              <a:t>LMA supreme</a:t>
            </a:r>
          </a:p>
          <a:p>
            <a:r>
              <a:rPr lang="en-US" dirty="0" smtClean="0"/>
              <a:t>LMA </a:t>
            </a:r>
            <a:r>
              <a:rPr lang="en-US" dirty="0" err="1" smtClean="0"/>
              <a:t>fastrach</a:t>
            </a:r>
            <a:endParaRPr lang="en-US" dirty="0" smtClean="0"/>
          </a:p>
          <a:p>
            <a:r>
              <a:rPr lang="en-US" dirty="0" smtClean="0"/>
              <a:t>LMA </a:t>
            </a:r>
            <a:r>
              <a:rPr lang="en-US" dirty="0" err="1" smtClean="0"/>
              <a:t>CTrach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Supraglottik</a:t>
            </a:r>
            <a:r>
              <a:rPr lang="en-US" dirty="0" smtClean="0"/>
              <a:t> </a:t>
            </a:r>
            <a:r>
              <a:rPr lang="en-US" dirty="0" err="1" smtClean="0"/>
              <a:t>araçlar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Combitube</a:t>
            </a:r>
            <a:endParaRPr lang="en-US" dirty="0" smtClean="0"/>
          </a:p>
          <a:p>
            <a:r>
              <a:rPr lang="en-US" dirty="0" smtClean="0"/>
              <a:t>King LT, King LTS</a:t>
            </a:r>
          </a:p>
          <a:p>
            <a:r>
              <a:rPr lang="en-US" dirty="0" smtClean="0"/>
              <a:t>Cobra</a:t>
            </a:r>
          </a:p>
          <a:p>
            <a:r>
              <a:rPr lang="en-US" dirty="0" smtClean="0"/>
              <a:t>SLIPA</a:t>
            </a:r>
          </a:p>
          <a:p>
            <a:r>
              <a:rPr lang="en-US" dirty="0" smtClean="0"/>
              <a:t>I-gel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5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classic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LMA classic excel: </a:t>
            </a:r>
            <a:r>
              <a:rPr lang="en-US" dirty="0" err="1" smtClean="0"/>
              <a:t>epiglotu</a:t>
            </a:r>
            <a:r>
              <a:rPr lang="en-US" dirty="0" smtClean="0"/>
              <a:t> </a:t>
            </a:r>
            <a:r>
              <a:rPr lang="en-US" dirty="0" err="1" smtClean="0"/>
              <a:t>kaldıran</a:t>
            </a:r>
            <a:r>
              <a:rPr lang="en-US" dirty="0" smtClean="0"/>
              <a:t> </a:t>
            </a:r>
            <a:r>
              <a:rPr lang="en-US" dirty="0" err="1" smtClean="0"/>
              <a:t>aparatı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endParaRPr lang="en-US" dirty="0" smtClean="0"/>
          </a:p>
          <a:p>
            <a:r>
              <a:rPr lang="en-US" dirty="0" err="1" smtClean="0"/>
              <a:t>Konnektörü</a:t>
            </a:r>
            <a:r>
              <a:rPr lang="en-US" dirty="0" smtClean="0"/>
              <a:t> </a:t>
            </a:r>
            <a:r>
              <a:rPr lang="en-US" dirty="0" err="1" smtClean="0"/>
              <a:t>çıkarılıp</a:t>
            </a:r>
            <a:r>
              <a:rPr lang="en-US" dirty="0" smtClean="0"/>
              <a:t> </a:t>
            </a:r>
            <a:r>
              <a:rPr lang="en-US" dirty="0" err="1" smtClean="0"/>
              <a:t>içerisinden</a:t>
            </a:r>
            <a:r>
              <a:rPr lang="en-US" dirty="0" smtClean="0"/>
              <a:t> ETT </a:t>
            </a:r>
            <a:r>
              <a:rPr lang="en-US" dirty="0" err="1" smtClean="0"/>
              <a:t>gönderilebilir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No: 3 </a:t>
            </a:r>
            <a:r>
              <a:rPr lang="en-US" dirty="0" err="1" smtClean="0"/>
              <a:t>ile</a:t>
            </a:r>
            <a:r>
              <a:rPr lang="en-US" dirty="0" smtClean="0"/>
              <a:t> 5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endParaRPr lang="en-US" dirty="0" smtClean="0"/>
          </a:p>
          <a:p>
            <a:r>
              <a:rPr lang="en-US" dirty="0" smtClean="0"/>
              <a:t>7,5 </a:t>
            </a:r>
            <a:r>
              <a:rPr lang="en-US" dirty="0" err="1" smtClean="0"/>
              <a:t>numaraya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ETT </a:t>
            </a:r>
            <a:r>
              <a:rPr lang="en-US" dirty="0" err="1" smtClean="0"/>
              <a:t>geçişine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Reusable ( 60 </a:t>
            </a:r>
            <a:r>
              <a:rPr lang="en-US" dirty="0" err="1" smtClean="0"/>
              <a:t>defa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5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classic</a:t>
            </a:r>
            <a:endParaRPr lang="en-US" dirty="0"/>
          </a:p>
        </p:txBody>
      </p:sp>
      <p:pic>
        <p:nvPicPr>
          <p:cNvPr id="4" name="Content Placeholder 3" descr="Ekran Resmi 2014-10-29 19.38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32" r="-14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4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pro-seal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LMA classic e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havayolunu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mühürler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Mide</a:t>
            </a:r>
            <a:r>
              <a:rPr lang="en-US" dirty="0" smtClean="0"/>
              <a:t> </a:t>
            </a:r>
            <a:r>
              <a:rPr lang="en-US" dirty="0" err="1" smtClean="0"/>
              <a:t>drenajına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sağlayan</a:t>
            </a:r>
            <a:r>
              <a:rPr lang="en-US" dirty="0" smtClean="0"/>
              <a:t>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ulaşım</a:t>
            </a:r>
            <a:r>
              <a:rPr lang="en-US" dirty="0" smtClean="0"/>
              <a:t> (14 F </a:t>
            </a:r>
            <a:r>
              <a:rPr lang="en-US" dirty="0" err="1" smtClean="0"/>
              <a:t>lik</a:t>
            </a:r>
            <a:r>
              <a:rPr lang="en-US" dirty="0" smtClean="0"/>
              <a:t> </a:t>
            </a:r>
            <a:r>
              <a:rPr lang="en-US" dirty="0" err="1" smtClean="0"/>
              <a:t>sondanın</a:t>
            </a:r>
            <a:r>
              <a:rPr lang="en-US" dirty="0" smtClean="0"/>
              <a:t> </a:t>
            </a:r>
            <a:r>
              <a:rPr lang="en-US" dirty="0" err="1" smtClean="0"/>
              <a:t>geçişine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Bite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2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</a:t>
            </a:r>
            <a:r>
              <a:rPr lang="en-US" dirty="0" err="1" smtClean="0"/>
              <a:t>proseal</a:t>
            </a:r>
            <a:endParaRPr lang="en-US" dirty="0"/>
          </a:p>
        </p:txBody>
      </p:sp>
      <p:pic>
        <p:nvPicPr>
          <p:cNvPr id="4" name="Content Placeholder 3" descr="Ekran Resmi 2014-11-23 18.03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4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26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İçinden</a:t>
            </a:r>
            <a:r>
              <a:rPr lang="en-US" dirty="0" smtClean="0"/>
              <a:t> ETT </a:t>
            </a:r>
            <a:r>
              <a:rPr lang="en-US" dirty="0" err="1" smtClean="0"/>
              <a:t>geçişine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vermez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Havayolu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uzundur</a:t>
            </a:r>
            <a:endParaRPr lang="en-US" dirty="0" smtClean="0"/>
          </a:p>
          <a:p>
            <a:r>
              <a:rPr lang="en-US" dirty="0" err="1" smtClean="0"/>
              <a:t>Avantajı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bölgeden</a:t>
            </a:r>
            <a:r>
              <a:rPr lang="en-US" dirty="0" smtClean="0"/>
              <a:t> </a:t>
            </a:r>
            <a:r>
              <a:rPr lang="en-US" dirty="0" err="1" smtClean="0"/>
              <a:t>uzağa</a:t>
            </a:r>
            <a:r>
              <a:rPr lang="en-US" dirty="0" smtClean="0"/>
              <a:t> </a:t>
            </a:r>
            <a:r>
              <a:rPr lang="en-US" dirty="0" err="1" smtClean="0"/>
              <a:t>yerleştirilebilecek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olmasıdır</a:t>
            </a:r>
            <a:r>
              <a:rPr lang="en-US" dirty="0" smtClean="0"/>
              <a:t>. KBB </a:t>
            </a:r>
            <a:r>
              <a:rPr lang="en-US" dirty="0" err="1" smtClean="0"/>
              <a:t>ve</a:t>
            </a:r>
            <a:r>
              <a:rPr lang="en-US" dirty="0" smtClean="0"/>
              <a:t> dental </a:t>
            </a:r>
            <a:r>
              <a:rPr lang="en-US" dirty="0" err="1" smtClean="0"/>
              <a:t>girişimlerde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No: 2 </a:t>
            </a:r>
            <a:r>
              <a:rPr lang="en-US" dirty="0" err="1" smtClean="0"/>
              <a:t>ile</a:t>
            </a:r>
            <a:r>
              <a:rPr lang="en-US" dirty="0" smtClean="0"/>
              <a:t> 6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boyları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1983 </a:t>
            </a:r>
            <a:r>
              <a:rPr lang="en-US" dirty="0" err="1" smtClean="0"/>
              <a:t>Yılına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balon-maske</a:t>
            </a:r>
            <a:r>
              <a:rPr lang="en-US" dirty="0" smtClean="0"/>
              <a:t> </a:t>
            </a:r>
            <a:r>
              <a:rPr lang="en-US" dirty="0" err="1" smtClean="0"/>
              <a:t>ventilasyon</a:t>
            </a:r>
            <a:r>
              <a:rPr lang="en-US" dirty="0" smtClean="0"/>
              <a:t> 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endotrakeal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yöntem</a:t>
            </a:r>
            <a:endParaRPr lang="en-US" dirty="0" smtClean="0"/>
          </a:p>
          <a:p>
            <a:r>
              <a:rPr lang="en-US" dirty="0" smtClean="0"/>
              <a:t>LMA </a:t>
            </a:r>
            <a:r>
              <a:rPr lang="en-US" dirty="0" err="1" smtClean="0"/>
              <a:t>nın</a:t>
            </a:r>
            <a:r>
              <a:rPr lang="en-US" dirty="0" smtClean="0"/>
              <a:t> </a:t>
            </a:r>
            <a:r>
              <a:rPr lang="en-US" dirty="0" err="1" smtClean="0"/>
              <a:t>keşfi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balon-maske</a:t>
            </a:r>
            <a:r>
              <a:rPr lang="en-US" dirty="0" smtClean="0"/>
              <a:t> </a:t>
            </a:r>
            <a:r>
              <a:rPr lang="en-US" dirty="0" err="1" smtClean="0"/>
              <a:t>ventilasyona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, </a:t>
            </a:r>
            <a:r>
              <a:rPr lang="en-US" dirty="0" err="1" smtClean="0"/>
              <a:t>endotrakeal</a:t>
            </a:r>
            <a:r>
              <a:rPr lang="en-US" dirty="0" smtClean="0"/>
              <a:t> </a:t>
            </a:r>
            <a:r>
              <a:rPr lang="en-US" dirty="0" err="1" smtClean="0"/>
              <a:t>entübasyona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invazif</a:t>
            </a:r>
            <a:r>
              <a:rPr lang="en-US" dirty="0" smtClean="0"/>
              <a:t> </a:t>
            </a:r>
            <a:r>
              <a:rPr lang="en-US" dirty="0" err="1" smtClean="0"/>
              <a:t>anestezi</a:t>
            </a:r>
            <a:r>
              <a:rPr lang="en-US" dirty="0" smtClean="0"/>
              <a:t> </a:t>
            </a:r>
            <a:r>
              <a:rPr lang="en-US" dirty="0" err="1" smtClean="0"/>
              <a:t>uygulamaları</a:t>
            </a:r>
            <a:endParaRPr lang="en-US" dirty="0" smtClean="0"/>
          </a:p>
          <a:p>
            <a:r>
              <a:rPr lang="en-US" dirty="0" smtClean="0"/>
              <a:t>1996 da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algoritmalarına</a:t>
            </a:r>
            <a:r>
              <a:rPr lang="en-US" dirty="0" smtClean="0"/>
              <a:t> </a:t>
            </a:r>
            <a:r>
              <a:rPr lang="en-US" dirty="0" err="1" smtClean="0"/>
              <a:t>girmiş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flexible</a:t>
            </a:r>
            <a:endParaRPr lang="en-US" dirty="0"/>
          </a:p>
        </p:txBody>
      </p:sp>
      <p:pic>
        <p:nvPicPr>
          <p:cNvPr id="4" name="Content Placeholder 3" descr="Ekran Resmi 2015-10-20 00.15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1" r="-6831"/>
          <a:stretch>
            <a:fillRect/>
          </a:stretch>
        </p:blipFill>
        <p:spPr>
          <a:xfrm>
            <a:off x="1218391" y="1617162"/>
            <a:ext cx="7498080" cy="4800600"/>
          </a:xfrm>
        </p:spPr>
      </p:pic>
    </p:spTree>
    <p:extLst>
      <p:ext uri="{BB962C8B-B14F-4D97-AF65-F5344CB8AC3E}">
        <p14:creationId xmlns:p14="http://schemas.microsoft.com/office/powerpoint/2010/main" val="179011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dirty="0" smtClean="0"/>
              <a:t>LMA supreme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79065"/>
            <a:ext cx="7498080" cy="4800600"/>
          </a:xfrm>
        </p:spPr>
        <p:txBody>
          <a:bodyPr/>
          <a:lstStyle/>
          <a:p>
            <a:r>
              <a:rPr lang="en-US" dirty="0" smtClean="0"/>
              <a:t>Bite-block</a:t>
            </a:r>
          </a:p>
          <a:p>
            <a:r>
              <a:rPr lang="en-US" dirty="0" err="1" smtClean="0"/>
              <a:t>Drenaj</a:t>
            </a:r>
            <a:r>
              <a:rPr lang="en-US" dirty="0" smtClean="0"/>
              <a:t> </a:t>
            </a:r>
            <a:r>
              <a:rPr lang="en-US" dirty="0" err="1" smtClean="0"/>
              <a:t>tüpü</a:t>
            </a:r>
            <a:endParaRPr lang="en-US" dirty="0" smtClean="0"/>
          </a:p>
          <a:p>
            <a:r>
              <a:rPr lang="en-US" dirty="0" smtClean="0"/>
              <a:t>Classic LMA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başarılı</a:t>
            </a:r>
            <a:r>
              <a:rPr lang="en-US" dirty="0" smtClean="0"/>
              <a:t>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mühürleme</a:t>
            </a:r>
            <a:endParaRPr lang="en-US" dirty="0"/>
          </a:p>
        </p:txBody>
      </p:sp>
      <p:pic>
        <p:nvPicPr>
          <p:cNvPr id="4" name="Picture 3" descr="Ekran Resmi 2015-10-20 22.0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3014296"/>
            <a:ext cx="6946900" cy="38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</a:t>
            </a:r>
            <a:r>
              <a:rPr lang="en-US" dirty="0" err="1" smtClean="0"/>
              <a:t>Fastrach</a:t>
            </a:r>
            <a:r>
              <a:rPr lang="en-US" dirty="0" smtClean="0"/>
              <a:t> ( Intubating LMA)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silikon</a:t>
            </a:r>
            <a:r>
              <a:rPr lang="en-US" dirty="0" smtClean="0"/>
              <a:t> ETT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Tüp</a:t>
            </a:r>
            <a:r>
              <a:rPr lang="en-US" dirty="0" smtClean="0"/>
              <a:t> </a:t>
            </a:r>
            <a:r>
              <a:rPr lang="en-US" dirty="0" err="1" smtClean="0"/>
              <a:t>sabitleyicisi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LMA </a:t>
            </a:r>
            <a:r>
              <a:rPr lang="en-US" dirty="0" err="1" smtClean="0"/>
              <a:t>çıkarılabilir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algoritmasında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planda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Kör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yapılabileceği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Fiberoptik</a:t>
            </a:r>
            <a:r>
              <a:rPr lang="en-US" dirty="0" smtClean="0"/>
              <a:t> </a:t>
            </a:r>
            <a:r>
              <a:rPr lang="en-US" dirty="0" err="1" smtClean="0"/>
              <a:t>bronkoskop</a:t>
            </a:r>
            <a:r>
              <a:rPr lang="en-US" dirty="0" smtClean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de </a:t>
            </a:r>
            <a:r>
              <a:rPr lang="en-US" dirty="0" err="1" smtClean="0"/>
              <a:t>entübasyona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6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</a:t>
            </a:r>
            <a:r>
              <a:rPr lang="en-US" dirty="0" err="1" smtClean="0"/>
              <a:t>Fastrach</a:t>
            </a:r>
            <a:endParaRPr lang="en-US" dirty="0"/>
          </a:p>
        </p:txBody>
      </p:sp>
      <p:pic>
        <p:nvPicPr>
          <p:cNvPr id="8" name="Content Placeholder 7" descr="Ekran Resmi 2014-11-15 11.22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28" r="-13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757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LMA da;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- no:4         6,5 </a:t>
            </a:r>
            <a:r>
              <a:rPr lang="en-US" dirty="0" err="1" smtClean="0"/>
              <a:t>numaralı</a:t>
            </a:r>
            <a:r>
              <a:rPr lang="en-US" dirty="0" smtClean="0"/>
              <a:t> ETT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- no:5         7  </a:t>
            </a:r>
            <a:r>
              <a:rPr lang="en-US" dirty="0" err="1" smtClean="0"/>
              <a:t>numaralı</a:t>
            </a:r>
            <a:r>
              <a:rPr lang="en-US" dirty="0" smtClean="0"/>
              <a:t> ETT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Fastrach</a:t>
            </a:r>
            <a:r>
              <a:rPr lang="en-US" dirty="0" smtClean="0"/>
              <a:t> LMA </a:t>
            </a:r>
            <a:r>
              <a:rPr lang="en-US" dirty="0" err="1" smtClean="0"/>
              <a:t>ise</a:t>
            </a:r>
            <a:r>
              <a:rPr lang="en-US" dirty="0" smtClean="0"/>
              <a:t> 8 </a:t>
            </a:r>
            <a:r>
              <a:rPr lang="en-US" dirty="0" err="1" smtClean="0"/>
              <a:t>numaralı</a:t>
            </a:r>
            <a:r>
              <a:rPr lang="en-US" dirty="0" smtClean="0"/>
              <a:t> ETT </a:t>
            </a:r>
            <a:r>
              <a:rPr lang="en-US" dirty="0" err="1" smtClean="0"/>
              <a:t>nin</a:t>
            </a:r>
            <a:r>
              <a:rPr lang="en-US" dirty="0" smtClean="0"/>
              <a:t> </a:t>
            </a:r>
            <a:r>
              <a:rPr lang="en-US" dirty="0" err="1" smtClean="0"/>
              <a:t>geçişine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4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SGA’lar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“cannot </a:t>
            </a:r>
            <a:r>
              <a:rPr lang="en-US" dirty="0" err="1" smtClean="0"/>
              <a:t>ventilate,cannot</a:t>
            </a:r>
            <a:r>
              <a:rPr lang="en-US" dirty="0" smtClean="0"/>
              <a:t> </a:t>
            </a:r>
            <a:r>
              <a:rPr lang="en-US" dirty="0" err="1" smtClean="0"/>
              <a:t>entubate</a:t>
            </a:r>
            <a:r>
              <a:rPr lang="en-US" dirty="0" smtClean="0"/>
              <a:t>” </a:t>
            </a:r>
            <a:r>
              <a:rPr lang="en-US" dirty="0" err="1" smtClean="0"/>
              <a:t>durumlarında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Çift</a:t>
            </a:r>
            <a:r>
              <a:rPr lang="en-US" dirty="0" smtClean="0"/>
              <a:t> </a:t>
            </a:r>
            <a:r>
              <a:rPr lang="en-US" dirty="0" err="1" smtClean="0"/>
              <a:t>lümenli</a:t>
            </a:r>
            <a:endParaRPr lang="en-US" dirty="0" smtClean="0"/>
          </a:p>
          <a:p>
            <a:r>
              <a:rPr lang="en-US" dirty="0" err="1" smtClean="0"/>
              <a:t>Proximalde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orofaringeal</a:t>
            </a:r>
            <a:r>
              <a:rPr lang="en-US" dirty="0" smtClean="0"/>
              <a:t> </a:t>
            </a:r>
            <a:r>
              <a:rPr lang="en-US" dirty="0" err="1" smtClean="0"/>
              <a:t>balon</a:t>
            </a:r>
            <a:r>
              <a:rPr lang="en-US" dirty="0" smtClean="0"/>
              <a:t>, </a:t>
            </a:r>
            <a:r>
              <a:rPr lang="en-US" dirty="0" err="1" smtClean="0"/>
              <a:t>distalde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basınçlı</a:t>
            </a:r>
            <a:r>
              <a:rPr lang="en-US" dirty="0" smtClean="0"/>
              <a:t> </a:t>
            </a:r>
            <a:r>
              <a:rPr lang="en-US" dirty="0" err="1" smtClean="0"/>
              <a:t>özefageal</a:t>
            </a:r>
            <a:r>
              <a:rPr lang="en-US" dirty="0" smtClean="0"/>
              <a:t> </a:t>
            </a:r>
            <a:r>
              <a:rPr lang="en-US" dirty="0" err="1" smtClean="0"/>
              <a:t>balon</a:t>
            </a:r>
            <a:r>
              <a:rPr lang="en-US" dirty="0" smtClean="0"/>
              <a:t>, </a:t>
            </a:r>
            <a:r>
              <a:rPr lang="en-US" dirty="0" err="1" smtClean="0"/>
              <a:t>ikisinin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8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ventilasyon</a:t>
            </a:r>
            <a:r>
              <a:rPr lang="en-US" dirty="0" smtClean="0"/>
              <a:t> </a:t>
            </a:r>
            <a:r>
              <a:rPr lang="en-US" dirty="0" err="1" smtClean="0"/>
              <a:t>delikleri</a:t>
            </a:r>
            <a:endParaRPr lang="en-US" dirty="0" smtClean="0"/>
          </a:p>
          <a:p>
            <a:r>
              <a:rPr lang="en-US" dirty="0" smtClean="0"/>
              <a:t>Distal </a:t>
            </a:r>
            <a:r>
              <a:rPr lang="en-US" dirty="0" err="1" smtClean="0"/>
              <a:t>tüp</a:t>
            </a:r>
            <a:r>
              <a:rPr lang="en-US" dirty="0" smtClean="0"/>
              <a:t> </a:t>
            </a:r>
            <a:r>
              <a:rPr lang="en-US" dirty="0" err="1" smtClean="0"/>
              <a:t>özefagus</a:t>
            </a:r>
            <a:r>
              <a:rPr lang="en-US" dirty="0" smtClean="0"/>
              <a:t> </a:t>
            </a:r>
            <a:r>
              <a:rPr lang="en-US" dirty="0" err="1" smtClean="0"/>
              <a:t>girişine</a:t>
            </a:r>
            <a:r>
              <a:rPr lang="en-US" dirty="0" smtClean="0"/>
              <a:t> </a:t>
            </a:r>
            <a:r>
              <a:rPr lang="en-US" dirty="0" err="1" smtClean="0"/>
              <a:t>oturursa</a:t>
            </a:r>
            <a:r>
              <a:rPr lang="en-US" dirty="0" smtClean="0"/>
              <a:t> </a:t>
            </a:r>
            <a:r>
              <a:rPr lang="en-US" dirty="0" err="1" smtClean="0"/>
              <a:t>mide</a:t>
            </a:r>
            <a:r>
              <a:rPr lang="en-US" dirty="0" smtClean="0"/>
              <a:t> </a:t>
            </a:r>
            <a:r>
              <a:rPr lang="en-US" dirty="0" err="1" smtClean="0"/>
              <a:t>drenajına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9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Distal </a:t>
            </a:r>
            <a:r>
              <a:rPr lang="en-US" dirty="0" err="1" smtClean="0"/>
              <a:t>balon</a:t>
            </a:r>
            <a:r>
              <a:rPr lang="en-US" dirty="0" smtClean="0"/>
              <a:t>(</a:t>
            </a:r>
            <a:r>
              <a:rPr lang="en-US" dirty="0" err="1" smtClean="0"/>
              <a:t>beyaz</a:t>
            </a:r>
            <a:r>
              <a:rPr lang="en-US" dirty="0" smtClean="0"/>
              <a:t>) 10 cc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, </a:t>
            </a:r>
            <a:r>
              <a:rPr lang="en-US" dirty="0" err="1" smtClean="0"/>
              <a:t>proksimal</a:t>
            </a:r>
            <a:r>
              <a:rPr lang="en-US" dirty="0" smtClean="0"/>
              <a:t> </a:t>
            </a:r>
            <a:r>
              <a:rPr lang="en-US" dirty="0" err="1" smtClean="0"/>
              <a:t>balon</a:t>
            </a:r>
            <a:r>
              <a:rPr lang="en-US" dirty="0" smtClean="0"/>
              <a:t>(</a:t>
            </a:r>
            <a:r>
              <a:rPr lang="en-US" dirty="0" err="1" smtClean="0"/>
              <a:t>mavi</a:t>
            </a:r>
            <a:r>
              <a:rPr lang="en-US" dirty="0" smtClean="0"/>
              <a:t>) 80 cc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doldurulur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Distal </a:t>
            </a:r>
            <a:r>
              <a:rPr lang="en-US" dirty="0" err="1" smtClean="0"/>
              <a:t>balonun</a:t>
            </a:r>
            <a:r>
              <a:rPr lang="en-US" dirty="0" smtClean="0"/>
              <a:t> </a:t>
            </a:r>
            <a:r>
              <a:rPr lang="en-US" dirty="0" err="1" smtClean="0"/>
              <a:t>ucu</a:t>
            </a:r>
            <a:r>
              <a:rPr lang="en-US" dirty="0" smtClean="0"/>
              <a:t> </a:t>
            </a:r>
            <a:r>
              <a:rPr lang="en-US" dirty="0" err="1" smtClean="0"/>
              <a:t>atravmatik</a:t>
            </a:r>
            <a:r>
              <a:rPr lang="en-US" dirty="0" smtClean="0"/>
              <a:t> </a:t>
            </a:r>
            <a:r>
              <a:rPr lang="en-US" dirty="0" err="1" smtClean="0"/>
              <a:t>yapıdadır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çoğunlukla</a:t>
            </a:r>
            <a:r>
              <a:rPr lang="en-US" dirty="0" smtClean="0"/>
              <a:t> </a:t>
            </a:r>
            <a:r>
              <a:rPr lang="en-US" dirty="0" err="1" smtClean="0"/>
              <a:t>özefagusa</a:t>
            </a:r>
            <a:r>
              <a:rPr lang="en-US" dirty="0" smtClean="0"/>
              <a:t> </a:t>
            </a:r>
            <a:r>
              <a:rPr lang="en-US" dirty="0" err="1" smtClean="0"/>
              <a:t>yerleşir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Distal </a:t>
            </a:r>
            <a:r>
              <a:rPr lang="en-US" dirty="0" err="1" smtClean="0"/>
              <a:t>balon</a:t>
            </a:r>
            <a:r>
              <a:rPr lang="en-US" dirty="0" smtClean="0"/>
              <a:t> </a:t>
            </a:r>
            <a:r>
              <a:rPr lang="en-US" dirty="0" err="1" smtClean="0"/>
              <a:t>şiştiğinde</a:t>
            </a:r>
            <a:r>
              <a:rPr lang="en-US" dirty="0" smtClean="0"/>
              <a:t> 30 cmH2O </a:t>
            </a:r>
            <a:r>
              <a:rPr lang="en-US" dirty="0" err="1" smtClean="0"/>
              <a:t>basınca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ventile</a:t>
            </a:r>
            <a:r>
              <a:rPr lang="en-US" dirty="0" smtClean="0"/>
              <a:t> </a:t>
            </a:r>
            <a:r>
              <a:rPr lang="en-US" dirty="0" err="1" smtClean="0"/>
              <a:t>edilse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regurjitasyona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vermediği</a:t>
            </a:r>
            <a:r>
              <a:rPr lang="en-US" dirty="0" smtClean="0"/>
              <a:t> </a:t>
            </a:r>
            <a:r>
              <a:rPr lang="en-US" dirty="0" err="1" smtClean="0"/>
              <a:t>söylenmiş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Latex </a:t>
            </a:r>
            <a:r>
              <a:rPr lang="en-US" dirty="0" err="1" smtClean="0"/>
              <a:t>içerir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8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COMBITUBE</a:t>
            </a:r>
            <a:endParaRPr lang="en-US" dirty="0"/>
          </a:p>
        </p:txBody>
      </p:sp>
      <p:pic>
        <p:nvPicPr>
          <p:cNvPr id="6" name="Content Placeholder 5" descr="Ekran Resmi 2014-11-15 11.23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13" b="-26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491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( </a:t>
            </a:r>
            <a:r>
              <a:rPr lang="en-US" dirty="0" err="1" smtClean="0"/>
              <a:t>laringeal</a:t>
            </a:r>
            <a:r>
              <a:rPr lang="en-US" dirty="0" smtClean="0"/>
              <a:t> tube)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Combitube</a:t>
            </a:r>
            <a:r>
              <a:rPr lang="en-US" dirty="0"/>
              <a:t> </a:t>
            </a:r>
            <a:r>
              <a:rPr lang="en-US" dirty="0" smtClean="0"/>
              <a:t>‘ un </a:t>
            </a:r>
            <a:r>
              <a:rPr lang="en-US" dirty="0" err="1" smtClean="0"/>
              <a:t>küçüğünü</a:t>
            </a:r>
            <a:r>
              <a:rPr lang="en-US" dirty="0" smtClean="0"/>
              <a:t> </a:t>
            </a:r>
            <a:r>
              <a:rPr lang="en-US" dirty="0" err="1" smtClean="0"/>
              <a:t>andırır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lümenlidir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balonu</a:t>
            </a:r>
            <a:r>
              <a:rPr lang="en-US" dirty="0" smtClean="0"/>
              <a:t> da </a:t>
            </a:r>
            <a:r>
              <a:rPr lang="en-US" dirty="0" err="1" smtClean="0"/>
              <a:t>dolduran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inflasyon</a:t>
            </a:r>
            <a:r>
              <a:rPr lang="en-US" dirty="0" smtClean="0"/>
              <a:t> </a:t>
            </a:r>
            <a:r>
              <a:rPr lang="en-US" dirty="0" err="1" smtClean="0"/>
              <a:t>valvi</a:t>
            </a:r>
            <a:r>
              <a:rPr lang="en-US" dirty="0" smtClean="0"/>
              <a:t> var.</a:t>
            </a:r>
          </a:p>
          <a:p>
            <a:r>
              <a:rPr lang="en-US" dirty="0" err="1" smtClean="0"/>
              <a:t>Özefageal</a:t>
            </a:r>
            <a:r>
              <a:rPr lang="en-US" dirty="0" smtClean="0"/>
              <a:t> </a:t>
            </a:r>
            <a:r>
              <a:rPr lang="en-US" dirty="0" err="1" smtClean="0"/>
              <a:t>ucu</a:t>
            </a:r>
            <a:r>
              <a:rPr lang="en-US" dirty="0" smtClean="0"/>
              <a:t> </a:t>
            </a:r>
            <a:r>
              <a:rPr lang="en-US" dirty="0" err="1" smtClean="0"/>
              <a:t>kör</a:t>
            </a:r>
            <a:r>
              <a:rPr lang="en-US" dirty="0" smtClean="0"/>
              <a:t> </a:t>
            </a:r>
            <a:r>
              <a:rPr lang="en-US" dirty="0" err="1" smtClean="0"/>
              <a:t>sonlanır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Laringeal</a:t>
            </a:r>
            <a:r>
              <a:rPr lang="en-US" dirty="0" smtClean="0"/>
              <a:t> tube suction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mide</a:t>
            </a:r>
            <a:r>
              <a:rPr lang="en-US" dirty="0" smtClean="0"/>
              <a:t> </a:t>
            </a:r>
            <a:r>
              <a:rPr lang="en-US" dirty="0" err="1" smtClean="0"/>
              <a:t>drenajına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veren</a:t>
            </a:r>
            <a:r>
              <a:rPr lang="en-US" dirty="0" smtClean="0"/>
              <a:t> </a:t>
            </a:r>
            <a:r>
              <a:rPr lang="en-US" dirty="0" err="1" smtClean="0"/>
              <a:t>ikinci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lümene</a:t>
            </a:r>
            <a:r>
              <a:rPr lang="en-US" dirty="0" smtClean="0"/>
              <a:t> </a:t>
            </a:r>
            <a:r>
              <a:rPr lang="en-US" dirty="0" err="1" smtClean="0"/>
              <a:t>sahiptir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4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</a:t>
            </a:r>
            <a:endParaRPr lang="en-US" dirty="0"/>
          </a:p>
        </p:txBody>
      </p:sp>
      <p:pic>
        <p:nvPicPr>
          <p:cNvPr id="4" name="Content Placeholder 3" descr="Ekran Resmi 2015-10-20 22.33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3" r="-18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529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Maskeye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avantajları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Eller </a:t>
            </a:r>
            <a:r>
              <a:rPr lang="en-US" dirty="0" err="1" smtClean="0"/>
              <a:t>serbest</a:t>
            </a:r>
            <a:endParaRPr lang="en-US" dirty="0" smtClean="0"/>
          </a:p>
          <a:p>
            <a:r>
              <a:rPr lang="en-US" dirty="0" err="1" smtClean="0"/>
              <a:t>Çevre</a:t>
            </a:r>
            <a:r>
              <a:rPr lang="en-US" dirty="0" smtClean="0"/>
              <a:t> </a:t>
            </a:r>
            <a:r>
              <a:rPr lang="en-US" dirty="0" err="1" smtClean="0"/>
              <a:t>kirliliği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endParaRPr lang="en-US" dirty="0" smtClean="0"/>
          </a:p>
          <a:p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ventilasyona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9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LMA </a:t>
            </a:r>
            <a:r>
              <a:rPr lang="en-US" dirty="0" err="1" smtClean="0"/>
              <a:t>lara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gastrik</a:t>
            </a:r>
            <a:r>
              <a:rPr lang="en-US" dirty="0" smtClean="0"/>
              <a:t> </a:t>
            </a:r>
            <a:r>
              <a:rPr lang="en-US" dirty="0" err="1" smtClean="0"/>
              <a:t>regürjitasyon</a:t>
            </a:r>
            <a:r>
              <a:rPr lang="en-US" dirty="0" smtClean="0"/>
              <a:t> </a:t>
            </a:r>
            <a:r>
              <a:rPr lang="en-US" dirty="0" err="1" smtClean="0"/>
              <a:t>gözlenmiş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Düzlemsel</a:t>
            </a:r>
            <a:r>
              <a:rPr lang="en-US" dirty="0" smtClean="0"/>
              <a:t> </a:t>
            </a:r>
            <a:r>
              <a:rPr lang="en-US" dirty="0" err="1" smtClean="0"/>
              <a:t>çizgili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baş</a:t>
            </a:r>
            <a:r>
              <a:rPr lang="en-US" dirty="0" smtClean="0"/>
              <a:t>,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faringeal</a:t>
            </a:r>
            <a:r>
              <a:rPr lang="en-US" dirty="0" smtClean="0"/>
              <a:t> </a:t>
            </a:r>
            <a:r>
              <a:rPr lang="en-US" dirty="0" err="1" smtClean="0"/>
              <a:t>balondan</a:t>
            </a:r>
            <a:r>
              <a:rPr lang="en-US" dirty="0" smtClean="0"/>
              <a:t>,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ventilasyon</a:t>
            </a:r>
            <a:r>
              <a:rPr lang="en-US" dirty="0" smtClean="0"/>
              <a:t> </a:t>
            </a:r>
            <a:r>
              <a:rPr lang="en-US" dirty="0" err="1" smtClean="0"/>
              <a:t>lümeninden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yolunu</a:t>
            </a:r>
            <a:r>
              <a:rPr lang="en-US" dirty="0" smtClean="0"/>
              <a:t> </a:t>
            </a:r>
            <a:r>
              <a:rPr lang="en-US" dirty="0" err="1" smtClean="0"/>
              <a:t>epiglotun</a:t>
            </a:r>
            <a:r>
              <a:rPr lang="en-US" dirty="0" smtClean="0"/>
              <a:t> </a:t>
            </a:r>
            <a:r>
              <a:rPr lang="en-US" dirty="0" err="1" smtClean="0"/>
              <a:t>obstrüksiyonundan</a:t>
            </a:r>
            <a:r>
              <a:rPr lang="en-US" dirty="0" smtClean="0"/>
              <a:t> </a:t>
            </a:r>
            <a:r>
              <a:rPr lang="en-US" dirty="0" err="1" smtClean="0"/>
              <a:t>korur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1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COBRA</a:t>
            </a:r>
            <a:endParaRPr lang="en-US" dirty="0"/>
          </a:p>
        </p:txBody>
      </p:sp>
      <p:pic>
        <p:nvPicPr>
          <p:cNvPr id="4" name="Content Placeholder 3" descr="Ekran Resmi 2015-10-20 22.42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12" r="-28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06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Streamlined liner of the pharynx airway</a:t>
            </a:r>
          </a:p>
          <a:p>
            <a:r>
              <a:rPr lang="en-US" dirty="0" err="1" smtClean="0"/>
              <a:t>Farinksin</a:t>
            </a:r>
            <a:r>
              <a:rPr lang="en-US" dirty="0" smtClean="0"/>
              <a:t> </a:t>
            </a:r>
            <a:r>
              <a:rPr lang="en-US" dirty="0" err="1" smtClean="0"/>
              <a:t>şeklini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yumuşak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endParaRPr lang="en-US" dirty="0" smtClean="0"/>
          </a:p>
          <a:p>
            <a:r>
              <a:rPr lang="en-US" dirty="0" smtClean="0"/>
              <a:t>50 cc ye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gastrik</a:t>
            </a:r>
            <a:r>
              <a:rPr lang="en-US" dirty="0" smtClean="0"/>
              <a:t> </a:t>
            </a:r>
            <a:r>
              <a:rPr lang="en-US" dirty="0" err="1" smtClean="0"/>
              <a:t>içeriği</a:t>
            </a:r>
            <a:r>
              <a:rPr lang="en-US" dirty="0" smtClean="0"/>
              <a:t> </a:t>
            </a:r>
            <a:r>
              <a:rPr lang="en-US" dirty="0" err="1" smtClean="0"/>
              <a:t>tutabilecek</a:t>
            </a:r>
            <a:r>
              <a:rPr lang="en-US" dirty="0" smtClean="0"/>
              <a:t> </a:t>
            </a:r>
            <a:r>
              <a:rPr lang="en-US" dirty="0" err="1" smtClean="0"/>
              <a:t>oyuk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boşluğu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err="1" smtClean="0"/>
              <a:t>Kafsız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kullanımlık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2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SLIPA</a:t>
            </a:r>
            <a:endParaRPr lang="en-US" dirty="0"/>
          </a:p>
        </p:txBody>
      </p:sp>
      <p:pic>
        <p:nvPicPr>
          <p:cNvPr id="4" name="Content Placeholder 3" descr="Ekran Resmi 2015-10-20 22.47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93" r="-33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853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kullanımlık</a:t>
            </a:r>
            <a:endParaRPr lang="en-US" dirty="0" smtClean="0"/>
          </a:p>
          <a:p>
            <a:r>
              <a:rPr lang="en-US" dirty="0" smtClean="0"/>
              <a:t>Bite-block</a:t>
            </a:r>
          </a:p>
          <a:p>
            <a:r>
              <a:rPr lang="en-US" dirty="0" err="1" smtClean="0"/>
              <a:t>Gastrik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endParaRPr lang="en-US" dirty="0" smtClean="0"/>
          </a:p>
          <a:p>
            <a:r>
              <a:rPr lang="en-US" dirty="0" err="1" smtClean="0"/>
              <a:t>Yumuşak</a:t>
            </a:r>
            <a:r>
              <a:rPr lang="en-US" dirty="0" smtClean="0"/>
              <a:t>, </a:t>
            </a:r>
            <a:r>
              <a:rPr lang="en-US" dirty="0" err="1" smtClean="0"/>
              <a:t>şişirilmeyen</a:t>
            </a:r>
            <a:r>
              <a:rPr lang="en-US" dirty="0" smtClean="0"/>
              <a:t> </a:t>
            </a:r>
            <a:r>
              <a:rPr lang="en-US" dirty="0" err="1" smtClean="0"/>
              <a:t>kaf</a:t>
            </a:r>
            <a:endParaRPr lang="en-US" dirty="0" smtClean="0"/>
          </a:p>
          <a:p>
            <a:r>
              <a:rPr lang="en-US" dirty="0" err="1" smtClean="0"/>
              <a:t>Kör</a:t>
            </a:r>
            <a:r>
              <a:rPr lang="en-US" dirty="0" smtClean="0"/>
              <a:t> </a:t>
            </a:r>
            <a:r>
              <a:rPr lang="en-US" dirty="0" err="1" smtClean="0"/>
              <a:t>yerleştirildikten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kaf</a:t>
            </a:r>
            <a:r>
              <a:rPr lang="en-US" dirty="0" smtClean="0"/>
              <a:t> </a:t>
            </a:r>
            <a:r>
              <a:rPr lang="en-US" dirty="0" err="1" smtClean="0"/>
              <a:t>hipofarinksin</a:t>
            </a:r>
            <a:r>
              <a:rPr lang="en-US" dirty="0" smtClean="0"/>
              <a:t> </a:t>
            </a:r>
            <a:r>
              <a:rPr lang="en-US" dirty="0" err="1" smtClean="0"/>
              <a:t>anatomisine</a:t>
            </a:r>
            <a:r>
              <a:rPr lang="en-US" dirty="0" smtClean="0"/>
              <a:t> </a:t>
            </a:r>
            <a:r>
              <a:rPr lang="en-US" dirty="0" err="1" smtClean="0"/>
              <a:t>uyum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endParaRPr lang="en-US" dirty="0" smtClean="0"/>
          </a:p>
          <a:p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basınçlı</a:t>
            </a:r>
            <a:r>
              <a:rPr lang="en-US" dirty="0" smtClean="0"/>
              <a:t> </a:t>
            </a:r>
            <a:r>
              <a:rPr lang="en-US" dirty="0" err="1" smtClean="0"/>
              <a:t>ventilasyonda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30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I-GEL</a:t>
            </a:r>
            <a:endParaRPr lang="en-US" dirty="0"/>
          </a:p>
        </p:txBody>
      </p:sp>
      <p:pic>
        <p:nvPicPr>
          <p:cNvPr id="4" name="Content Placeholder 3" descr="Ekran Resmi 2015-10-20 22.52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9" r="-7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53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kaç</a:t>
            </a:r>
            <a:r>
              <a:rPr lang="en-US" dirty="0" smtClean="0"/>
              <a:t> </a:t>
            </a:r>
            <a:r>
              <a:rPr lang="en-US" dirty="0" err="1" smtClean="0"/>
              <a:t>alternatifi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biliyor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kullanıyor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smtClean="0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 ye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avantajları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Sempatik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kardiyovasküler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uyarır</a:t>
            </a:r>
            <a:r>
              <a:rPr lang="en-US" dirty="0" smtClean="0"/>
              <a:t>. </a:t>
            </a:r>
            <a:r>
              <a:rPr lang="en-US" dirty="0" err="1"/>
              <a:t>D</a:t>
            </a:r>
            <a:r>
              <a:rPr lang="en-US" dirty="0" err="1" smtClean="0"/>
              <a:t>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hemodinamik</a:t>
            </a:r>
            <a:r>
              <a:rPr lang="en-US" dirty="0" smtClean="0"/>
              <a:t> </a:t>
            </a:r>
            <a:r>
              <a:rPr lang="en-US" dirty="0" err="1" smtClean="0"/>
              <a:t>yanıt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Teoride</a:t>
            </a:r>
            <a:r>
              <a:rPr lang="en-US" dirty="0" smtClean="0"/>
              <a:t> </a:t>
            </a:r>
            <a:r>
              <a:rPr lang="en-US" dirty="0" err="1" smtClean="0"/>
              <a:t>nöromuskuler</a:t>
            </a:r>
            <a:r>
              <a:rPr lang="en-US" dirty="0" smtClean="0"/>
              <a:t> </a:t>
            </a:r>
            <a:r>
              <a:rPr lang="en-US" dirty="0" err="1" smtClean="0"/>
              <a:t>blokaj</a:t>
            </a:r>
            <a:r>
              <a:rPr lang="en-US" dirty="0" smtClean="0"/>
              <a:t> </a:t>
            </a:r>
            <a:r>
              <a:rPr lang="en-US" dirty="0" err="1" smtClean="0"/>
              <a:t>gerektirmez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Boğaz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gözlenir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indüksiyon</a:t>
            </a:r>
            <a:r>
              <a:rPr lang="en-US" dirty="0" smtClean="0"/>
              <a:t> </a:t>
            </a:r>
            <a:r>
              <a:rPr lang="en-US" dirty="0" err="1" smtClean="0"/>
              <a:t>zamanını</a:t>
            </a:r>
            <a:r>
              <a:rPr lang="en-US" dirty="0" smtClean="0"/>
              <a:t> </a:t>
            </a:r>
            <a:r>
              <a:rPr lang="en-US" dirty="0" err="1" smtClean="0"/>
              <a:t>kısalttığı</a:t>
            </a:r>
            <a:r>
              <a:rPr lang="en-US" dirty="0" smtClean="0"/>
              <a:t>, PACU da </a:t>
            </a:r>
            <a:r>
              <a:rPr lang="en-US" dirty="0" err="1" smtClean="0"/>
              <a:t>kalış</a:t>
            </a:r>
            <a:r>
              <a:rPr lang="en-US" dirty="0" smtClean="0"/>
              <a:t> </a:t>
            </a:r>
            <a:r>
              <a:rPr lang="en-US" dirty="0" err="1" smtClean="0"/>
              <a:t>süresini</a:t>
            </a:r>
            <a:r>
              <a:rPr lang="en-US" dirty="0" smtClean="0"/>
              <a:t> </a:t>
            </a:r>
            <a:r>
              <a:rPr lang="en-US" dirty="0" err="1" smtClean="0"/>
              <a:t>azalttığı</a:t>
            </a:r>
            <a:r>
              <a:rPr lang="en-US" dirty="0" smtClean="0"/>
              <a:t> </a:t>
            </a:r>
            <a:r>
              <a:rPr lang="en-US" dirty="0" err="1" smtClean="0"/>
              <a:t>fakat</a:t>
            </a:r>
            <a:r>
              <a:rPr lang="en-US" dirty="0" smtClean="0"/>
              <a:t> eve </a:t>
            </a:r>
            <a:r>
              <a:rPr lang="en-US" dirty="0" err="1" smtClean="0"/>
              <a:t>taburculuk</a:t>
            </a:r>
            <a:r>
              <a:rPr lang="en-US" dirty="0" smtClean="0"/>
              <a:t> </a:t>
            </a:r>
            <a:r>
              <a:rPr lang="en-US" dirty="0" err="1" smtClean="0"/>
              <a:t>süresinde</a:t>
            </a:r>
            <a:r>
              <a:rPr lang="en-US" dirty="0" smtClean="0"/>
              <a:t> ETT ye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farkı</a:t>
            </a:r>
            <a:r>
              <a:rPr lang="en-US" dirty="0" smtClean="0"/>
              <a:t> </a:t>
            </a:r>
            <a:r>
              <a:rPr lang="en-US" dirty="0" err="1" smtClean="0"/>
              <a:t>olmadığı</a:t>
            </a:r>
            <a:r>
              <a:rPr lang="en-US" dirty="0" smtClean="0"/>
              <a:t> </a:t>
            </a:r>
            <a:r>
              <a:rPr lang="en-US" dirty="0" err="1" smtClean="0"/>
              <a:t>gözlenmiş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6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kontrendikasyonlar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Aspirasyon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! ( </a:t>
            </a:r>
            <a:r>
              <a:rPr lang="en-US" dirty="0" err="1" smtClean="0"/>
              <a:t>gebeler</a:t>
            </a:r>
            <a:r>
              <a:rPr lang="en-US" dirty="0" smtClean="0"/>
              <a:t>, ileus, </a:t>
            </a:r>
            <a:r>
              <a:rPr lang="en-US" dirty="0" err="1" smtClean="0"/>
              <a:t>aşırı</a:t>
            </a:r>
            <a:r>
              <a:rPr lang="en-US" dirty="0" smtClean="0"/>
              <a:t> </a:t>
            </a:r>
            <a:r>
              <a:rPr lang="en-US" dirty="0" err="1" smtClean="0"/>
              <a:t>trendelenburg</a:t>
            </a:r>
            <a:r>
              <a:rPr lang="en-US" dirty="0" smtClean="0"/>
              <a:t>…)</a:t>
            </a:r>
          </a:p>
          <a:p>
            <a:r>
              <a:rPr lang="en-US" dirty="0" err="1" smtClean="0"/>
              <a:t>Yüksek</a:t>
            </a:r>
            <a:r>
              <a:rPr lang="en-US" dirty="0" smtClean="0"/>
              <a:t> peak </a:t>
            </a:r>
            <a:r>
              <a:rPr lang="en-US" dirty="0" err="1" smtClean="0"/>
              <a:t>basıncı</a:t>
            </a:r>
            <a:r>
              <a:rPr lang="en-US" dirty="0" smtClean="0"/>
              <a:t> </a:t>
            </a:r>
            <a:r>
              <a:rPr lang="en-US" dirty="0" err="1" smtClean="0"/>
              <a:t>uygulanan</a:t>
            </a:r>
            <a:r>
              <a:rPr lang="en-US" dirty="0" smtClean="0"/>
              <a:t> </a:t>
            </a:r>
            <a:r>
              <a:rPr lang="en-US" dirty="0" err="1" smtClean="0"/>
              <a:t>vakalar</a:t>
            </a:r>
            <a:r>
              <a:rPr lang="en-US" dirty="0" smtClean="0"/>
              <a:t> ( </a:t>
            </a:r>
            <a:r>
              <a:rPr lang="en-US" dirty="0" err="1" smtClean="0"/>
              <a:t>restriktif</a:t>
            </a:r>
            <a:r>
              <a:rPr lang="en-US" dirty="0" smtClean="0"/>
              <a:t> AC </a:t>
            </a:r>
            <a:r>
              <a:rPr lang="en-US" dirty="0" err="1" smtClean="0"/>
              <a:t>hastalıkları</a:t>
            </a:r>
            <a:r>
              <a:rPr lang="en-US" dirty="0" smtClean="0"/>
              <a:t>, </a:t>
            </a:r>
            <a:r>
              <a:rPr lang="en-US" dirty="0" err="1" smtClean="0"/>
              <a:t>ileri</a:t>
            </a:r>
            <a:r>
              <a:rPr lang="en-US" dirty="0" smtClean="0"/>
              <a:t> KOAH…)</a:t>
            </a:r>
          </a:p>
          <a:p>
            <a:r>
              <a:rPr lang="en-US" dirty="0" err="1" smtClean="0"/>
              <a:t>Anatomik</a:t>
            </a:r>
            <a:r>
              <a:rPr lang="en-US" dirty="0" smtClean="0"/>
              <a:t> </a:t>
            </a:r>
            <a:r>
              <a:rPr lang="en-US" dirty="0" err="1" smtClean="0"/>
              <a:t>problemler</a:t>
            </a:r>
            <a:r>
              <a:rPr lang="en-US" dirty="0" smtClean="0"/>
              <a:t> ( </a:t>
            </a:r>
            <a:r>
              <a:rPr lang="en-US" dirty="0" err="1" smtClean="0"/>
              <a:t>orofaringeal</a:t>
            </a:r>
            <a:r>
              <a:rPr lang="en-US" dirty="0" smtClean="0"/>
              <a:t> </a:t>
            </a:r>
            <a:r>
              <a:rPr lang="en-US" dirty="0" err="1" smtClean="0"/>
              <a:t>tümörler</a:t>
            </a:r>
            <a:r>
              <a:rPr lang="en-US" dirty="0" smtClean="0"/>
              <a:t>,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açıklığında</a:t>
            </a:r>
            <a:r>
              <a:rPr lang="en-US" dirty="0" smtClean="0"/>
              <a:t> </a:t>
            </a:r>
            <a:r>
              <a:rPr lang="en-US" dirty="0" err="1" smtClean="0"/>
              <a:t>kısıtlılık</a:t>
            </a:r>
            <a:r>
              <a:rPr lang="en-US" dirty="0" smtClean="0"/>
              <a:t>,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kısıtlılığı</a:t>
            </a:r>
            <a:r>
              <a:rPr lang="en-US" dirty="0" smtClean="0"/>
              <a:t>…)</a:t>
            </a:r>
          </a:p>
          <a:p>
            <a:r>
              <a:rPr lang="en-US" dirty="0" err="1" smtClean="0"/>
              <a:t>Rölatif</a:t>
            </a:r>
            <a:r>
              <a:rPr lang="en-US" dirty="0" smtClean="0"/>
              <a:t> </a:t>
            </a:r>
            <a:r>
              <a:rPr lang="en-US" dirty="0" err="1" smtClean="0"/>
              <a:t>kontrendikasyonlar</a:t>
            </a:r>
            <a:r>
              <a:rPr lang="en-US" dirty="0" smtClean="0"/>
              <a:t> ( </a:t>
            </a:r>
            <a:r>
              <a:rPr lang="en-US" dirty="0" err="1" smtClean="0"/>
              <a:t>obezite</a:t>
            </a:r>
            <a:r>
              <a:rPr lang="en-US" dirty="0" smtClean="0"/>
              <a:t>, </a:t>
            </a:r>
            <a:r>
              <a:rPr lang="en-US" dirty="0" err="1" smtClean="0"/>
              <a:t>laparoskopik</a:t>
            </a:r>
            <a:r>
              <a:rPr lang="en-US" dirty="0" smtClean="0"/>
              <a:t> </a:t>
            </a:r>
            <a:r>
              <a:rPr lang="en-US" dirty="0" err="1" smtClean="0"/>
              <a:t>girişimler</a:t>
            </a:r>
            <a:r>
              <a:rPr lang="en-US" dirty="0" smtClean="0"/>
              <a:t>, hiatus </a:t>
            </a:r>
            <a:r>
              <a:rPr lang="en-US" dirty="0" err="1" smtClean="0"/>
              <a:t>hernisi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9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Endikasyonları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 smtClean="0"/>
              <a:t>farketmesizin</a:t>
            </a:r>
            <a:r>
              <a:rPr lang="en-US" dirty="0" smtClean="0"/>
              <a:t> </a:t>
            </a:r>
            <a:r>
              <a:rPr lang="en-US" dirty="0" err="1" smtClean="0"/>
              <a:t>günübirlik</a:t>
            </a:r>
            <a:r>
              <a:rPr lang="en-US" dirty="0" smtClean="0"/>
              <a:t> </a:t>
            </a:r>
            <a:r>
              <a:rPr lang="en-US" dirty="0" err="1" smtClean="0"/>
              <a:t>cerrahilerde</a:t>
            </a:r>
            <a:endParaRPr lang="en-US" dirty="0" smtClean="0"/>
          </a:p>
          <a:p>
            <a:r>
              <a:rPr lang="en-US" dirty="0" err="1" smtClean="0"/>
              <a:t>Ameliyathane</a:t>
            </a:r>
            <a:r>
              <a:rPr lang="en-US" dirty="0" smtClean="0"/>
              <a:t>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girişimlerde</a:t>
            </a:r>
            <a:endParaRPr lang="en-US" dirty="0" smtClean="0"/>
          </a:p>
          <a:p>
            <a:r>
              <a:rPr lang="en-US" dirty="0" err="1" smtClean="0"/>
              <a:t>Kardiyovasküler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/>
              <a:t> </a:t>
            </a:r>
            <a:r>
              <a:rPr lang="en-US" dirty="0" err="1" smtClean="0"/>
              <a:t>kişilerde</a:t>
            </a:r>
            <a:endParaRPr lang="en-US" dirty="0" smtClean="0"/>
          </a:p>
          <a:p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olgularında</a:t>
            </a:r>
            <a:r>
              <a:rPr lang="en-US" dirty="0" smtClean="0"/>
              <a:t> ( </a:t>
            </a:r>
            <a:r>
              <a:rPr lang="en-US" dirty="0" err="1" smtClean="0"/>
              <a:t>başarısız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,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ventilasyon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CPR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4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Uygun</a:t>
            </a:r>
            <a:r>
              <a:rPr lang="en-US" dirty="0" smtClean="0"/>
              <a:t> LMA?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No:1     &lt;5 kg </a:t>
            </a:r>
            <a:r>
              <a:rPr lang="en-US" dirty="0" err="1" smtClean="0"/>
              <a:t>hastalarda</a:t>
            </a:r>
            <a:endParaRPr lang="en-US" dirty="0" smtClean="0"/>
          </a:p>
          <a:p>
            <a:r>
              <a:rPr lang="en-US" dirty="0" smtClean="0"/>
              <a:t>No:1,5   5-10 kg </a:t>
            </a:r>
            <a:r>
              <a:rPr lang="en-US" dirty="0" err="1" smtClean="0"/>
              <a:t>hastalarda</a:t>
            </a:r>
            <a:endParaRPr lang="en-US" dirty="0" smtClean="0"/>
          </a:p>
          <a:p>
            <a:r>
              <a:rPr lang="en-US" dirty="0" smtClean="0"/>
              <a:t>No:2      10-20 kg </a:t>
            </a:r>
            <a:r>
              <a:rPr lang="en-US" dirty="0" err="1" smtClean="0"/>
              <a:t>hastalarda</a:t>
            </a:r>
            <a:endParaRPr lang="en-US" dirty="0" smtClean="0"/>
          </a:p>
          <a:p>
            <a:r>
              <a:rPr lang="en-US" dirty="0" smtClean="0"/>
              <a:t>No:2,5    20-30 kg </a:t>
            </a:r>
            <a:r>
              <a:rPr lang="en-US" dirty="0" err="1" smtClean="0"/>
              <a:t>hastalarda</a:t>
            </a:r>
            <a:endParaRPr lang="en-US" dirty="0" smtClean="0"/>
          </a:p>
          <a:p>
            <a:r>
              <a:rPr lang="en-US" dirty="0" smtClean="0"/>
              <a:t>No:3       30 kg-</a:t>
            </a:r>
            <a:r>
              <a:rPr lang="en-US" dirty="0" err="1" smtClean="0"/>
              <a:t>zayıf</a:t>
            </a:r>
            <a:r>
              <a:rPr lang="en-US" dirty="0" smtClean="0"/>
              <a:t> </a:t>
            </a:r>
            <a:r>
              <a:rPr lang="en-US" dirty="0" err="1" smtClean="0"/>
              <a:t>erişkin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endParaRPr lang="en-US" dirty="0" smtClean="0"/>
          </a:p>
          <a:p>
            <a:r>
              <a:rPr lang="en-US" dirty="0" smtClean="0"/>
              <a:t>No:4       </a:t>
            </a:r>
            <a:r>
              <a:rPr lang="en-US" dirty="0" err="1" smtClean="0"/>
              <a:t>erişkin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endParaRPr lang="en-US" dirty="0" smtClean="0"/>
          </a:p>
          <a:p>
            <a:r>
              <a:rPr lang="en-US" dirty="0" smtClean="0"/>
              <a:t>No:5       </a:t>
            </a:r>
            <a:r>
              <a:rPr lang="en-US" dirty="0" err="1" smtClean="0"/>
              <a:t>iri</a:t>
            </a:r>
            <a:r>
              <a:rPr lang="en-US" dirty="0" smtClean="0"/>
              <a:t> </a:t>
            </a:r>
            <a:r>
              <a:rPr lang="en-US" dirty="0" err="1" smtClean="0"/>
              <a:t>erişkin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0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Kaf</a:t>
            </a:r>
            <a:r>
              <a:rPr lang="en-US" dirty="0" smtClean="0"/>
              <a:t> </a:t>
            </a:r>
            <a:r>
              <a:rPr lang="en-US" dirty="0" err="1" smtClean="0"/>
              <a:t>volümleri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No:1        4 ml</a:t>
            </a:r>
          </a:p>
          <a:p>
            <a:r>
              <a:rPr lang="en-US" dirty="0" smtClean="0"/>
              <a:t>No:1,5      7 ml</a:t>
            </a:r>
          </a:p>
          <a:p>
            <a:r>
              <a:rPr lang="en-US" dirty="0" smtClean="0"/>
              <a:t>No:2         10 ml</a:t>
            </a:r>
          </a:p>
          <a:p>
            <a:r>
              <a:rPr lang="en-US" dirty="0" smtClean="0"/>
              <a:t>No:2,5       14 ml</a:t>
            </a:r>
          </a:p>
          <a:p>
            <a:r>
              <a:rPr lang="en-US" dirty="0" smtClean="0"/>
              <a:t>No:3          20 ml</a:t>
            </a:r>
          </a:p>
          <a:p>
            <a:r>
              <a:rPr lang="en-US" dirty="0" smtClean="0"/>
              <a:t>No:4          30 ml</a:t>
            </a:r>
          </a:p>
          <a:p>
            <a:r>
              <a:rPr lang="en-US" dirty="0" smtClean="0"/>
              <a:t>No:5          40 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Yerleştirirken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Işaret</a:t>
            </a:r>
            <a:r>
              <a:rPr lang="en-US" dirty="0" smtClean="0"/>
              <a:t> </a:t>
            </a:r>
            <a:r>
              <a:rPr lang="en-US" dirty="0" err="1" smtClean="0"/>
              <a:t>parmağı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maskenin</a:t>
            </a:r>
            <a:r>
              <a:rPr lang="en-US" dirty="0" smtClean="0"/>
              <a:t> </a:t>
            </a:r>
            <a:r>
              <a:rPr lang="en-US" dirty="0" err="1" smtClean="0"/>
              <a:t>kafa</a:t>
            </a:r>
            <a:r>
              <a:rPr lang="en-US" dirty="0" smtClean="0"/>
              <a:t> en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 smtClean="0"/>
              <a:t>yerinden</a:t>
            </a:r>
            <a:r>
              <a:rPr lang="en-US" dirty="0" smtClean="0"/>
              <a:t> </a:t>
            </a:r>
            <a:r>
              <a:rPr lang="en-US" dirty="0" err="1" smtClean="0"/>
              <a:t>tutulur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maskenin</a:t>
            </a:r>
            <a:r>
              <a:rPr lang="en-US" dirty="0" smtClean="0"/>
              <a:t> </a:t>
            </a:r>
            <a:r>
              <a:rPr lang="en-US" dirty="0" err="1" smtClean="0"/>
              <a:t>ucu</a:t>
            </a:r>
            <a:r>
              <a:rPr lang="en-US" dirty="0" smtClean="0"/>
              <a:t> </a:t>
            </a:r>
            <a:r>
              <a:rPr lang="en-US" dirty="0" err="1" smtClean="0"/>
              <a:t>sert</a:t>
            </a:r>
            <a:r>
              <a:rPr lang="en-US" dirty="0" smtClean="0"/>
              <a:t> </a:t>
            </a:r>
            <a:r>
              <a:rPr lang="en-US" dirty="0" err="1" smtClean="0"/>
              <a:t>damağa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itilirken</a:t>
            </a:r>
            <a:r>
              <a:rPr lang="en-US" dirty="0" smtClean="0"/>
              <a:t> </a:t>
            </a:r>
            <a:r>
              <a:rPr lang="en-US" dirty="0" err="1" smtClean="0"/>
              <a:t>dilin</a:t>
            </a:r>
            <a:r>
              <a:rPr lang="en-US" dirty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edip</a:t>
            </a:r>
            <a:r>
              <a:rPr lang="en-US" dirty="0" smtClean="0"/>
              <a:t> </a:t>
            </a:r>
            <a:r>
              <a:rPr lang="en-US" dirty="0" err="1" smtClean="0"/>
              <a:t>maskeyi</a:t>
            </a:r>
            <a:r>
              <a:rPr lang="en-US" dirty="0" smtClean="0"/>
              <a:t> </a:t>
            </a:r>
            <a:r>
              <a:rPr lang="en-US" dirty="0" err="1" smtClean="0"/>
              <a:t>kıvırması</a:t>
            </a:r>
            <a:r>
              <a:rPr lang="en-US" dirty="0" smtClean="0"/>
              <a:t> </a:t>
            </a:r>
            <a:r>
              <a:rPr lang="en-US" dirty="0" err="1" smtClean="0"/>
              <a:t>önlenir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ekstansiyon</a:t>
            </a:r>
            <a:r>
              <a:rPr lang="en-US" dirty="0" smtClean="0"/>
              <a:t>,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fleksiyon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Kaf</a:t>
            </a:r>
            <a:r>
              <a:rPr lang="en-US" dirty="0" smtClean="0"/>
              <a:t> </a:t>
            </a:r>
            <a:r>
              <a:rPr lang="en-US" dirty="0" err="1" smtClean="0"/>
              <a:t>şişirilirken</a:t>
            </a:r>
            <a:r>
              <a:rPr lang="en-US" dirty="0" smtClean="0"/>
              <a:t> </a:t>
            </a:r>
            <a:r>
              <a:rPr lang="en-US" dirty="0" err="1" smtClean="0"/>
              <a:t>laringeal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tutulmaz</a:t>
            </a:r>
            <a:r>
              <a:rPr lang="en-US" dirty="0" smtClean="0"/>
              <a:t>, </a:t>
            </a:r>
            <a:r>
              <a:rPr lang="en-US" dirty="0" err="1" smtClean="0"/>
              <a:t>şişen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hipopfarinkse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çıkarak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 </a:t>
            </a:r>
            <a:r>
              <a:rPr lang="en-US" dirty="0" err="1" smtClean="0"/>
              <a:t>oturur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6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1450</TotalTime>
  <Words>827</Words>
  <Application>Microsoft Macintosh PowerPoint</Application>
  <PresentationFormat>On-screen Show (4:3)</PresentationFormat>
  <Paragraphs>136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Solstice</vt:lpstr>
      <vt:lpstr>SUPRAGLOTTİK HAVAYOLU ARAÇLARI</vt:lpstr>
      <vt:lpstr>PowerPoint Presentation</vt:lpstr>
      <vt:lpstr>Maskeye göre avantajları</vt:lpstr>
      <vt:lpstr>ETT ye göre avantajları</vt:lpstr>
      <vt:lpstr>kontrendikasyonlar</vt:lpstr>
      <vt:lpstr>Endikasyonları</vt:lpstr>
      <vt:lpstr>Uygun LMA?</vt:lpstr>
      <vt:lpstr>Kaf volümleri?</vt:lpstr>
      <vt:lpstr>Yerleştirirken</vt:lpstr>
      <vt:lpstr>Doğru yerleştiğinde;</vt:lpstr>
      <vt:lpstr>Chandy manevrası</vt:lpstr>
      <vt:lpstr>PowerPoint Presentation</vt:lpstr>
      <vt:lpstr>LMA</vt:lpstr>
      <vt:lpstr>Diğer Supraglottik araçlar</vt:lpstr>
      <vt:lpstr>LMA classic</vt:lpstr>
      <vt:lpstr>LMA classic</vt:lpstr>
      <vt:lpstr>LMA pro-seal</vt:lpstr>
      <vt:lpstr>LMA proseal</vt:lpstr>
      <vt:lpstr>LMA flexible</vt:lpstr>
      <vt:lpstr>LMA flexible</vt:lpstr>
      <vt:lpstr>LMA supreme</vt:lpstr>
      <vt:lpstr>LMA Fastrach ( Intubating LMA)</vt:lpstr>
      <vt:lpstr>LMA Fastrach</vt:lpstr>
      <vt:lpstr>PowerPoint Presentation</vt:lpstr>
      <vt:lpstr>LMA dışı SGA’lar</vt:lpstr>
      <vt:lpstr>PowerPoint Presentation</vt:lpstr>
      <vt:lpstr>COMBITUBE</vt:lpstr>
      <vt:lpstr>KING ( laringeal tube)</vt:lpstr>
      <vt:lpstr>KING</vt:lpstr>
      <vt:lpstr>COBRA</vt:lpstr>
      <vt:lpstr>COBRA</vt:lpstr>
      <vt:lpstr>SLIPA</vt:lpstr>
      <vt:lpstr>SLIPA</vt:lpstr>
      <vt:lpstr>I-GEL</vt:lpstr>
      <vt:lpstr>I-GEL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SUPRAGLOTTİK HAVAYOLU ARAÇLARI</dc:title>
  <dc:creator>Emre Bingül</dc:creator>
  <cp:lastModifiedBy>Emre Bingül</cp:lastModifiedBy>
  <cp:revision>38</cp:revision>
  <dcterms:created xsi:type="dcterms:W3CDTF">2015-10-19T19:56:21Z</dcterms:created>
  <dcterms:modified xsi:type="dcterms:W3CDTF">2015-10-23T04:40:27Z</dcterms:modified>
</cp:coreProperties>
</file>