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84" r:id="rId3"/>
    <p:sldId id="257" r:id="rId4"/>
    <p:sldId id="317" r:id="rId5"/>
    <p:sldId id="310" r:id="rId6"/>
    <p:sldId id="258" r:id="rId7"/>
    <p:sldId id="259" r:id="rId8"/>
    <p:sldId id="260" r:id="rId9"/>
    <p:sldId id="295" r:id="rId10"/>
    <p:sldId id="296" r:id="rId11"/>
    <p:sldId id="311" r:id="rId12"/>
    <p:sldId id="294" r:id="rId13"/>
    <p:sldId id="279" r:id="rId14"/>
    <p:sldId id="263" r:id="rId15"/>
    <p:sldId id="264" r:id="rId16"/>
    <p:sldId id="265" r:id="rId17"/>
    <p:sldId id="290" r:id="rId18"/>
    <p:sldId id="267" r:id="rId19"/>
    <p:sldId id="280" r:id="rId20"/>
    <p:sldId id="268" r:id="rId21"/>
    <p:sldId id="291" r:id="rId22"/>
    <p:sldId id="292" r:id="rId23"/>
    <p:sldId id="293" r:id="rId24"/>
    <p:sldId id="274" r:id="rId25"/>
    <p:sldId id="276" r:id="rId26"/>
    <p:sldId id="269" r:id="rId27"/>
    <p:sldId id="278" r:id="rId28"/>
    <p:sldId id="277" r:id="rId29"/>
    <p:sldId id="283" r:id="rId30"/>
    <p:sldId id="297" r:id="rId31"/>
    <p:sldId id="298" r:id="rId32"/>
    <p:sldId id="299" r:id="rId33"/>
    <p:sldId id="300" r:id="rId34"/>
    <p:sldId id="301" r:id="rId35"/>
    <p:sldId id="302" r:id="rId36"/>
    <p:sldId id="282" r:id="rId37"/>
    <p:sldId id="286" r:id="rId38"/>
    <p:sldId id="287" r:id="rId39"/>
    <p:sldId id="288" r:id="rId40"/>
    <p:sldId id="289" r:id="rId41"/>
    <p:sldId id="303" r:id="rId42"/>
    <p:sldId id="312" r:id="rId43"/>
    <p:sldId id="304" r:id="rId44"/>
    <p:sldId id="305" r:id="rId45"/>
    <p:sldId id="307" r:id="rId46"/>
    <p:sldId id="306" r:id="rId47"/>
    <p:sldId id="308" r:id="rId48"/>
    <p:sldId id="309" r:id="rId49"/>
    <p:sldId id="313" r:id="rId50"/>
    <p:sldId id="314" r:id="rId51"/>
    <p:sldId id="315" r:id="rId52"/>
    <p:sldId id="31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210639-B3F7-2C4F-ABB8-54A1B729C036}">
          <p14:sldIdLst>
            <p14:sldId id="256"/>
            <p14:sldId id="284"/>
            <p14:sldId id="257"/>
            <p14:sldId id="317"/>
            <p14:sldId id="310"/>
            <p14:sldId id="258"/>
            <p14:sldId id="259"/>
            <p14:sldId id="260"/>
            <p14:sldId id="295"/>
            <p14:sldId id="296"/>
            <p14:sldId id="311"/>
            <p14:sldId id="294"/>
            <p14:sldId id="279"/>
            <p14:sldId id="263"/>
            <p14:sldId id="264"/>
            <p14:sldId id="265"/>
            <p14:sldId id="290"/>
            <p14:sldId id="267"/>
            <p14:sldId id="280"/>
            <p14:sldId id="268"/>
            <p14:sldId id="291"/>
            <p14:sldId id="292"/>
            <p14:sldId id="293"/>
            <p14:sldId id="274"/>
            <p14:sldId id="276"/>
            <p14:sldId id="269"/>
            <p14:sldId id="278"/>
            <p14:sldId id="277"/>
            <p14:sldId id="283"/>
            <p14:sldId id="297"/>
            <p14:sldId id="298"/>
            <p14:sldId id="299"/>
            <p14:sldId id="300"/>
            <p14:sldId id="301"/>
            <p14:sldId id="302"/>
            <p14:sldId id="282"/>
            <p14:sldId id="286"/>
            <p14:sldId id="287"/>
            <p14:sldId id="288"/>
            <p14:sldId id="289"/>
            <p14:sldId id="303"/>
            <p14:sldId id="312"/>
            <p14:sldId id="304"/>
            <p14:sldId id="305"/>
            <p14:sldId id="307"/>
            <p14:sldId id="306"/>
            <p14:sldId id="308"/>
            <p14:sldId id="309"/>
            <p14:sldId id="313"/>
            <p14:sldId id="314"/>
            <p14:sldId id="315"/>
            <p14:sldId id="3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0" autoAdjust="0"/>
  </p:normalViewPr>
  <p:slideViewPr>
    <p:cSldViewPr snapToGrid="0" snapToObjects="1">
      <p:cViewPr varScale="1">
        <p:scale>
          <a:sx n="100" d="100"/>
          <a:sy n="100" d="100"/>
        </p:scale>
        <p:origin x="-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854D-C1CC-A54F-8B7F-3EC6BAC53A2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EC199-3B39-504F-B960-B8F2443E62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Upsloping</a:t>
            </a:r>
            <a:r>
              <a:rPr lang="en-US" dirty="0" smtClean="0"/>
              <a:t> 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depresyonları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genellikle</a:t>
            </a:r>
            <a:r>
              <a:rPr lang="en-US" baseline="0" dirty="0" smtClean="0"/>
              <a:t> 1 mm den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nonspesifiktir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EC199-3B39-504F-B960-B8F2443E62B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2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pPr/>
              <a:t>27.04.2014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PERİOPERATİF İSKEMİ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TANI VE TEDAVİ</a:t>
            </a:r>
          </a:p>
          <a:p>
            <a:endParaRPr lang="en-US" sz="3200" dirty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Dr. Emre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Sertaç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Bingül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Prof. Dr.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Kamil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Pembeci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seg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8" y="1090653"/>
            <a:ext cx="8766092" cy="55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2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İskemi-infarktüs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Miyokardial</a:t>
            </a:r>
            <a:r>
              <a:rPr lang="en-US" sz="3200" dirty="0" smtClean="0"/>
              <a:t> </a:t>
            </a:r>
            <a:r>
              <a:rPr lang="en-US" sz="3200" dirty="0" err="1" smtClean="0"/>
              <a:t>iskemi</a:t>
            </a:r>
            <a:r>
              <a:rPr lang="en-US" sz="3200" dirty="0" smtClean="0"/>
              <a:t> </a:t>
            </a:r>
            <a:r>
              <a:rPr lang="en-US" sz="3200" dirty="0" err="1" smtClean="0"/>
              <a:t>süresi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20 </a:t>
            </a:r>
            <a:r>
              <a:rPr lang="en-US" sz="3200" dirty="0" err="1" smtClean="0">
                <a:solidFill>
                  <a:srgbClr val="FF0000"/>
                </a:solidFill>
              </a:rPr>
              <a:t>dakikayı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aşarsa</a:t>
            </a:r>
            <a:r>
              <a:rPr lang="en-US" sz="3200" dirty="0" smtClean="0"/>
              <a:t> </a:t>
            </a:r>
            <a:r>
              <a:rPr lang="en-US" sz="3200" dirty="0" err="1" smtClean="0"/>
              <a:t>infarktüsün</a:t>
            </a:r>
            <a:r>
              <a:rPr lang="en-US" sz="3200" dirty="0" smtClean="0"/>
              <a:t> </a:t>
            </a:r>
            <a:r>
              <a:rPr lang="en-US" sz="3200" dirty="0" err="1" smtClean="0"/>
              <a:t>mikroskopik</a:t>
            </a:r>
            <a:r>
              <a:rPr lang="en-US" sz="3200" dirty="0" smtClean="0"/>
              <a:t> </a:t>
            </a:r>
            <a:r>
              <a:rPr lang="en-US" sz="3200" dirty="0" err="1" smtClean="0"/>
              <a:t>bulguları</a:t>
            </a:r>
            <a:r>
              <a:rPr lang="en-US" sz="3200" dirty="0" smtClean="0"/>
              <a:t> </a:t>
            </a:r>
            <a:r>
              <a:rPr lang="en-US" sz="3200" dirty="0" err="1" smtClean="0"/>
              <a:t>oluşmaya</a:t>
            </a:r>
            <a:r>
              <a:rPr lang="en-US" sz="3200" dirty="0" smtClean="0"/>
              <a:t> </a:t>
            </a:r>
            <a:r>
              <a:rPr lang="en-US" sz="3200" dirty="0" err="1" smtClean="0"/>
              <a:t>başlar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177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kemi-inju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99" y="1049236"/>
            <a:ext cx="6199632" cy="549468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59609" y="358949"/>
            <a:ext cx="6736776" cy="5108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İSKEMİDEN İNFARKTÜSE GİDİŞ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2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Preoperatif</a:t>
            </a:r>
            <a:r>
              <a:rPr lang="en-US" dirty="0" smtClean="0"/>
              <a:t> </a:t>
            </a:r>
            <a:r>
              <a:rPr lang="en-US" dirty="0" err="1" smtClean="0"/>
              <a:t>değerlendirmeye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birkaç</a:t>
            </a:r>
            <a:r>
              <a:rPr lang="en-US" dirty="0" smtClean="0"/>
              <a:t> </a:t>
            </a:r>
            <a:r>
              <a:rPr lang="en-US" dirty="0" err="1" smtClean="0"/>
              <a:t>tablo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(PREOPERATİF DEĞERLENDİRME)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LEE KRİTERLERİ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400" dirty="0" err="1" smtClean="0"/>
              <a:t>Acil</a:t>
            </a:r>
            <a:r>
              <a:rPr lang="en-US" sz="1400" dirty="0" smtClean="0"/>
              <a:t> </a:t>
            </a:r>
            <a:r>
              <a:rPr lang="en-US" sz="1400" dirty="0" err="1" smtClean="0"/>
              <a:t>olmayan</a:t>
            </a:r>
            <a:r>
              <a:rPr lang="en-US" sz="1400" dirty="0" smtClean="0"/>
              <a:t> </a:t>
            </a:r>
            <a:r>
              <a:rPr lang="en-US" sz="1400" dirty="0" err="1" smtClean="0"/>
              <a:t>nonkardiak</a:t>
            </a:r>
            <a:r>
              <a:rPr lang="en-US" sz="1400" dirty="0" smtClean="0"/>
              <a:t> </a:t>
            </a:r>
            <a:r>
              <a:rPr lang="en-US" sz="1400" dirty="0" err="1" smtClean="0"/>
              <a:t>cerrahi</a:t>
            </a:r>
            <a:r>
              <a:rPr lang="en-US" sz="1400" dirty="0" smtClean="0"/>
              <a:t> </a:t>
            </a:r>
            <a:r>
              <a:rPr lang="en-US" sz="1400" dirty="0" err="1" smtClean="0"/>
              <a:t>uygulanacak</a:t>
            </a:r>
            <a:r>
              <a:rPr lang="en-US" sz="1400" dirty="0" smtClean="0"/>
              <a:t> </a:t>
            </a:r>
            <a:r>
              <a:rPr lang="en-US" sz="1400" dirty="0" err="1" smtClean="0"/>
              <a:t>hastalarda</a:t>
            </a:r>
            <a:r>
              <a:rPr lang="en-US" sz="1400" dirty="0" smtClean="0"/>
              <a:t> Lee </a:t>
            </a:r>
            <a:r>
              <a:rPr lang="en-US" sz="1400" dirty="0" err="1" smtClean="0"/>
              <a:t>kriterleri</a:t>
            </a:r>
            <a:r>
              <a:rPr lang="en-US" sz="1400" dirty="0" smtClean="0"/>
              <a:t> </a:t>
            </a:r>
            <a:r>
              <a:rPr lang="en-US" sz="1400" dirty="0" err="1" smtClean="0"/>
              <a:t>kardiak</a:t>
            </a:r>
            <a:r>
              <a:rPr lang="en-US" sz="1400" dirty="0" smtClean="0"/>
              <a:t> </a:t>
            </a:r>
            <a:r>
              <a:rPr lang="en-US" sz="1400" dirty="0" err="1" smtClean="0"/>
              <a:t>riski</a:t>
            </a:r>
            <a:r>
              <a:rPr lang="en-US" sz="1400" dirty="0" smtClean="0"/>
              <a:t> </a:t>
            </a:r>
            <a:r>
              <a:rPr lang="en-US" sz="1400" dirty="0" err="1" smtClean="0"/>
              <a:t>belirlemek</a:t>
            </a:r>
            <a:r>
              <a:rPr lang="en-US" sz="1400" dirty="0" smtClean="0"/>
              <a:t> </a:t>
            </a:r>
            <a:r>
              <a:rPr lang="en-US" sz="1400" dirty="0" err="1" smtClean="0"/>
              <a:t>üzere</a:t>
            </a:r>
            <a:r>
              <a:rPr lang="en-US" sz="1400" dirty="0" smtClean="0"/>
              <a:t> </a:t>
            </a:r>
            <a:r>
              <a:rPr lang="en-US" sz="1400" dirty="0" err="1" smtClean="0"/>
              <a:t>kullanılabilir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1. </a:t>
            </a:r>
            <a:r>
              <a:rPr lang="en-US" sz="1400" dirty="0" err="1"/>
              <a:t>Y</a:t>
            </a:r>
            <a:r>
              <a:rPr lang="en-US" sz="1400" dirty="0" err="1" smtClean="0"/>
              <a:t>üksek</a:t>
            </a:r>
            <a:r>
              <a:rPr lang="en-US" sz="1400" dirty="0" smtClean="0"/>
              <a:t> </a:t>
            </a:r>
            <a:r>
              <a:rPr lang="en-US" sz="1400" dirty="0" err="1" smtClean="0"/>
              <a:t>riskli</a:t>
            </a:r>
            <a:r>
              <a:rPr lang="en-US" sz="1400" dirty="0" smtClean="0"/>
              <a:t> </a:t>
            </a:r>
            <a:r>
              <a:rPr lang="en-US" sz="1400" dirty="0" err="1" smtClean="0"/>
              <a:t>cerrahi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2. </a:t>
            </a:r>
            <a:r>
              <a:rPr lang="en-US" sz="1400" dirty="0" err="1" smtClean="0"/>
              <a:t>İskemik</a:t>
            </a:r>
            <a:r>
              <a:rPr lang="en-US" sz="1400" dirty="0" smtClean="0"/>
              <a:t> </a:t>
            </a:r>
            <a:r>
              <a:rPr lang="en-US" sz="1400" dirty="0" err="1" smtClean="0"/>
              <a:t>kalp</a:t>
            </a:r>
            <a:r>
              <a:rPr lang="en-US" sz="1400" dirty="0" smtClean="0"/>
              <a:t> </a:t>
            </a:r>
            <a:r>
              <a:rPr lang="en-US" sz="1400" dirty="0" err="1" smtClean="0"/>
              <a:t>hastalığı</a:t>
            </a:r>
            <a:r>
              <a:rPr lang="en-US" sz="1400" dirty="0" smtClean="0"/>
              <a:t> </a:t>
            </a:r>
            <a:r>
              <a:rPr lang="en-US" sz="1400" dirty="0" err="1" smtClean="0"/>
              <a:t>öyküsü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3. </a:t>
            </a:r>
            <a:r>
              <a:rPr lang="en-US" sz="1400" dirty="0" err="1" smtClean="0"/>
              <a:t>Konjestif</a:t>
            </a:r>
            <a:r>
              <a:rPr lang="en-US" sz="1400" dirty="0" smtClean="0"/>
              <a:t> </a:t>
            </a:r>
            <a:r>
              <a:rPr lang="en-US" sz="1400" dirty="0" err="1" smtClean="0"/>
              <a:t>kalp</a:t>
            </a:r>
            <a:r>
              <a:rPr lang="en-US" sz="1400" dirty="0" smtClean="0"/>
              <a:t> </a:t>
            </a:r>
            <a:r>
              <a:rPr lang="en-US" sz="1400" dirty="0" err="1" smtClean="0"/>
              <a:t>yetmezliği</a:t>
            </a:r>
            <a:r>
              <a:rPr lang="en-US" sz="1400" dirty="0" smtClean="0"/>
              <a:t> </a:t>
            </a:r>
            <a:r>
              <a:rPr lang="en-US" sz="1400" dirty="0" err="1" smtClean="0"/>
              <a:t>öyküsü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4. </a:t>
            </a:r>
            <a:r>
              <a:rPr lang="en-US" sz="1400" dirty="0" err="1" smtClean="0"/>
              <a:t>Geçirilmiş</a:t>
            </a:r>
            <a:r>
              <a:rPr lang="en-US" sz="1400" dirty="0" smtClean="0"/>
              <a:t> SVO </a:t>
            </a:r>
            <a:r>
              <a:rPr lang="en-US" sz="1400" dirty="0" err="1" smtClean="0"/>
              <a:t>öyküsü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5. </a:t>
            </a:r>
            <a:r>
              <a:rPr lang="en-US" sz="1400" dirty="0" err="1" smtClean="0"/>
              <a:t>Preoperatif</a:t>
            </a:r>
            <a:r>
              <a:rPr lang="en-US" sz="1400" dirty="0" smtClean="0"/>
              <a:t> </a:t>
            </a:r>
            <a:r>
              <a:rPr lang="en-US" sz="1400" dirty="0" err="1" smtClean="0"/>
              <a:t>yapılan</a:t>
            </a:r>
            <a:r>
              <a:rPr lang="en-US" sz="1400" dirty="0" smtClean="0"/>
              <a:t> </a:t>
            </a:r>
            <a:r>
              <a:rPr lang="en-US" sz="1400" dirty="0" err="1" smtClean="0"/>
              <a:t>insülin</a:t>
            </a:r>
            <a:r>
              <a:rPr lang="en-US" sz="1400" dirty="0" smtClean="0"/>
              <a:t> </a:t>
            </a:r>
            <a:r>
              <a:rPr lang="en-US" sz="1400" dirty="0" err="1" smtClean="0"/>
              <a:t>tedavisi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6. Serum </a:t>
            </a:r>
            <a:r>
              <a:rPr lang="en-US" sz="1400" dirty="0" err="1" smtClean="0"/>
              <a:t>kreatinin</a:t>
            </a:r>
            <a:r>
              <a:rPr lang="en-US" sz="1400" dirty="0" smtClean="0"/>
              <a:t> </a:t>
            </a:r>
            <a:r>
              <a:rPr lang="en-US" sz="1400" dirty="0" err="1" smtClean="0"/>
              <a:t>değerinin</a:t>
            </a:r>
            <a:r>
              <a:rPr lang="en-US" sz="1400" dirty="0" smtClean="0"/>
              <a:t> ≥2 mg/dl </a:t>
            </a:r>
            <a:r>
              <a:rPr lang="en-US" sz="1400" dirty="0" err="1" smtClean="0"/>
              <a:t>olması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Lee </a:t>
            </a:r>
            <a:r>
              <a:rPr lang="en-US" dirty="0" err="1" smtClean="0"/>
              <a:t>kriterlerinin</a:t>
            </a:r>
            <a:r>
              <a:rPr lang="en-US" dirty="0" smtClean="0"/>
              <a:t> </a:t>
            </a:r>
            <a:r>
              <a:rPr lang="en-US" dirty="0" err="1" smtClean="0"/>
              <a:t>sayısal</a:t>
            </a:r>
            <a:r>
              <a:rPr lang="en-US" dirty="0" smtClean="0"/>
              <a:t> </a:t>
            </a:r>
            <a:r>
              <a:rPr lang="en-US" dirty="0" err="1" smtClean="0"/>
              <a:t>pozitifliğine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major </a:t>
            </a:r>
            <a:r>
              <a:rPr lang="en-US" dirty="0" err="1" smtClean="0"/>
              <a:t>kardiak</a:t>
            </a:r>
            <a:r>
              <a:rPr lang="en-US" dirty="0" smtClean="0"/>
              <a:t> </a:t>
            </a:r>
            <a:r>
              <a:rPr lang="en-US" dirty="0" err="1" smtClean="0"/>
              <a:t>komplikasyonların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Kriterlerden</a:t>
            </a:r>
            <a:r>
              <a:rPr lang="en-US" dirty="0" smtClean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birisi</a:t>
            </a:r>
            <a:r>
              <a:rPr lang="en-US" dirty="0" smtClean="0"/>
              <a:t> </a:t>
            </a:r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değilse</a:t>
            </a:r>
            <a:r>
              <a:rPr lang="en-US" dirty="0" smtClean="0"/>
              <a:t>: %0,4</a:t>
            </a:r>
          </a:p>
          <a:p>
            <a:r>
              <a:rPr lang="en-US" dirty="0" err="1" smtClean="0"/>
              <a:t>Kriterlerden</a:t>
            </a:r>
            <a:r>
              <a:rPr lang="en-US" dirty="0" smtClean="0"/>
              <a:t> 1’i (+) </a:t>
            </a:r>
            <a:r>
              <a:rPr lang="en-US" dirty="0" err="1" smtClean="0"/>
              <a:t>ise</a:t>
            </a:r>
            <a:r>
              <a:rPr lang="en-US" dirty="0" smtClean="0"/>
              <a:t>: %1</a:t>
            </a:r>
          </a:p>
          <a:p>
            <a:r>
              <a:rPr lang="en-US" dirty="0" err="1" smtClean="0"/>
              <a:t>Kriterlerden</a:t>
            </a:r>
            <a:r>
              <a:rPr lang="en-US" dirty="0" smtClean="0"/>
              <a:t> 2’si (+) </a:t>
            </a:r>
            <a:r>
              <a:rPr lang="en-US" dirty="0" err="1" smtClean="0"/>
              <a:t>ise</a:t>
            </a:r>
            <a:r>
              <a:rPr lang="en-US" dirty="0" smtClean="0"/>
              <a:t>: %2,4</a:t>
            </a:r>
          </a:p>
          <a:p>
            <a:r>
              <a:rPr lang="en-US" dirty="0" err="1" smtClean="0"/>
              <a:t>Kriterlerden</a:t>
            </a:r>
            <a:r>
              <a:rPr lang="en-US" dirty="0" smtClean="0"/>
              <a:t> 3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fazlası</a:t>
            </a:r>
            <a:r>
              <a:rPr lang="en-US" dirty="0" smtClean="0"/>
              <a:t> (+) </a:t>
            </a:r>
            <a:r>
              <a:rPr lang="en-US" dirty="0" err="1" smtClean="0"/>
              <a:t>ise</a:t>
            </a:r>
            <a:r>
              <a:rPr lang="en-US" dirty="0" smtClean="0"/>
              <a:t>: % 5,4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kardiak</a:t>
            </a:r>
            <a:r>
              <a:rPr lang="en-US" dirty="0" smtClean="0"/>
              <a:t> </a:t>
            </a:r>
            <a:r>
              <a:rPr lang="en-US" dirty="0" err="1" smtClean="0"/>
              <a:t>komplikasyonlar</a:t>
            </a:r>
            <a:r>
              <a:rPr lang="en-US" dirty="0" smtClean="0">
                <a:solidFill>
                  <a:srgbClr val="FF0000"/>
                </a:solidFill>
              </a:rPr>
              <a:t>: MI, </a:t>
            </a:r>
            <a:r>
              <a:rPr lang="en-US" dirty="0" err="1" smtClean="0">
                <a:solidFill>
                  <a:srgbClr val="FF0000"/>
                </a:solidFill>
              </a:rPr>
              <a:t>pulmoner</a:t>
            </a:r>
            <a:r>
              <a:rPr lang="en-US" dirty="0" smtClean="0">
                <a:solidFill>
                  <a:srgbClr val="FF0000"/>
                </a:solidFill>
              </a:rPr>
              <a:t> emboli, VF, </a:t>
            </a:r>
            <a:r>
              <a:rPr lang="en-US" dirty="0" err="1" smtClean="0">
                <a:solidFill>
                  <a:srgbClr val="FF0000"/>
                </a:solidFill>
              </a:rPr>
              <a:t>kardiak</a:t>
            </a:r>
            <a:r>
              <a:rPr lang="en-US" dirty="0" smtClean="0">
                <a:solidFill>
                  <a:srgbClr val="FF0000"/>
                </a:solidFill>
              </a:rPr>
              <a:t> arrest, tam </a:t>
            </a:r>
            <a:r>
              <a:rPr lang="en-US" dirty="0" err="1" smtClean="0">
                <a:solidFill>
                  <a:srgbClr val="FF0000"/>
                </a:solidFill>
              </a:rPr>
              <a:t>kalp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bloğu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2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9830120"/>
              </p:ext>
            </p:extLst>
          </p:nvPr>
        </p:nvGraphicFramePr>
        <p:xfrm>
          <a:off x="358928" y="719129"/>
          <a:ext cx="8370903" cy="54511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90301"/>
                <a:gridCol w="2790301"/>
                <a:gridCol w="2790301"/>
              </a:tblGrid>
              <a:tr h="161946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Yüksek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Riskli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400" baseline="0" dirty="0" err="1" smtClean="0"/>
                        <a:t>Kardiak</a:t>
                      </a:r>
                      <a:r>
                        <a:rPr lang="en-US" sz="2400" baseline="0" dirty="0" smtClean="0"/>
                        <a:t> risk&gt;%5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Orta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Riskli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aseline="0" dirty="0" err="1" smtClean="0"/>
                        <a:t>Kardiak</a:t>
                      </a:r>
                      <a:r>
                        <a:rPr lang="en-US" sz="2800" baseline="0" dirty="0" smtClean="0"/>
                        <a:t> risk:%1-5)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Düşük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Riskli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aseline="0" dirty="0" err="1" smtClean="0"/>
                        <a:t>Kardiak</a:t>
                      </a:r>
                      <a:r>
                        <a:rPr lang="en-US" sz="2800" baseline="0" dirty="0" smtClean="0"/>
                        <a:t> risk &lt;%1)</a:t>
                      </a:r>
                      <a:endParaRPr lang="en-US" sz="2800" dirty="0"/>
                    </a:p>
                  </a:txBody>
                  <a:tcPr/>
                </a:tc>
              </a:tr>
              <a:tr h="82772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Aortik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cerrahiler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İntraperitoneal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intratorasik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cerrahiler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Endoskopik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prosedürler</a:t>
                      </a:r>
                      <a:endParaRPr lang="en-US" sz="2000" dirty="0"/>
                    </a:p>
                  </a:txBody>
                  <a:tcPr/>
                </a:tc>
              </a:tr>
              <a:tr h="8277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Major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vasküler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cerrahiler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Karotid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endarterektomi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Süperfisyel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prosedürler</a:t>
                      </a:r>
                      <a:endParaRPr lang="en-US" sz="2000" dirty="0"/>
                    </a:p>
                  </a:txBody>
                  <a:tcPr/>
                </a:tc>
              </a:tr>
              <a:tr h="82772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Periferal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vasküler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cerrahiler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Baş-boyun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cerrahisi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Katarakt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cerrahisi</a:t>
                      </a:r>
                      <a:endParaRPr lang="en-US" sz="2000" dirty="0"/>
                    </a:p>
                  </a:txBody>
                  <a:tcPr/>
                </a:tc>
              </a:tr>
              <a:tr h="674278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Ortopedik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cerrahi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Meme </a:t>
                      </a:r>
                      <a:r>
                        <a:rPr lang="en-US" sz="2000" dirty="0" err="1" smtClean="0"/>
                        <a:t>cerrahisi</a:t>
                      </a:r>
                      <a:endParaRPr lang="en-US" sz="2000" dirty="0"/>
                    </a:p>
                  </a:txBody>
                  <a:tcPr/>
                </a:tc>
              </a:tr>
              <a:tr h="674278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Prostat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cerrahisi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Ambulatuar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cerrahi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9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İLERİ ARAŞTIRMA GEREKTİREN AKTİF KARDİAK DURUMLAR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1) </a:t>
            </a:r>
            <a:r>
              <a:rPr lang="en-US" dirty="0" err="1" smtClean="0">
                <a:solidFill>
                  <a:srgbClr val="FF0000"/>
                </a:solidFill>
              </a:rPr>
              <a:t>Anstabil</a:t>
            </a:r>
            <a:r>
              <a:rPr lang="en-US" dirty="0" smtClean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 </a:t>
            </a:r>
            <a:r>
              <a:rPr lang="en-US" dirty="0" err="1" smtClean="0"/>
              <a:t>sendromlar</a:t>
            </a:r>
            <a:r>
              <a:rPr lang="en-US" dirty="0"/>
              <a:t> :</a:t>
            </a:r>
            <a:r>
              <a:rPr lang="en-US" dirty="0" err="1" smtClean="0"/>
              <a:t>anstabil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ağır</a:t>
            </a:r>
            <a:r>
              <a:rPr lang="en-US" dirty="0" smtClean="0"/>
              <a:t> angina, son 30 </a:t>
            </a:r>
            <a:r>
              <a:rPr lang="en-US" dirty="0" err="1" smtClean="0"/>
              <a:t>günde</a:t>
            </a:r>
            <a:r>
              <a:rPr lang="en-US" dirty="0" smtClean="0"/>
              <a:t> </a:t>
            </a:r>
            <a:r>
              <a:rPr lang="en-US" dirty="0" err="1" smtClean="0"/>
              <a:t>geçirilmiş</a:t>
            </a:r>
            <a:r>
              <a:rPr lang="en-US" dirty="0" smtClean="0"/>
              <a:t> MI</a:t>
            </a:r>
          </a:p>
          <a:p>
            <a:r>
              <a:rPr lang="en-US" dirty="0" smtClean="0"/>
              <a:t>2) </a:t>
            </a:r>
            <a:r>
              <a:rPr lang="en-US" dirty="0" err="1" smtClean="0">
                <a:solidFill>
                  <a:srgbClr val="FF0000"/>
                </a:solidFill>
              </a:rPr>
              <a:t>Dekompanse</a:t>
            </a:r>
            <a:r>
              <a:rPr lang="en-US" dirty="0" smtClean="0"/>
              <a:t>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yetmezliği</a:t>
            </a:r>
            <a:endParaRPr lang="en-US" dirty="0" smtClean="0"/>
          </a:p>
          <a:p>
            <a:r>
              <a:rPr lang="en-US" dirty="0" smtClean="0"/>
              <a:t>3)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aritmiler</a:t>
            </a:r>
            <a:r>
              <a:rPr lang="en-US" dirty="0" smtClean="0"/>
              <a:t>: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dereceli</a:t>
            </a:r>
            <a:r>
              <a:rPr lang="en-US" dirty="0" smtClean="0"/>
              <a:t> </a:t>
            </a:r>
            <a:r>
              <a:rPr lang="en-US" dirty="0" err="1" smtClean="0"/>
              <a:t>bloklar</a:t>
            </a:r>
            <a:r>
              <a:rPr lang="en-US" dirty="0" smtClean="0"/>
              <a:t>, </a:t>
            </a:r>
            <a:r>
              <a:rPr lang="en-US" dirty="0" err="1" smtClean="0"/>
              <a:t>semptomatik</a:t>
            </a:r>
            <a:r>
              <a:rPr lang="en-US" dirty="0" smtClean="0"/>
              <a:t> </a:t>
            </a:r>
            <a:r>
              <a:rPr lang="en-US" dirty="0" err="1" smtClean="0"/>
              <a:t>ventriküler</a:t>
            </a:r>
            <a:r>
              <a:rPr lang="en-US" dirty="0" smtClean="0"/>
              <a:t> </a:t>
            </a:r>
            <a:r>
              <a:rPr lang="en-US" dirty="0" err="1" smtClean="0"/>
              <a:t>aritmiler</a:t>
            </a:r>
            <a:r>
              <a:rPr lang="en-US" dirty="0" smtClean="0"/>
              <a:t>, </a:t>
            </a:r>
            <a:r>
              <a:rPr lang="en-US" dirty="0" err="1" smtClean="0"/>
              <a:t>kontrolsüz</a:t>
            </a:r>
            <a:r>
              <a:rPr lang="en-US" dirty="0" smtClean="0"/>
              <a:t> </a:t>
            </a:r>
            <a:r>
              <a:rPr lang="en-US" dirty="0" err="1" smtClean="0"/>
              <a:t>ventrikül</a:t>
            </a:r>
            <a:r>
              <a:rPr lang="en-US" dirty="0" smtClean="0"/>
              <a:t> </a:t>
            </a:r>
            <a:r>
              <a:rPr lang="en-US" dirty="0" err="1" smtClean="0"/>
              <a:t>yanıtlı</a:t>
            </a:r>
            <a:r>
              <a:rPr lang="en-US" dirty="0" smtClean="0"/>
              <a:t> </a:t>
            </a:r>
            <a:r>
              <a:rPr lang="en-US" dirty="0" err="1" smtClean="0"/>
              <a:t>SVTler</a:t>
            </a:r>
            <a:r>
              <a:rPr lang="en-US" dirty="0" smtClean="0"/>
              <a:t>, </a:t>
            </a:r>
            <a:r>
              <a:rPr lang="en-US" dirty="0" err="1" smtClean="0"/>
              <a:t>semptomatik</a:t>
            </a:r>
            <a:r>
              <a:rPr lang="en-US" dirty="0" smtClean="0"/>
              <a:t> </a:t>
            </a:r>
            <a:r>
              <a:rPr lang="en-US" dirty="0" err="1" smtClean="0"/>
              <a:t>bradikardiler</a:t>
            </a:r>
            <a:r>
              <a:rPr lang="en-US" dirty="0" smtClean="0"/>
              <a:t>,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tanılı</a:t>
            </a:r>
            <a:r>
              <a:rPr lang="en-US" dirty="0" smtClean="0"/>
              <a:t> </a:t>
            </a:r>
            <a:r>
              <a:rPr lang="en-US" dirty="0" err="1" smtClean="0"/>
              <a:t>ventriküler</a:t>
            </a:r>
            <a:r>
              <a:rPr lang="en-US" dirty="0" smtClean="0"/>
              <a:t> </a:t>
            </a:r>
            <a:r>
              <a:rPr lang="en-US" dirty="0" err="1" smtClean="0"/>
              <a:t>taşikardi</a:t>
            </a:r>
            <a:endParaRPr lang="en-US" dirty="0" smtClean="0"/>
          </a:p>
          <a:p>
            <a:r>
              <a:rPr lang="en-US" dirty="0" smtClean="0"/>
              <a:t>4)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kapak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Ciddi</a:t>
            </a:r>
            <a:r>
              <a:rPr lang="en-US" dirty="0" smtClean="0"/>
              <a:t> </a:t>
            </a:r>
            <a:r>
              <a:rPr lang="en-US" dirty="0" err="1" smtClean="0"/>
              <a:t>aort</a:t>
            </a:r>
            <a:r>
              <a:rPr lang="en-US" dirty="0" smtClean="0"/>
              <a:t> </a:t>
            </a:r>
            <a:r>
              <a:rPr lang="en-US" dirty="0" err="1" smtClean="0"/>
              <a:t>stenozu</a:t>
            </a:r>
            <a:r>
              <a:rPr lang="en-US" dirty="0" smtClean="0"/>
              <a:t> (ort.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gradyanı</a:t>
            </a:r>
            <a:r>
              <a:rPr lang="en-US" dirty="0" smtClean="0"/>
              <a:t>&gt; 40 mmHg, </a:t>
            </a:r>
            <a:r>
              <a:rPr lang="en-US" dirty="0" err="1" smtClean="0"/>
              <a:t>kapak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&lt; 1 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semptomatik</a:t>
            </a:r>
            <a:r>
              <a:rPr lang="en-US" dirty="0" smtClean="0"/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semptomatik</a:t>
            </a:r>
            <a:r>
              <a:rPr lang="en-US" dirty="0" smtClean="0"/>
              <a:t> mitral </a:t>
            </a:r>
            <a:r>
              <a:rPr lang="en-US" dirty="0" err="1" smtClean="0"/>
              <a:t>stenoz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4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NONİNVAZİF TESTLER?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derivasyonlu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elektrokardiyografi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Sol </a:t>
            </a:r>
            <a:r>
              <a:rPr lang="en-US" dirty="0" err="1" smtClean="0"/>
              <a:t>ventrikül</a:t>
            </a:r>
            <a:r>
              <a:rPr lang="en-US" dirty="0" smtClean="0"/>
              <a:t> </a:t>
            </a:r>
            <a:r>
              <a:rPr lang="en-US" dirty="0" err="1" smtClean="0"/>
              <a:t>fonksiyonunu</a:t>
            </a:r>
            <a:r>
              <a:rPr lang="en-US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Ekokardiografi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kontrastlı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MR </a:t>
            </a:r>
            <a:r>
              <a:rPr lang="en-US" dirty="0" err="1" smtClean="0">
                <a:solidFill>
                  <a:srgbClr val="FF0000"/>
                </a:solidFill>
              </a:rPr>
              <a:t>ventrikülografi</a:t>
            </a:r>
            <a:r>
              <a:rPr lang="en-US" dirty="0" smtClean="0"/>
              <a:t>, </a:t>
            </a:r>
            <a:r>
              <a:rPr lang="en-US" dirty="0" err="1" smtClean="0"/>
              <a:t>radionüklid</a:t>
            </a:r>
            <a:r>
              <a:rPr lang="en-US" dirty="0" smtClean="0"/>
              <a:t> </a:t>
            </a:r>
            <a:r>
              <a:rPr lang="en-US" dirty="0" err="1" smtClean="0"/>
              <a:t>anjiografi</a:t>
            </a:r>
            <a:r>
              <a:rPr lang="en-US" dirty="0" smtClean="0"/>
              <a:t>, </a:t>
            </a:r>
            <a:r>
              <a:rPr lang="en-US" dirty="0" err="1" smtClean="0"/>
              <a:t>kontrast</a:t>
            </a:r>
            <a:r>
              <a:rPr lang="en-US" dirty="0" smtClean="0"/>
              <a:t> </a:t>
            </a:r>
            <a:r>
              <a:rPr lang="en-US" dirty="0" err="1" smtClean="0"/>
              <a:t>ventrikülografi</a:t>
            </a:r>
            <a:endParaRPr lang="en-US" dirty="0" smtClean="0"/>
          </a:p>
          <a:p>
            <a:r>
              <a:rPr lang="en-US" dirty="0" err="1" smtClean="0"/>
              <a:t>Viabl</a:t>
            </a:r>
            <a:r>
              <a:rPr lang="en-US" dirty="0" smtClean="0"/>
              <a:t> </a:t>
            </a:r>
            <a:r>
              <a:rPr lang="en-US" dirty="0" err="1" smtClean="0"/>
              <a:t>miyokard</a:t>
            </a:r>
            <a:r>
              <a:rPr lang="en-US" dirty="0" smtClean="0"/>
              <a:t> </a:t>
            </a:r>
            <a:r>
              <a:rPr lang="en-US" dirty="0" err="1" smtClean="0"/>
              <a:t>hacmini</a:t>
            </a:r>
            <a:r>
              <a:rPr lang="en-US" dirty="0" smtClean="0"/>
              <a:t> </a:t>
            </a:r>
            <a:r>
              <a:rPr lang="en-US" dirty="0" err="1" smtClean="0"/>
              <a:t>gösteren</a:t>
            </a:r>
            <a:r>
              <a:rPr lang="en-US" dirty="0" smtClean="0"/>
              <a:t> stress </a:t>
            </a:r>
            <a:r>
              <a:rPr lang="en-US" dirty="0" err="1" smtClean="0"/>
              <a:t>testler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dobutamin</a:t>
            </a:r>
            <a:r>
              <a:rPr lang="en-US" dirty="0" smtClean="0"/>
              <a:t>, </a:t>
            </a:r>
            <a:r>
              <a:rPr lang="en-US" dirty="0" err="1" smtClean="0"/>
              <a:t>adenozin</a:t>
            </a:r>
            <a:r>
              <a:rPr lang="en-US" dirty="0" smtClean="0"/>
              <a:t>, </a:t>
            </a:r>
            <a:r>
              <a:rPr lang="en-US" dirty="0" err="1" smtClean="0"/>
              <a:t>dipiridamol</a:t>
            </a:r>
            <a:r>
              <a:rPr lang="en-US" dirty="0" smtClean="0"/>
              <a:t>)-</a:t>
            </a:r>
            <a:r>
              <a:rPr lang="en-US" dirty="0" err="1" smtClean="0"/>
              <a:t>teknesyum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talyum</a:t>
            </a:r>
            <a:r>
              <a:rPr lang="en-US" dirty="0" smtClean="0"/>
              <a:t> </a:t>
            </a:r>
            <a:r>
              <a:rPr lang="en-US" dirty="0" err="1" smtClean="0"/>
              <a:t>eşliğinde</a:t>
            </a:r>
            <a:r>
              <a:rPr lang="en-US" dirty="0" smtClean="0"/>
              <a:t> </a:t>
            </a:r>
            <a:r>
              <a:rPr lang="en-US" dirty="0" err="1" smtClean="0"/>
              <a:t>gama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5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5527" y="709436"/>
            <a:ext cx="7345362" cy="44815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fonksiyonel</a:t>
            </a:r>
            <a:r>
              <a:rPr lang="en-US" dirty="0" smtClean="0"/>
              <a:t> </a:t>
            </a:r>
            <a:r>
              <a:rPr lang="en-US" dirty="0" err="1" smtClean="0"/>
              <a:t>kapasitesini</a:t>
            </a:r>
            <a:r>
              <a:rPr lang="en-US" dirty="0" smtClean="0"/>
              <a:t> </a:t>
            </a:r>
            <a:r>
              <a:rPr lang="en-US" dirty="0" err="1" smtClean="0"/>
              <a:t>anlamak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Ekran Resmi 2014-02-26 19.0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1" y="1882051"/>
            <a:ext cx="8662361" cy="43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Preoperatif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şeması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024618" y="1728032"/>
            <a:ext cx="6393044" cy="368381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/>
              <a:t>PREOPERATİF</a:t>
            </a:r>
          </a:p>
          <a:p>
            <a:pPr marL="285750" indent="-285750">
              <a:buFontTx/>
              <a:buChar char="-"/>
            </a:pPr>
            <a:r>
              <a:rPr lang="en-US" sz="3600" dirty="0" smtClean="0"/>
              <a:t>İNTRAOPERATİF</a:t>
            </a:r>
          </a:p>
          <a:p>
            <a:pPr marL="285750" indent="-285750">
              <a:buFontTx/>
              <a:buChar char="-"/>
            </a:pPr>
            <a:r>
              <a:rPr lang="en-US" sz="3600" dirty="0" smtClean="0"/>
              <a:t>POSTOPERATİF</a:t>
            </a:r>
            <a:endParaRPr lang="en-US" sz="3600" dirty="0"/>
          </a:p>
        </p:txBody>
      </p:sp>
      <p:pic>
        <p:nvPicPr>
          <p:cNvPr id="2" name="Picture 1" descr="Ekran Resmi 2014-03-30 22.1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63" y="2773363"/>
            <a:ext cx="21844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0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4-03-01 19.2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" y="128420"/>
            <a:ext cx="8958481" cy="66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6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195" y="331339"/>
            <a:ext cx="1932681" cy="828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Acil</a:t>
            </a:r>
            <a:r>
              <a:rPr lang="en-US" dirty="0" smtClean="0"/>
              <a:t> </a:t>
            </a:r>
            <a:r>
              <a:rPr lang="en-US" dirty="0" err="1" smtClean="0"/>
              <a:t>operasyon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175120" y="621258"/>
            <a:ext cx="2139755" cy="538425"/>
          </a:xfrm>
          <a:prstGeom prst="rightArrow">
            <a:avLst>
              <a:gd name="adj1" fmla="val 45744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216" y="331338"/>
            <a:ext cx="2567705" cy="8283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Hastaya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cerrahiye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risk </a:t>
            </a:r>
            <a:r>
              <a:rPr lang="en-US" dirty="0" err="1" smtClean="0"/>
              <a:t>faktörlerine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strateji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118194" y="1159683"/>
            <a:ext cx="621219" cy="13253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hayır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2195" y="2485033"/>
            <a:ext cx="1932681" cy="1049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kardiak</a:t>
            </a:r>
            <a:r>
              <a:rPr lang="en-US" dirty="0" smtClean="0"/>
              <a:t> durum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175120" y="2830175"/>
            <a:ext cx="2139755" cy="51081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5216" y="2485033"/>
            <a:ext cx="2567705" cy="1049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Multidisipliner</a:t>
            </a:r>
            <a:r>
              <a:rPr lang="en-US" dirty="0" smtClean="0"/>
              <a:t> </a:t>
            </a:r>
            <a:r>
              <a:rPr lang="en-US" dirty="0" err="1" smtClean="0"/>
              <a:t>Yaklaşım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belirleme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118194" y="3534269"/>
            <a:ext cx="621219" cy="143579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hayır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2195" y="4970066"/>
            <a:ext cx="1932681" cy="1145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Cerrahi</a:t>
            </a:r>
            <a:r>
              <a:rPr lang="en-US" dirty="0" smtClean="0"/>
              <a:t> risk?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175120" y="5315209"/>
            <a:ext cx="2139755" cy="5384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DÜŞÜK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15216" y="4970066"/>
            <a:ext cx="2567705" cy="1145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Postoperatif</a:t>
            </a:r>
            <a:r>
              <a:rPr lang="en-US" dirty="0" smtClean="0"/>
              <a:t> </a:t>
            </a:r>
            <a:r>
              <a:rPr lang="en-US" dirty="0" err="1" smtClean="0"/>
              <a:t>önerilerle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CERRAHİ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3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6975" y="303726"/>
            <a:ext cx="3782534" cy="4417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ORTA VE YÜKSEK RİSKLİ CERRAHİ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6975" y="904276"/>
            <a:ext cx="2167365" cy="648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Fonksiyonel</a:t>
            </a:r>
            <a:r>
              <a:rPr lang="en-US" dirty="0" smtClean="0"/>
              <a:t> </a:t>
            </a:r>
            <a:r>
              <a:rPr lang="en-US" dirty="0" err="1" smtClean="0"/>
              <a:t>kapasite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147510" y="904276"/>
            <a:ext cx="2250194" cy="5384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 4 MET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6630" y="793830"/>
            <a:ext cx="2650535" cy="759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KAH </a:t>
            </a:r>
            <a:r>
              <a:rPr lang="en-US" dirty="0" err="1" smtClean="0"/>
              <a:t>veya</a:t>
            </a:r>
            <a:r>
              <a:rPr lang="en-US" dirty="0" smtClean="0"/>
              <a:t> risk </a:t>
            </a:r>
            <a:r>
              <a:rPr lang="en-US" dirty="0" err="1" smtClean="0"/>
              <a:t>fakt</a:t>
            </a:r>
            <a:r>
              <a:rPr lang="en-US" dirty="0" smtClean="0"/>
              <a:t> +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hastaya</a:t>
            </a:r>
            <a:r>
              <a:rPr lang="en-US" dirty="0" smtClean="0"/>
              <a:t> β-</a:t>
            </a:r>
            <a:r>
              <a:rPr lang="en-US" dirty="0" err="1" smtClean="0"/>
              <a:t>bloker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statin </a:t>
            </a:r>
            <a:r>
              <a:rPr lang="en-US" dirty="0" err="1" smtClean="0"/>
              <a:t>başlanır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311463" y="1553146"/>
            <a:ext cx="552194" cy="183047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≤4 MET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6975" y="3311727"/>
            <a:ext cx="2167365" cy="704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Cerrahi</a:t>
            </a:r>
            <a:r>
              <a:rPr lang="en-US" dirty="0" smtClean="0"/>
              <a:t> Risk?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147510" y="3209834"/>
            <a:ext cx="2250193" cy="483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56630" y="2809467"/>
            <a:ext cx="2650535" cy="1007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Preop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β-</a:t>
            </a:r>
            <a:r>
              <a:rPr lang="en-US" dirty="0" err="1" smtClean="0"/>
              <a:t>bloker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statin </a:t>
            </a:r>
            <a:r>
              <a:rPr lang="en-US" dirty="0" err="1" smtClean="0"/>
              <a:t>tdv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faydalı,LV</a:t>
            </a:r>
            <a:r>
              <a:rPr lang="en-US" dirty="0" smtClean="0"/>
              <a:t> </a:t>
            </a:r>
            <a:r>
              <a:rPr lang="en-US" dirty="0" err="1" smtClean="0"/>
              <a:t>disfonks</a:t>
            </a:r>
            <a:r>
              <a:rPr lang="en-US" dirty="0" smtClean="0"/>
              <a:t> +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ACEinh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311464" y="4054511"/>
            <a:ext cx="552194" cy="158075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YÜKSEK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6975" y="5635268"/>
            <a:ext cx="2167365" cy="980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Klinik</a:t>
            </a:r>
            <a:r>
              <a:rPr lang="en-US" dirty="0" smtClean="0"/>
              <a:t> risk </a:t>
            </a:r>
            <a:r>
              <a:rPr lang="en-US" dirty="0" err="1" smtClean="0"/>
              <a:t>faktörleri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147510" y="5398042"/>
            <a:ext cx="2250194" cy="59364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</a:t>
            </a:r>
            <a:r>
              <a:rPr lang="en-US" dirty="0" err="1" smtClean="0"/>
              <a:t>fakt</a:t>
            </a:r>
            <a:r>
              <a:rPr lang="en-US" dirty="0" smtClean="0"/>
              <a:t>&lt;2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56630" y="5246180"/>
            <a:ext cx="2650535" cy="1132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Preop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β-</a:t>
            </a:r>
            <a:r>
              <a:rPr lang="en-US" dirty="0" err="1" smtClean="0"/>
              <a:t>bloker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statin </a:t>
            </a:r>
            <a:r>
              <a:rPr lang="en-US" dirty="0" err="1" smtClean="0"/>
              <a:t>tdvsi,LV</a:t>
            </a:r>
            <a:r>
              <a:rPr lang="en-US" dirty="0" smtClean="0"/>
              <a:t> </a:t>
            </a:r>
            <a:r>
              <a:rPr lang="en-US" dirty="0" err="1" smtClean="0"/>
              <a:t>disfonks</a:t>
            </a:r>
            <a:r>
              <a:rPr lang="en-US" dirty="0" smtClean="0"/>
              <a:t> </a:t>
            </a:r>
            <a:r>
              <a:rPr lang="en-US" dirty="0" err="1" smtClean="0"/>
              <a:t>varsa</a:t>
            </a:r>
            <a:r>
              <a:rPr lang="en-US" dirty="0" smtClean="0"/>
              <a:t> </a:t>
            </a:r>
            <a:r>
              <a:rPr lang="en-US" dirty="0" err="1" smtClean="0"/>
              <a:t>ACEinh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97703" y="303726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21948" y="303726"/>
            <a:ext cx="41414" cy="6074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977508" y="303726"/>
            <a:ext cx="2208779" cy="345144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CERRAHİ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3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5122" y="262309"/>
            <a:ext cx="3188924" cy="4279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</a:t>
            </a:r>
            <a:r>
              <a:rPr lang="en-US" dirty="0" err="1" smtClean="0"/>
              <a:t>fakt</a:t>
            </a:r>
            <a:r>
              <a:rPr lang="en-US" dirty="0" smtClean="0"/>
              <a:t>&gt;3 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1711804" y="690287"/>
            <a:ext cx="345121" cy="5936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0243" y="1283934"/>
            <a:ext cx="2457267" cy="5384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Noninvazif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437412" y="1063042"/>
            <a:ext cx="1877463" cy="88356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İskemi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hafif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59996" y="1063042"/>
            <a:ext cx="2719559" cy="8835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β-</a:t>
            </a:r>
            <a:r>
              <a:rPr lang="en-US" dirty="0" err="1" smtClean="0"/>
              <a:t>bloker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statin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dirty="0" err="1" smtClean="0"/>
              <a:t>başlanarak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CERRAHİ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711804" y="1822357"/>
            <a:ext cx="345121" cy="7455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4585" y="2567867"/>
            <a:ext cx="2912827" cy="62125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Strese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şiddetli</a:t>
            </a:r>
            <a:r>
              <a:rPr lang="en-US" dirty="0" smtClean="0"/>
              <a:t> </a:t>
            </a:r>
            <a:r>
              <a:rPr lang="en-US" dirty="0" err="1" smtClean="0"/>
              <a:t>iskemi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465021" y="2678313"/>
            <a:ext cx="1877463" cy="3727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9996" y="2457422"/>
            <a:ext cx="2899023" cy="8835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REVASKÜLARİZASYON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951604" y="3313377"/>
            <a:ext cx="27610" cy="1063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81215" y="3340989"/>
            <a:ext cx="0" cy="1035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69070" y="3340989"/>
            <a:ext cx="1490926" cy="1035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711804" y="3313377"/>
            <a:ext cx="3948192" cy="27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11804" y="3340989"/>
            <a:ext cx="0" cy="1035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0243" y="4376419"/>
            <a:ext cx="1987902" cy="759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İlaç</a:t>
            </a:r>
            <a:r>
              <a:rPr lang="en-US" dirty="0" smtClean="0"/>
              <a:t> </a:t>
            </a:r>
            <a:r>
              <a:rPr lang="en-US" dirty="0" err="1" smtClean="0"/>
              <a:t>kaplı</a:t>
            </a:r>
            <a:r>
              <a:rPr lang="en-US" dirty="0" smtClean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 stent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99364" y="4376419"/>
            <a:ext cx="1836047" cy="759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Çıplak</a:t>
            </a:r>
            <a:r>
              <a:rPr lang="en-US" dirty="0" smtClean="0"/>
              <a:t> metal </a:t>
            </a:r>
            <a:r>
              <a:rPr lang="en-US" dirty="0" err="1" smtClean="0"/>
              <a:t>koroner</a:t>
            </a:r>
            <a:r>
              <a:rPr lang="en-US" dirty="0" smtClean="0"/>
              <a:t> stent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01240" y="4376419"/>
            <a:ext cx="1559950" cy="759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Balon</a:t>
            </a:r>
            <a:r>
              <a:rPr lang="en-US" dirty="0" smtClean="0"/>
              <a:t> </a:t>
            </a:r>
            <a:r>
              <a:rPr lang="en-US" dirty="0" err="1" smtClean="0"/>
              <a:t>Anjioplasti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02776" y="4376419"/>
            <a:ext cx="1256243" cy="7593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CABG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056925" y="5356626"/>
            <a:ext cx="5004265" cy="10078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UYGUN TEDAVİYİ TAKİBEN CERRAHİ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9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Preoperatif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38" y="1688345"/>
            <a:ext cx="7908324" cy="468984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Preop</a:t>
            </a:r>
            <a:r>
              <a:rPr lang="en-US" dirty="0" smtClean="0"/>
              <a:t> </a:t>
            </a:r>
            <a:r>
              <a:rPr lang="en-US" dirty="0" err="1" smtClean="0"/>
              <a:t>revaskülarizasyon</a:t>
            </a:r>
            <a:r>
              <a:rPr lang="en-US" dirty="0" smtClean="0"/>
              <a:t> </a:t>
            </a:r>
            <a:r>
              <a:rPr lang="en-US" dirty="0" err="1" smtClean="0"/>
              <a:t>konusu</a:t>
            </a:r>
            <a:r>
              <a:rPr lang="en-US" dirty="0" smtClean="0"/>
              <a:t> </a:t>
            </a:r>
            <a:r>
              <a:rPr lang="en-US" dirty="0" err="1" smtClean="0"/>
              <a:t>hala</a:t>
            </a:r>
            <a:r>
              <a:rPr lang="en-US" dirty="0"/>
              <a:t> </a:t>
            </a:r>
            <a:r>
              <a:rPr lang="en-US" dirty="0" err="1" smtClean="0"/>
              <a:t>belirsiz</a:t>
            </a:r>
            <a:endParaRPr lang="en-US" dirty="0" smtClean="0"/>
          </a:p>
          <a:p>
            <a:r>
              <a:rPr lang="en-US" dirty="0" err="1" smtClean="0"/>
              <a:t>AHA’nın</a:t>
            </a:r>
            <a:r>
              <a:rPr lang="en-US" dirty="0" smtClean="0"/>
              <a:t> 2007 guideline </a:t>
            </a:r>
            <a:r>
              <a:rPr lang="en-US" dirty="0" err="1" smtClean="0"/>
              <a:t>önerileri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- </a:t>
            </a:r>
            <a:r>
              <a:rPr lang="en-US" dirty="0" err="1" smtClean="0"/>
              <a:t>Belirgin</a:t>
            </a:r>
            <a:r>
              <a:rPr lang="en-US" dirty="0" smtClean="0"/>
              <a:t> LMCA </a:t>
            </a:r>
            <a:r>
              <a:rPr lang="en-US" dirty="0" err="1" smtClean="0"/>
              <a:t>hastalığı+stabil</a:t>
            </a:r>
            <a:r>
              <a:rPr lang="en-US" dirty="0" smtClean="0"/>
              <a:t> angina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- 3 </a:t>
            </a:r>
            <a:r>
              <a:rPr lang="en-US" dirty="0" err="1" smtClean="0"/>
              <a:t>damar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- 2 </a:t>
            </a:r>
            <a:r>
              <a:rPr lang="en-US" dirty="0" err="1" smtClean="0"/>
              <a:t>damar</a:t>
            </a:r>
            <a:r>
              <a:rPr lang="en-US" dirty="0" smtClean="0"/>
              <a:t> </a:t>
            </a:r>
            <a:r>
              <a:rPr lang="en-US" dirty="0" err="1" smtClean="0"/>
              <a:t>hastalığı+proximal</a:t>
            </a:r>
            <a:r>
              <a:rPr lang="en-US" dirty="0" smtClean="0"/>
              <a:t> </a:t>
            </a:r>
            <a:r>
              <a:rPr lang="en-US" dirty="0" err="1" smtClean="0"/>
              <a:t>LAD’de</a:t>
            </a:r>
            <a:r>
              <a:rPr lang="en-US" dirty="0" smtClean="0"/>
              <a:t> </a:t>
            </a:r>
            <a:r>
              <a:rPr lang="en-US" dirty="0" err="1" smtClean="0"/>
              <a:t>belirgin</a:t>
            </a:r>
            <a:r>
              <a:rPr lang="en-US" dirty="0" smtClean="0"/>
              <a:t> </a:t>
            </a:r>
            <a:r>
              <a:rPr lang="en-US" dirty="0" err="1" smtClean="0"/>
              <a:t>darlık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noninvaziv</a:t>
            </a:r>
            <a:r>
              <a:rPr lang="en-US" dirty="0" smtClean="0"/>
              <a:t> </a:t>
            </a:r>
            <a:r>
              <a:rPr lang="en-US" dirty="0" err="1" smtClean="0"/>
              <a:t>testlerde</a:t>
            </a:r>
            <a:r>
              <a:rPr lang="en-US" dirty="0" smtClean="0"/>
              <a:t> </a:t>
            </a:r>
            <a:r>
              <a:rPr lang="en-US" dirty="0" err="1" smtClean="0"/>
              <a:t>iskemi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Anstabil</a:t>
            </a:r>
            <a:r>
              <a:rPr lang="en-US" dirty="0" smtClean="0"/>
              <a:t> angina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NonST</a:t>
            </a:r>
            <a:r>
              <a:rPr lang="en-US" dirty="0" smtClean="0"/>
              <a:t> MI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ST </a:t>
            </a:r>
            <a:r>
              <a:rPr lang="en-US" dirty="0" err="1" smtClean="0"/>
              <a:t>elevasyonlu</a:t>
            </a:r>
            <a:r>
              <a:rPr lang="en-US" dirty="0" smtClean="0"/>
              <a:t> MI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dirty="0" err="1" smtClean="0"/>
              <a:t>gözlenen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revaskülarizasyon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yönündedir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3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Perkütan</a:t>
            </a:r>
            <a:r>
              <a:rPr lang="en-US" dirty="0" smtClean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 </a:t>
            </a:r>
            <a:r>
              <a:rPr lang="en-US" dirty="0" err="1" smtClean="0"/>
              <a:t>revaskülarizasyon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Stentleme</a:t>
            </a:r>
            <a:r>
              <a:rPr lang="en-US" dirty="0" smtClean="0"/>
              <a:t> </a:t>
            </a:r>
            <a:r>
              <a:rPr lang="en-US" dirty="0" err="1" smtClean="0"/>
              <a:t>sonrasında</a:t>
            </a:r>
            <a:r>
              <a:rPr lang="en-US" dirty="0"/>
              <a:t> </a:t>
            </a:r>
            <a:r>
              <a:rPr lang="en-US" dirty="0" smtClean="0"/>
              <a:t>dual antiplatelet </a:t>
            </a:r>
            <a:r>
              <a:rPr lang="en-US" dirty="0" err="1" smtClean="0"/>
              <a:t>tedavi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aspirin+klopidogrel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verilirse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 stent </a:t>
            </a:r>
            <a:r>
              <a:rPr lang="en-US" dirty="0" err="1" smtClean="0"/>
              <a:t>trombozuna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%20’lere </a:t>
            </a:r>
            <a:r>
              <a:rPr lang="en-US" dirty="0" err="1" smtClean="0"/>
              <a:t>varan</a:t>
            </a:r>
            <a:r>
              <a:rPr lang="en-US" dirty="0" smtClean="0"/>
              <a:t> </a:t>
            </a:r>
            <a:r>
              <a:rPr lang="en-US" dirty="0" err="1" smtClean="0"/>
              <a:t>mortalite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Cerrahiden</a:t>
            </a:r>
            <a:r>
              <a:rPr lang="en-US" dirty="0" smtClean="0"/>
              <a:t> en </a:t>
            </a:r>
            <a:r>
              <a:rPr lang="en-US" dirty="0" err="1" smtClean="0"/>
              <a:t>az</a:t>
            </a:r>
            <a:r>
              <a:rPr lang="en-US" dirty="0" smtClean="0"/>
              <a:t> 5 en </a:t>
            </a:r>
            <a:r>
              <a:rPr lang="en-US" dirty="0" err="1" smtClean="0"/>
              <a:t>fazla</a:t>
            </a:r>
            <a:r>
              <a:rPr lang="en-US" dirty="0" smtClean="0"/>
              <a:t> 10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/>
              <a:t> </a:t>
            </a:r>
            <a:r>
              <a:rPr lang="en-US" dirty="0" err="1" smtClean="0"/>
              <a:t>ikili</a:t>
            </a:r>
            <a:r>
              <a:rPr lang="en-US" dirty="0" smtClean="0"/>
              <a:t> antiplatelet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dirty="0" err="1" smtClean="0"/>
              <a:t>kesilen</a:t>
            </a:r>
            <a:r>
              <a:rPr lang="en-US" dirty="0" smtClean="0"/>
              <a:t> </a:t>
            </a:r>
            <a:r>
              <a:rPr lang="en-US" dirty="0" err="1" smtClean="0"/>
              <a:t>hastada</a:t>
            </a:r>
            <a:r>
              <a:rPr lang="en-US" dirty="0" smtClean="0"/>
              <a:t> postop 24.saatte </a:t>
            </a:r>
            <a:r>
              <a:rPr lang="en-US" dirty="0" err="1" smtClean="0"/>
              <a:t>tekrardan</a:t>
            </a:r>
            <a:r>
              <a:rPr lang="en-US" dirty="0" smtClean="0"/>
              <a:t> </a:t>
            </a:r>
            <a:r>
              <a:rPr lang="en-US" dirty="0" err="1" smtClean="0"/>
              <a:t>tedaviye</a:t>
            </a:r>
            <a:r>
              <a:rPr lang="en-US" dirty="0" smtClean="0"/>
              <a:t> </a:t>
            </a:r>
            <a:r>
              <a:rPr lang="en-US" dirty="0" err="1" smtClean="0"/>
              <a:t>başlanır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8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03-01 19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2" y="1310335"/>
            <a:ext cx="8630912" cy="475155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68047" y="414172"/>
            <a:ext cx="2857608" cy="4417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 2009 a </a:t>
            </a:r>
            <a:r>
              <a:rPr lang="en-US" dirty="0" err="1" smtClean="0"/>
              <a:t>göre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4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76780" y="1157509"/>
            <a:ext cx="3567113" cy="8318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AHA 2007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03707" y="2590800"/>
            <a:ext cx="3567113" cy="3484563"/>
          </a:xfrm>
        </p:spPr>
        <p:txBody>
          <a:bodyPr/>
          <a:lstStyle/>
          <a:p>
            <a:r>
              <a:rPr lang="en-US" dirty="0" smtClean="0"/>
              <a:t>Metal </a:t>
            </a:r>
            <a:r>
              <a:rPr lang="en-US" dirty="0" err="1" smtClean="0"/>
              <a:t>kaplı</a:t>
            </a:r>
            <a:r>
              <a:rPr lang="en-US" dirty="0" smtClean="0"/>
              <a:t> </a:t>
            </a:r>
            <a:r>
              <a:rPr lang="en-US" dirty="0" err="1" smtClean="0"/>
              <a:t>perkütan</a:t>
            </a:r>
            <a:r>
              <a:rPr lang="en-US" dirty="0" smtClean="0"/>
              <a:t> </a:t>
            </a:r>
            <a:r>
              <a:rPr lang="en-US" dirty="0" err="1" smtClean="0"/>
              <a:t>stentleme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4-6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elektif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önerilmez</a:t>
            </a:r>
            <a:endParaRPr lang="en-US" dirty="0" smtClean="0"/>
          </a:p>
          <a:p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kaplı</a:t>
            </a:r>
            <a:r>
              <a:rPr lang="en-US" dirty="0" smtClean="0"/>
              <a:t> </a:t>
            </a:r>
            <a:r>
              <a:rPr lang="en-US" dirty="0" err="1" smtClean="0"/>
              <a:t>stentleme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12 ay </a:t>
            </a:r>
            <a:r>
              <a:rPr lang="en-US" dirty="0" err="1" smtClean="0"/>
              <a:t>elektif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önerilmez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156693" y="1157509"/>
            <a:ext cx="3567112" cy="8318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ESC 2009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245571" y="2590800"/>
            <a:ext cx="3567112" cy="3484563"/>
          </a:xfrm>
        </p:spPr>
        <p:txBody>
          <a:bodyPr/>
          <a:lstStyle/>
          <a:p>
            <a:r>
              <a:rPr lang="en-US" dirty="0" smtClean="0"/>
              <a:t>Metal </a:t>
            </a:r>
            <a:r>
              <a:rPr lang="en-US" dirty="0" err="1" smtClean="0"/>
              <a:t>kaplı</a:t>
            </a:r>
            <a:r>
              <a:rPr lang="en-US" dirty="0" smtClean="0"/>
              <a:t> </a:t>
            </a:r>
            <a:r>
              <a:rPr lang="en-US" dirty="0" err="1" smtClean="0"/>
              <a:t>stentleme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minimum 6 </a:t>
            </a:r>
            <a:r>
              <a:rPr lang="en-US" dirty="0" err="1" smtClean="0"/>
              <a:t>hafta</a:t>
            </a:r>
            <a:r>
              <a:rPr lang="en-US" dirty="0" smtClean="0"/>
              <a:t> optimum 3 ay </a:t>
            </a:r>
            <a:r>
              <a:rPr lang="en-US" dirty="0" err="1" smtClean="0"/>
              <a:t>içerisinde</a:t>
            </a:r>
            <a:r>
              <a:rPr lang="en-US" dirty="0" smtClean="0"/>
              <a:t> </a:t>
            </a:r>
            <a:r>
              <a:rPr lang="en-US" dirty="0" err="1" smtClean="0"/>
              <a:t>elektif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önerilmez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kaplı</a:t>
            </a:r>
            <a:r>
              <a:rPr lang="en-US" dirty="0" smtClean="0"/>
              <a:t> </a:t>
            </a:r>
            <a:r>
              <a:rPr lang="en-US" dirty="0" err="1" smtClean="0"/>
              <a:t>stentleme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12 ay </a:t>
            </a:r>
            <a:r>
              <a:rPr lang="en-US" dirty="0" err="1" smtClean="0"/>
              <a:t>elektif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önerilmez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1363" y="262309"/>
            <a:ext cx="0" cy="6392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Balon</a:t>
            </a:r>
            <a:r>
              <a:rPr lang="en-US" dirty="0" smtClean="0"/>
              <a:t> </a:t>
            </a:r>
            <a:r>
              <a:rPr lang="en-US" dirty="0" err="1" smtClean="0"/>
              <a:t>anjioplasti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AHA(2007)’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balon</a:t>
            </a:r>
            <a:r>
              <a:rPr lang="en-US" dirty="0" smtClean="0"/>
              <a:t> </a:t>
            </a:r>
            <a:r>
              <a:rPr lang="en-US" dirty="0" err="1" smtClean="0"/>
              <a:t>anjiyoplasti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4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elektif</a:t>
            </a:r>
            <a:r>
              <a:rPr lang="en-US" dirty="0" smtClean="0"/>
              <a:t> </a:t>
            </a:r>
            <a:r>
              <a:rPr lang="en-US" dirty="0" err="1" smtClean="0"/>
              <a:t>nonkardiyak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önerilmez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ESC(2009)’ye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14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elektif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önerilmez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7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Preoperatif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Beta-</a:t>
            </a:r>
            <a:r>
              <a:rPr lang="en-US" dirty="0" err="1" smtClean="0"/>
              <a:t>blokerler</a:t>
            </a:r>
            <a:endParaRPr lang="en-US" dirty="0"/>
          </a:p>
          <a:p>
            <a:r>
              <a:rPr lang="en-US" dirty="0" err="1" smtClean="0"/>
              <a:t>Statinler</a:t>
            </a:r>
            <a:endParaRPr lang="en-US" dirty="0" smtClean="0"/>
          </a:p>
          <a:p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blokerleri</a:t>
            </a:r>
            <a:endParaRPr lang="en-US" dirty="0" smtClean="0"/>
          </a:p>
          <a:p>
            <a:r>
              <a:rPr lang="en-US" dirty="0" smtClean="0"/>
              <a:t>Alfa-2 </a:t>
            </a:r>
            <a:r>
              <a:rPr lang="en-US" dirty="0" err="1" smtClean="0"/>
              <a:t>agonistler</a:t>
            </a:r>
            <a:endParaRPr lang="en-US" dirty="0" smtClean="0"/>
          </a:p>
          <a:p>
            <a:r>
              <a:rPr lang="en-US" dirty="0" err="1" smtClean="0"/>
              <a:t>Asetil</a:t>
            </a:r>
            <a:r>
              <a:rPr lang="en-US" dirty="0" smtClean="0"/>
              <a:t> </a:t>
            </a:r>
            <a:r>
              <a:rPr lang="en-US" dirty="0" err="1" smtClean="0"/>
              <a:t>salisilik</a:t>
            </a:r>
            <a:r>
              <a:rPr lang="en-US" dirty="0" smtClean="0"/>
              <a:t> </a:t>
            </a:r>
            <a:r>
              <a:rPr lang="en-US" dirty="0" err="1" smtClean="0"/>
              <a:t>asit</a:t>
            </a:r>
            <a:endParaRPr lang="en-US" dirty="0" smtClean="0"/>
          </a:p>
          <a:p>
            <a:r>
              <a:rPr lang="en-US" dirty="0" smtClean="0"/>
              <a:t>ACE </a:t>
            </a:r>
            <a:r>
              <a:rPr lang="en-US" dirty="0" err="1" smtClean="0"/>
              <a:t>inhibitörleri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4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MİYOKARD İSKEMİSİ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3585712"/>
          </a:xfrm>
        </p:spPr>
        <p:txBody>
          <a:bodyPr/>
          <a:lstStyle/>
          <a:p>
            <a:r>
              <a:rPr lang="en-US" dirty="0" err="1" smtClean="0"/>
              <a:t>Perioperatif</a:t>
            </a:r>
            <a:r>
              <a:rPr lang="en-US" dirty="0" smtClean="0"/>
              <a:t> </a:t>
            </a:r>
            <a:r>
              <a:rPr lang="en-US" dirty="0" err="1" smtClean="0"/>
              <a:t>morbidite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mortalitenin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major</a:t>
            </a:r>
            <a:r>
              <a:rPr lang="en-US" dirty="0" smtClean="0"/>
              <a:t> </a:t>
            </a:r>
            <a:r>
              <a:rPr lang="en-US" dirty="0" err="1" smtClean="0"/>
              <a:t>sebeplerindendir</a:t>
            </a:r>
            <a:endParaRPr lang="tr-TR" dirty="0" smtClean="0"/>
          </a:p>
          <a:p>
            <a:r>
              <a:rPr lang="tr-TR" dirty="0" smtClean="0"/>
              <a:t>O</a:t>
            </a:r>
            <a:r>
              <a:rPr lang="en-US" dirty="0" err="1" smtClean="0"/>
              <a:t>ksijen</a:t>
            </a:r>
            <a:r>
              <a:rPr lang="en-US" dirty="0" smtClean="0"/>
              <a:t> </a:t>
            </a:r>
            <a:r>
              <a:rPr lang="en-US" dirty="0" err="1" smtClean="0"/>
              <a:t>ihtiyacı</a:t>
            </a:r>
            <a:r>
              <a:rPr lang="en-US" dirty="0" smtClean="0"/>
              <a:t> </a:t>
            </a:r>
            <a:r>
              <a:rPr lang="en-US" dirty="0" err="1" smtClean="0"/>
              <a:t>oksijen</a:t>
            </a:r>
            <a:r>
              <a:rPr lang="en-US" dirty="0" smtClean="0"/>
              <a:t> </a:t>
            </a:r>
            <a:r>
              <a:rPr lang="en-US" dirty="0" err="1" smtClean="0"/>
              <a:t>sunumundan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tr-TR" dirty="0" smtClean="0"/>
              <a:t> ise ortaya çıkar.</a:t>
            </a:r>
            <a:endParaRPr lang="en-US" dirty="0" smtClean="0"/>
          </a:p>
          <a:p>
            <a:r>
              <a:rPr lang="tr-TR" dirty="0" smtClean="0"/>
              <a:t>E</a:t>
            </a:r>
            <a:r>
              <a:rPr lang="en-US" dirty="0" smtClean="0"/>
              <a:t>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ateroskleroz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hastalarında</a:t>
            </a:r>
            <a:r>
              <a:rPr lang="en-US" dirty="0" smtClean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 smtClean="0"/>
              <a:t>hastalığının</a:t>
            </a:r>
            <a:r>
              <a:rPr lang="en-US" dirty="0" smtClean="0"/>
              <a:t> </a:t>
            </a:r>
            <a:r>
              <a:rPr lang="en-US" dirty="0" err="1" smtClean="0"/>
              <a:t>insidansı</a:t>
            </a:r>
            <a:r>
              <a:rPr lang="en-US" dirty="0" smtClean="0"/>
              <a:t> %5 </a:t>
            </a:r>
            <a:r>
              <a:rPr lang="en-US" dirty="0" err="1" smtClean="0"/>
              <a:t>ile</a:t>
            </a:r>
            <a:r>
              <a:rPr lang="en-US" dirty="0" smtClean="0"/>
              <a:t> %10 </a:t>
            </a:r>
            <a:r>
              <a:rPr lang="en-US" dirty="0" err="1" smtClean="0"/>
              <a:t>arasındadır</a:t>
            </a:r>
            <a:endParaRPr lang="tr-TR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840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BLOKERLER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İdeali</a:t>
            </a:r>
            <a:r>
              <a:rPr lang="en-US" dirty="0" smtClean="0"/>
              <a:t>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hızını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60-70 </a:t>
            </a:r>
            <a:r>
              <a:rPr lang="en-US" dirty="0" err="1" smtClean="0">
                <a:solidFill>
                  <a:srgbClr val="FF0000"/>
                </a:solidFill>
              </a:rPr>
              <a:t>arasında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tutacak</a:t>
            </a:r>
            <a:r>
              <a:rPr lang="en-US" dirty="0" smtClean="0"/>
              <a:t> </a:t>
            </a:r>
            <a:r>
              <a:rPr lang="en-US" dirty="0" err="1" smtClean="0"/>
              <a:t>şeklinde</a:t>
            </a:r>
            <a:r>
              <a:rPr lang="en-US" dirty="0" smtClean="0"/>
              <a:t> </a:t>
            </a:r>
            <a:r>
              <a:rPr lang="en-US" dirty="0" err="1" smtClean="0"/>
              <a:t>titre</a:t>
            </a:r>
            <a:r>
              <a:rPr lang="en-US" dirty="0" smtClean="0"/>
              <a:t> </a:t>
            </a:r>
            <a:r>
              <a:rPr lang="en-US" dirty="0" err="1" smtClean="0"/>
              <a:t>ederek</a:t>
            </a:r>
            <a:r>
              <a:rPr lang="en-US" dirty="0" smtClean="0"/>
              <a:t> </a:t>
            </a:r>
            <a:r>
              <a:rPr lang="en-US" dirty="0" err="1" smtClean="0"/>
              <a:t>kullanmak</a:t>
            </a:r>
            <a:endParaRPr lang="en-US" dirty="0" smtClean="0"/>
          </a:p>
          <a:p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hipertansiyon</a:t>
            </a:r>
            <a:r>
              <a:rPr lang="en-US" dirty="0" smtClean="0"/>
              <a:t>, </a:t>
            </a:r>
            <a:r>
              <a:rPr lang="en-US" dirty="0" err="1" smtClean="0"/>
              <a:t>taşikardi</a:t>
            </a:r>
            <a:r>
              <a:rPr lang="en-US" dirty="0" smtClean="0"/>
              <a:t>, </a:t>
            </a:r>
            <a:r>
              <a:rPr lang="en-US" dirty="0" err="1" smtClean="0"/>
              <a:t>kompanse</a:t>
            </a:r>
            <a:r>
              <a:rPr lang="en-US" dirty="0" smtClean="0"/>
              <a:t> KKY </a:t>
            </a:r>
            <a:r>
              <a:rPr lang="en-US" dirty="0" err="1" smtClean="0"/>
              <a:t>tedavisinde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Dekompanse</a:t>
            </a:r>
            <a:r>
              <a:rPr lang="en-US" dirty="0" smtClean="0"/>
              <a:t> KKY, </a:t>
            </a:r>
            <a:r>
              <a:rPr lang="en-US" dirty="0" err="1" smtClean="0"/>
              <a:t>astım</a:t>
            </a:r>
            <a:r>
              <a:rPr lang="en-US" dirty="0" smtClean="0"/>
              <a:t>, KOAH,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bloklarında</a:t>
            </a:r>
            <a:r>
              <a:rPr lang="en-US" dirty="0" smtClean="0"/>
              <a:t> </a:t>
            </a:r>
            <a:r>
              <a:rPr lang="en-US" dirty="0" err="1" smtClean="0"/>
              <a:t>kontrendike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5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PERIOPERATIVE ISCHEMIC EVALUATION TRIAL(POISE)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POISE </a:t>
            </a:r>
            <a:r>
              <a:rPr lang="en-US" dirty="0" err="1" smtClean="0"/>
              <a:t>çalışması</a:t>
            </a:r>
            <a:r>
              <a:rPr lang="en-US" dirty="0" smtClean="0"/>
              <a:t> (2008)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perioperatif</a:t>
            </a:r>
            <a:r>
              <a:rPr lang="en-US" dirty="0" smtClean="0"/>
              <a:t> β-</a:t>
            </a:r>
            <a:r>
              <a:rPr lang="en-US" dirty="0" err="1" smtClean="0"/>
              <a:t>blokajın</a:t>
            </a:r>
            <a:r>
              <a:rPr lang="en-US" dirty="0" smtClean="0"/>
              <a:t> </a:t>
            </a:r>
            <a:r>
              <a:rPr lang="en-US" dirty="0" err="1" smtClean="0"/>
              <a:t>güvenilirliğini</a:t>
            </a:r>
            <a:r>
              <a:rPr lang="en-US" dirty="0" smtClean="0"/>
              <a:t> </a:t>
            </a:r>
            <a:r>
              <a:rPr lang="en-US" dirty="0" err="1" smtClean="0"/>
              <a:t>sorgulayan</a:t>
            </a:r>
            <a:r>
              <a:rPr lang="en-US" dirty="0" smtClean="0"/>
              <a:t> </a:t>
            </a:r>
            <a:r>
              <a:rPr lang="en-US" dirty="0" err="1" smtClean="0"/>
              <a:t>çalışmalardan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8351 hasta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çalışmaya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metoprolol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nonfatal PMI da %26 </a:t>
            </a:r>
            <a:r>
              <a:rPr lang="en-US" dirty="0" err="1" smtClean="0"/>
              <a:t>oranında</a:t>
            </a:r>
            <a:r>
              <a:rPr lang="en-US" dirty="0" smtClean="0"/>
              <a:t> </a:t>
            </a:r>
            <a:r>
              <a:rPr lang="en-US" dirty="0" err="1" smtClean="0"/>
              <a:t>azalma</a:t>
            </a:r>
            <a:r>
              <a:rPr lang="en-US" dirty="0" smtClean="0"/>
              <a:t> </a:t>
            </a:r>
            <a:r>
              <a:rPr lang="en-US" dirty="0" err="1" smtClean="0"/>
              <a:t>görülmüş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Buna </a:t>
            </a:r>
            <a:r>
              <a:rPr lang="en-US" dirty="0" err="1" smtClean="0"/>
              <a:t>karşılık</a:t>
            </a:r>
            <a:r>
              <a:rPr lang="en-US" dirty="0" smtClean="0"/>
              <a:t> β-</a:t>
            </a:r>
            <a:r>
              <a:rPr lang="en-US" dirty="0" err="1" smtClean="0"/>
              <a:t>blokaja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hipotansiyon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kanamaya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mortalite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stroke </a:t>
            </a:r>
            <a:r>
              <a:rPr lang="en-US" dirty="0" err="1" smtClean="0"/>
              <a:t>riskinde</a:t>
            </a:r>
            <a:r>
              <a:rPr lang="en-US" dirty="0" smtClean="0"/>
              <a:t> </a:t>
            </a:r>
            <a:r>
              <a:rPr lang="en-US" dirty="0" err="1" smtClean="0"/>
              <a:t>artış</a:t>
            </a:r>
            <a:r>
              <a:rPr lang="en-US" dirty="0" smtClean="0"/>
              <a:t> </a:t>
            </a:r>
            <a:r>
              <a:rPr lang="en-US" dirty="0" err="1" smtClean="0"/>
              <a:t>gözlenmiş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1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 </a:t>
            </a:r>
            <a:r>
              <a:rPr lang="en-US" dirty="0" err="1" smtClean="0"/>
              <a:t>düşürücü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: </a:t>
            </a:r>
            <a:r>
              <a:rPr lang="en-US" dirty="0" err="1" smtClean="0"/>
              <a:t>Sekonder</a:t>
            </a:r>
            <a:r>
              <a:rPr lang="en-US" dirty="0" smtClean="0"/>
              <a:t> </a:t>
            </a:r>
            <a:r>
              <a:rPr lang="en-US" dirty="0" err="1" smtClean="0"/>
              <a:t>korunma</a:t>
            </a:r>
            <a:endParaRPr lang="en-US" dirty="0" smtClean="0"/>
          </a:p>
          <a:p>
            <a:r>
              <a:rPr lang="en-US" dirty="0" err="1" smtClean="0"/>
              <a:t>Pleiotropik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: </a:t>
            </a:r>
            <a:r>
              <a:rPr lang="en-US" dirty="0" err="1" smtClean="0"/>
              <a:t>Plak</a:t>
            </a:r>
            <a:r>
              <a:rPr lang="en-US" dirty="0" smtClean="0"/>
              <a:t> </a:t>
            </a:r>
            <a:r>
              <a:rPr lang="en-US" dirty="0" err="1" smtClean="0"/>
              <a:t>stabilizasyonu</a:t>
            </a:r>
            <a:r>
              <a:rPr lang="en-US" err="1" smtClean="0"/>
              <a:t>,</a:t>
            </a:r>
            <a:r>
              <a:rPr lang="en-US" smtClean="0"/>
              <a:t>inflamasyon</a:t>
            </a:r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 err="1" smtClean="0"/>
              <a:t>faktörü</a:t>
            </a:r>
            <a:r>
              <a:rPr lang="en-US" dirty="0" smtClean="0"/>
              <a:t> </a:t>
            </a:r>
            <a:r>
              <a:rPr lang="en-US" dirty="0" err="1" smtClean="0"/>
              <a:t>olsun</a:t>
            </a:r>
            <a:r>
              <a:rPr lang="en-US" dirty="0" smtClean="0"/>
              <a:t> </a:t>
            </a:r>
            <a:r>
              <a:rPr lang="en-US" dirty="0" err="1" smtClean="0"/>
              <a:t>olmasın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vasküler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cerrahi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yapılacak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tüm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hastalarda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önerilir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905750" y="2815167"/>
            <a:ext cx="0" cy="370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5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KALSİYUM KANAL BLOKERLERİ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(-) </a:t>
            </a:r>
            <a:r>
              <a:rPr lang="en-US" dirty="0" err="1" smtClean="0"/>
              <a:t>kronotropi</a:t>
            </a:r>
            <a:endParaRPr lang="en-US" dirty="0" smtClean="0"/>
          </a:p>
          <a:p>
            <a:r>
              <a:rPr lang="en-US" dirty="0" smtClean="0"/>
              <a:t>(-) </a:t>
            </a:r>
            <a:r>
              <a:rPr lang="en-US" dirty="0" err="1" smtClean="0"/>
              <a:t>dromotropi</a:t>
            </a:r>
            <a:endParaRPr lang="en-US" dirty="0" smtClean="0"/>
          </a:p>
          <a:p>
            <a:r>
              <a:rPr lang="en-US" dirty="0" smtClean="0"/>
              <a:t>(-) </a:t>
            </a:r>
            <a:r>
              <a:rPr lang="en-US" dirty="0" err="1" smtClean="0"/>
              <a:t>inotropi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diltiazem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azalmış</a:t>
            </a:r>
            <a:r>
              <a:rPr lang="en-US" dirty="0" smtClean="0"/>
              <a:t> SVT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miyokardial</a:t>
            </a:r>
            <a:r>
              <a:rPr lang="en-US" dirty="0" smtClean="0"/>
              <a:t> </a:t>
            </a:r>
            <a:r>
              <a:rPr lang="en-US" dirty="0" err="1" smtClean="0"/>
              <a:t>iskemi</a:t>
            </a:r>
            <a:r>
              <a:rPr lang="en-US" dirty="0" smtClean="0"/>
              <a:t> </a:t>
            </a:r>
            <a:r>
              <a:rPr lang="en-US" dirty="0" err="1" smtClean="0"/>
              <a:t>gözlenmiş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2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ASETİL SALİSİLİK ASİT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Kardiyovasküler</a:t>
            </a:r>
            <a:r>
              <a:rPr lang="en-US" dirty="0" smtClean="0"/>
              <a:t> </a:t>
            </a:r>
            <a:r>
              <a:rPr lang="en-US" dirty="0" err="1" smtClean="0"/>
              <a:t>olaylardan</a:t>
            </a:r>
            <a:r>
              <a:rPr lang="en-US" dirty="0" smtClean="0"/>
              <a:t> primer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sekonder</a:t>
            </a:r>
            <a:r>
              <a:rPr lang="en-US" dirty="0" smtClean="0"/>
              <a:t> </a:t>
            </a:r>
            <a:r>
              <a:rPr lang="en-US" dirty="0" err="1" smtClean="0"/>
              <a:t>korunmada</a:t>
            </a:r>
            <a:endParaRPr lang="en-US" dirty="0" smtClean="0"/>
          </a:p>
          <a:p>
            <a:r>
              <a:rPr lang="en-US" dirty="0" err="1" smtClean="0"/>
              <a:t>Koroner</a:t>
            </a:r>
            <a:r>
              <a:rPr lang="en-US" dirty="0" smtClean="0"/>
              <a:t> stent </a:t>
            </a:r>
            <a:r>
              <a:rPr lang="en-US" dirty="0" err="1" smtClean="0"/>
              <a:t>trombozunu</a:t>
            </a:r>
            <a:r>
              <a:rPr lang="en-US" dirty="0" smtClean="0"/>
              <a:t> </a:t>
            </a:r>
            <a:r>
              <a:rPr lang="en-US" dirty="0" err="1" smtClean="0"/>
              <a:t>engellemek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klopidogrel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smtClean="0"/>
              <a:t>birlikte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5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1909482"/>
            <a:ext cx="7345362" cy="1532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İNTRAOPERATİF TAKİP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4511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n-US" dirty="0" err="1"/>
              <a:t>B</a:t>
            </a:r>
            <a:r>
              <a:rPr lang="en-US" dirty="0" err="1" smtClean="0"/>
              <a:t>üyük</a:t>
            </a:r>
            <a:r>
              <a:rPr lang="en-US" dirty="0" smtClean="0"/>
              <a:t> </a:t>
            </a:r>
            <a:r>
              <a:rPr lang="en-US" dirty="0" err="1"/>
              <a:t>Y</a:t>
            </a:r>
            <a:r>
              <a:rPr lang="en-US" dirty="0" err="1" smtClean="0"/>
              <a:t>ardımcımız</a:t>
            </a:r>
            <a:endParaRPr lang="en-US" dirty="0"/>
          </a:p>
        </p:txBody>
      </p:sp>
      <p:pic>
        <p:nvPicPr>
          <p:cNvPr id="4" name="Content Placeholder 3" descr="482857_stock-photo-ek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0" b="9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628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4-03-10 21.4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94" y="1414169"/>
            <a:ext cx="6522924" cy="41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İskeminin</a:t>
            </a:r>
            <a:r>
              <a:rPr lang="en-US" dirty="0" smtClean="0"/>
              <a:t> </a:t>
            </a:r>
            <a:r>
              <a:rPr lang="en-US" dirty="0" err="1" smtClean="0"/>
              <a:t>Tanısı</a:t>
            </a:r>
            <a:r>
              <a:rPr lang="en-US" dirty="0" smtClean="0"/>
              <a:t> (EKG)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Koroner</a:t>
            </a:r>
            <a:r>
              <a:rPr lang="en-US" dirty="0" smtClean="0"/>
              <a:t> </a:t>
            </a:r>
            <a:r>
              <a:rPr lang="en-US" dirty="0" err="1" smtClean="0"/>
              <a:t>damarlar</a:t>
            </a:r>
            <a:r>
              <a:rPr lang="en-US" dirty="0" smtClean="0"/>
              <a:t> tam </a:t>
            </a:r>
            <a:r>
              <a:rPr lang="en-US" dirty="0" err="1" smtClean="0"/>
              <a:t>tıkalı</a:t>
            </a:r>
            <a:r>
              <a:rPr lang="en-US" dirty="0" smtClean="0"/>
              <a:t> </a:t>
            </a:r>
            <a:r>
              <a:rPr lang="en-US" dirty="0" err="1" smtClean="0"/>
              <a:t>olduğunda</a:t>
            </a:r>
            <a:r>
              <a:rPr lang="en-US" dirty="0" smtClean="0"/>
              <a:t> ST </a:t>
            </a:r>
            <a:r>
              <a:rPr lang="en-US" dirty="0" err="1" smtClean="0"/>
              <a:t>elevasyonu</a:t>
            </a:r>
            <a:r>
              <a:rPr lang="en-US" dirty="0" smtClean="0"/>
              <a:t> </a:t>
            </a:r>
            <a:r>
              <a:rPr lang="en-US" dirty="0" err="1" smtClean="0"/>
              <a:t>gözlenir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Perioperatif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gözlenen</a:t>
            </a:r>
            <a:r>
              <a:rPr lang="en-US" dirty="0" smtClean="0"/>
              <a:t> </a:t>
            </a:r>
            <a:r>
              <a:rPr lang="en-US" dirty="0" err="1" smtClean="0"/>
              <a:t>bulgu</a:t>
            </a:r>
            <a:r>
              <a:rPr lang="en-US" dirty="0" smtClean="0"/>
              <a:t> ST segment </a:t>
            </a:r>
            <a:r>
              <a:rPr lang="en-US" dirty="0" err="1" smtClean="0"/>
              <a:t>depresyonudur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En </a:t>
            </a:r>
            <a:r>
              <a:rPr lang="en-US" dirty="0" err="1" smtClean="0">
                <a:solidFill>
                  <a:srgbClr val="FF0000"/>
                </a:solidFill>
              </a:rPr>
              <a:t>az</a:t>
            </a:r>
            <a:r>
              <a:rPr lang="en-US" dirty="0" smtClean="0">
                <a:solidFill>
                  <a:srgbClr val="FF0000"/>
                </a:solidFill>
              </a:rPr>
              <a:t> 1 mm horizontal </a:t>
            </a:r>
            <a:r>
              <a:rPr lang="en-US" dirty="0" err="1" smtClean="0">
                <a:solidFill>
                  <a:srgbClr val="FF0000"/>
                </a:solidFill>
              </a:rPr>
              <a:t>veya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aşağı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yönelimli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downsloping</a:t>
            </a:r>
            <a:r>
              <a:rPr lang="en-US" dirty="0" smtClean="0">
                <a:solidFill>
                  <a:srgbClr val="FF0000"/>
                </a:solidFill>
              </a:rPr>
              <a:t>), en </a:t>
            </a:r>
            <a:r>
              <a:rPr lang="en-US" dirty="0" err="1" smtClean="0">
                <a:solidFill>
                  <a:srgbClr val="FF0000"/>
                </a:solidFill>
              </a:rPr>
              <a:t>az</a:t>
            </a:r>
            <a:r>
              <a:rPr lang="en-US" dirty="0" smtClean="0">
                <a:solidFill>
                  <a:srgbClr val="FF0000"/>
                </a:solidFill>
              </a:rPr>
              <a:t> 0.08 </a:t>
            </a:r>
            <a:r>
              <a:rPr lang="en-US" dirty="0" err="1" smtClean="0">
                <a:solidFill>
                  <a:srgbClr val="FF0000"/>
                </a:solidFill>
              </a:rPr>
              <a:t>sn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süren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küçük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kare</a:t>
            </a:r>
            <a:r>
              <a:rPr lang="en-US" dirty="0" smtClean="0">
                <a:solidFill>
                  <a:srgbClr val="FF0000"/>
                </a:solidFill>
              </a:rPr>
              <a:t>) ST </a:t>
            </a:r>
            <a:r>
              <a:rPr lang="en-US" dirty="0" err="1" smtClean="0">
                <a:solidFill>
                  <a:srgbClr val="FF0000"/>
                </a:solidFill>
              </a:rPr>
              <a:t>depresyonları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iskemik</a:t>
            </a:r>
            <a:r>
              <a:rPr lang="en-US" dirty="0" smtClean="0">
                <a:solidFill>
                  <a:srgbClr val="FF0000"/>
                </a:solidFill>
              </a:rPr>
              <a:t> ST </a:t>
            </a:r>
            <a:r>
              <a:rPr lang="en-US" dirty="0" err="1" smtClean="0">
                <a:solidFill>
                  <a:srgbClr val="FF0000"/>
                </a:solidFill>
              </a:rPr>
              <a:t>değişikliği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olarak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kabul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edilir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EKG de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eşpeşe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derivasyonda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gözlenmelidir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5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derivasyon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Egzersiz</a:t>
            </a:r>
            <a:r>
              <a:rPr lang="en-US" dirty="0" smtClean="0"/>
              <a:t> </a:t>
            </a:r>
            <a:r>
              <a:rPr lang="en-US" dirty="0" err="1" smtClean="0"/>
              <a:t>testleriyle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çalışmalara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sırada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V5</a:t>
            </a:r>
            <a:r>
              <a:rPr lang="en-US" dirty="0" smtClean="0"/>
              <a:t> (%75)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sırada</a:t>
            </a:r>
            <a:r>
              <a:rPr lang="en-US" dirty="0" smtClean="0"/>
              <a:t>: V4 (%61)</a:t>
            </a:r>
          </a:p>
          <a:p>
            <a:r>
              <a:rPr lang="en-US" dirty="0" err="1" smtClean="0"/>
              <a:t>Kombine</a:t>
            </a:r>
            <a:r>
              <a:rPr lang="en-US" dirty="0" smtClean="0"/>
              <a:t> V5 </a:t>
            </a:r>
            <a:r>
              <a:rPr lang="en-US" dirty="0" err="1" smtClean="0"/>
              <a:t>ve</a:t>
            </a:r>
            <a:r>
              <a:rPr lang="en-US" dirty="0" smtClean="0"/>
              <a:t> V4 </a:t>
            </a:r>
            <a:r>
              <a:rPr lang="en-US" dirty="0" err="1" smtClean="0"/>
              <a:t>kullanıldığında</a:t>
            </a:r>
            <a:r>
              <a:rPr lang="en-US" dirty="0" smtClean="0"/>
              <a:t> </a:t>
            </a:r>
            <a:r>
              <a:rPr lang="en-US" dirty="0" err="1" smtClean="0"/>
              <a:t>sensitivite</a:t>
            </a:r>
            <a:r>
              <a:rPr lang="en-US" dirty="0" smtClean="0"/>
              <a:t> %90’a </a:t>
            </a:r>
            <a:r>
              <a:rPr lang="en-US" dirty="0" err="1" smtClean="0"/>
              <a:t>yükseliyor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5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Anestezi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sedasyon</a:t>
            </a:r>
            <a:r>
              <a:rPr lang="en-US" dirty="0" smtClean="0"/>
              <a:t> </a:t>
            </a:r>
            <a:r>
              <a:rPr lang="en-US" dirty="0" err="1" smtClean="0"/>
              <a:t>etkisindeki</a:t>
            </a:r>
            <a:r>
              <a:rPr lang="en-US" dirty="0" smtClean="0"/>
              <a:t>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iskemi</a:t>
            </a:r>
            <a:r>
              <a:rPr lang="en-US" dirty="0" smtClean="0"/>
              <a:t> </a:t>
            </a:r>
            <a:r>
              <a:rPr lang="en-US" dirty="0" err="1" smtClean="0"/>
              <a:t>bulguları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gizlenebilir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5. </a:t>
            </a:r>
            <a:r>
              <a:rPr lang="en-US" dirty="0" err="1" smtClean="0">
                <a:solidFill>
                  <a:srgbClr val="FF0000"/>
                </a:solidFill>
              </a:rPr>
              <a:t>günler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arasında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konur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%30-70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mortalite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seyreder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0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 depresyon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205"/>
          <a:stretch>
            <a:fillRect/>
          </a:stretch>
        </p:blipFill>
        <p:spPr>
          <a:xfrm>
            <a:off x="491726" y="1047477"/>
            <a:ext cx="8139224" cy="4603265"/>
          </a:xfr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486316" y="2085474"/>
            <a:ext cx="187158" cy="280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392737" y="3435684"/>
            <a:ext cx="280737" cy="320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994316" y="3435684"/>
            <a:ext cx="147052" cy="320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994316" y="1978526"/>
            <a:ext cx="147052" cy="3876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9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İskeminin</a:t>
            </a:r>
            <a:r>
              <a:rPr lang="en-US" dirty="0" smtClean="0"/>
              <a:t> </a:t>
            </a:r>
            <a:r>
              <a:rPr lang="en-US" dirty="0" err="1" smtClean="0"/>
              <a:t>Tanısı</a:t>
            </a:r>
            <a:r>
              <a:rPr lang="en-US" dirty="0" smtClean="0"/>
              <a:t> (LAB)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Başlıca</a:t>
            </a:r>
            <a:r>
              <a:rPr lang="en-US" dirty="0" smtClean="0"/>
              <a:t> </a:t>
            </a:r>
            <a:r>
              <a:rPr lang="en-US" dirty="0" err="1" smtClean="0"/>
              <a:t>enzimler</a:t>
            </a:r>
            <a:r>
              <a:rPr lang="en-US" dirty="0" smtClean="0"/>
              <a:t> :CK,CK-</a:t>
            </a:r>
            <a:r>
              <a:rPr lang="en-US" dirty="0" err="1" smtClean="0"/>
              <a:t>MB,troponin</a:t>
            </a:r>
            <a:r>
              <a:rPr lang="en-US" dirty="0" smtClean="0"/>
              <a:t>-</a:t>
            </a:r>
            <a:r>
              <a:rPr lang="en-US" dirty="0" err="1" smtClean="0"/>
              <a:t>I,troponin</a:t>
            </a:r>
            <a:r>
              <a:rPr lang="en-US" dirty="0" smtClean="0"/>
              <a:t>-T</a:t>
            </a:r>
          </a:p>
          <a:p>
            <a:r>
              <a:rPr lang="en-US" dirty="0"/>
              <a:t>İ</a:t>
            </a:r>
            <a:r>
              <a:rPr lang="en-US" dirty="0" smtClean="0"/>
              <a:t>lk </a:t>
            </a:r>
            <a:r>
              <a:rPr lang="en-US" dirty="0" err="1" smtClean="0"/>
              <a:t>yükselen</a:t>
            </a:r>
            <a:r>
              <a:rPr lang="en-US" dirty="0" smtClean="0"/>
              <a:t> marker: </a:t>
            </a:r>
            <a:r>
              <a:rPr lang="en-US" dirty="0" err="1" smtClean="0"/>
              <a:t>Miyoglobin</a:t>
            </a:r>
            <a:endParaRPr lang="en-US" dirty="0" smtClean="0"/>
          </a:p>
          <a:p>
            <a:r>
              <a:rPr lang="en-US" dirty="0" smtClean="0"/>
              <a:t>İlk </a:t>
            </a:r>
            <a:r>
              <a:rPr lang="en-US" dirty="0" err="1" smtClean="0"/>
              <a:t>yükselen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: CK-MB</a:t>
            </a:r>
          </a:p>
          <a:p>
            <a:r>
              <a:rPr lang="en-US" dirty="0" smtClean="0"/>
              <a:t>Troponin I </a:t>
            </a:r>
            <a:r>
              <a:rPr lang="en-US" dirty="0" err="1" smtClean="0"/>
              <a:t>ve</a:t>
            </a:r>
            <a:r>
              <a:rPr lang="en-US" dirty="0" smtClean="0"/>
              <a:t> T </a:t>
            </a:r>
            <a:r>
              <a:rPr lang="en-US" dirty="0" err="1" smtClean="0"/>
              <a:t>nin</a:t>
            </a:r>
            <a:r>
              <a:rPr lang="en-US" dirty="0" smtClean="0"/>
              <a:t> </a:t>
            </a:r>
            <a:r>
              <a:rPr lang="en-US" dirty="0" err="1" smtClean="0"/>
              <a:t>yükseklikleri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spesifik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4 </a:t>
            </a:r>
            <a:r>
              <a:rPr lang="en-US" dirty="0" err="1" smtClean="0"/>
              <a:t>saatte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enzimlerdeki</a:t>
            </a:r>
            <a:r>
              <a:rPr lang="en-US" dirty="0" smtClean="0"/>
              <a:t> %50’lik </a:t>
            </a:r>
            <a:r>
              <a:rPr lang="en-US" dirty="0" err="1" smtClean="0"/>
              <a:t>artış</a:t>
            </a:r>
            <a:r>
              <a:rPr lang="en-US" dirty="0" smtClean="0"/>
              <a:t> </a:t>
            </a:r>
            <a:r>
              <a:rPr lang="en-US" dirty="0" err="1" smtClean="0"/>
              <a:t>iskemi</a:t>
            </a:r>
            <a:r>
              <a:rPr lang="en-US" dirty="0" smtClean="0"/>
              <a:t> </a:t>
            </a:r>
            <a:r>
              <a:rPr lang="en-US" dirty="0" err="1" smtClean="0"/>
              <a:t>lehine</a:t>
            </a:r>
            <a:r>
              <a:rPr lang="en-US" dirty="0" smtClean="0"/>
              <a:t> (son </a:t>
            </a:r>
            <a:r>
              <a:rPr lang="en-US" dirty="0" err="1" smtClean="0"/>
              <a:t>yayınlarda</a:t>
            </a:r>
            <a:r>
              <a:rPr lang="en-US" dirty="0" smtClean="0"/>
              <a:t> 2 </a:t>
            </a:r>
            <a:r>
              <a:rPr lang="en-US" dirty="0" err="1" smtClean="0"/>
              <a:t>saatte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ölçümler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6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roponinler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Kit </a:t>
            </a:r>
            <a:r>
              <a:rPr lang="en-US" dirty="0" err="1" smtClean="0"/>
              <a:t>üreticisi</a:t>
            </a:r>
            <a:r>
              <a:rPr lang="en-US" dirty="0" smtClean="0"/>
              <a:t> </a:t>
            </a:r>
            <a:r>
              <a:rPr lang="en-US" dirty="0" err="1" smtClean="0"/>
              <a:t>firmaya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bakılan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endParaRPr lang="en-US" dirty="0"/>
          </a:p>
          <a:p>
            <a:r>
              <a:rPr lang="en-US" dirty="0" smtClean="0"/>
              <a:t>Rise and fall</a:t>
            </a:r>
          </a:p>
          <a:p>
            <a:r>
              <a:rPr lang="en-US" dirty="0" smtClean="0"/>
              <a:t>Troponin I </a:t>
            </a:r>
            <a:r>
              <a:rPr lang="en-US" dirty="0" err="1" smtClean="0"/>
              <a:t>KBY’den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etkilenir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Troponin T KBY li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birbirine</a:t>
            </a:r>
            <a:r>
              <a:rPr lang="en-US" dirty="0" smtClean="0"/>
              <a:t> </a:t>
            </a:r>
            <a:r>
              <a:rPr lang="en-US" dirty="0" err="1" smtClean="0"/>
              <a:t>yakın</a:t>
            </a:r>
            <a:r>
              <a:rPr lang="en-US" dirty="0" smtClean="0"/>
              <a:t> </a:t>
            </a:r>
            <a:r>
              <a:rPr lang="en-US" dirty="0" err="1" smtClean="0"/>
              <a:t>yüksekliklerde</a:t>
            </a:r>
            <a:r>
              <a:rPr lang="en-US" dirty="0" smtClean="0"/>
              <a:t> </a:t>
            </a:r>
            <a:r>
              <a:rPr lang="en-US" dirty="0" err="1" smtClean="0"/>
              <a:t>seyreder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9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6749" y="510822"/>
            <a:ext cx="7345362" cy="1577622"/>
          </a:xfrm>
        </p:spPr>
        <p:txBody>
          <a:bodyPr/>
          <a:lstStyle/>
          <a:p>
            <a:r>
              <a:rPr lang="en-US" dirty="0" err="1" smtClean="0"/>
              <a:t>Miyoglobin</a:t>
            </a:r>
            <a:r>
              <a:rPr lang="en-US" dirty="0" smtClean="0"/>
              <a:t> 1. </a:t>
            </a:r>
            <a:r>
              <a:rPr lang="en-US" dirty="0" err="1" smtClean="0"/>
              <a:t>saatte</a:t>
            </a:r>
            <a:r>
              <a:rPr lang="en-US" dirty="0" smtClean="0"/>
              <a:t> </a:t>
            </a:r>
            <a:r>
              <a:rPr lang="en-US" dirty="0" err="1" smtClean="0"/>
              <a:t>yükselmeye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endParaRPr lang="en-US" dirty="0" smtClean="0"/>
          </a:p>
          <a:p>
            <a:r>
              <a:rPr lang="en-US" dirty="0" err="1" smtClean="0"/>
              <a:t>Troponinler</a:t>
            </a:r>
            <a:r>
              <a:rPr lang="en-US" dirty="0" smtClean="0"/>
              <a:t> 2-6 </a:t>
            </a:r>
            <a:r>
              <a:rPr lang="en-US" dirty="0" err="1" smtClean="0"/>
              <a:t>saatte</a:t>
            </a:r>
            <a:r>
              <a:rPr lang="en-US" dirty="0" smtClean="0"/>
              <a:t> </a:t>
            </a:r>
            <a:r>
              <a:rPr lang="en-US" dirty="0" err="1" smtClean="0"/>
              <a:t>yükselmeye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; 4-14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 </a:t>
            </a:r>
            <a:r>
              <a:rPr lang="en-US" dirty="0" err="1" smtClean="0"/>
              <a:t>döner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Ekran Resmi 2014-03-16 22.1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9" y="2088444"/>
            <a:ext cx="7594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İntraop</a:t>
            </a:r>
            <a:r>
              <a:rPr lang="en-US" dirty="0" smtClean="0"/>
              <a:t> </a:t>
            </a:r>
            <a:r>
              <a:rPr lang="en-US" dirty="0" err="1" smtClean="0"/>
              <a:t>İskemi</a:t>
            </a:r>
            <a:r>
              <a:rPr lang="en-US" dirty="0" smtClean="0"/>
              <a:t> </a:t>
            </a:r>
            <a:r>
              <a:rPr lang="en-US" dirty="0" err="1" smtClean="0"/>
              <a:t>Varlığında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Hemodinamik</a:t>
            </a:r>
            <a:r>
              <a:rPr lang="en-US" dirty="0" smtClean="0"/>
              <a:t>: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desaturasyon</a:t>
            </a:r>
            <a:r>
              <a:rPr lang="en-US" dirty="0" smtClean="0"/>
              <a:t>,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üfürüm</a:t>
            </a:r>
            <a:r>
              <a:rPr lang="en-US" dirty="0" smtClean="0"/>
              <a:t>, </a:t>
            </a:r>
            <a:r>
              <a:rPr lang="en-US" dirty="0" err="1" smtClean="0"/>
              <a:t>vazopressörlere</a:t>
            </a:r>
            <a:r>
              <a:rPr lang="en-US" dirty="0" smtClean="0"/>
              <a:t> </a:t>
            </a:r>
            <a:r>
              <a:rPr lang="en-US" dirty="0" err="1" smtClean="0"/>
              <a:t>dirençli</a:t>
            </a:r>
            <a:r>
              <a:rPr lang="en-US" dirty="0" smtClean="0"/>
              <a:t> </a:t>
            </a:r>
            <a:r>
              <a:rPr lang="en-US" dirty="0" err="1" smtClean="0"/>
              <a:t>şok</a:t>
            </a:r>
            <a:endParaRPr lang="en-US" dirty="0" smtClean="0"/>
          </a:p>
          <a:p>
            <a:r>
              <a:rPr lang="en-US" dirty="0" smtClean="0">
                <a:solidFill>
                  <a:srgbClr val="660066"/>
                </a:solidFill>
              </a:rPr>
              <a:t>EKG</a:t>
            </a:r>
            <a:r>
              <a:rPr lang="en-US" dirty="0" smtClean="0"/>
              <a:t>: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çıkan</a:t>
            </a:r>
            <a:r>
              <a:rPr lang="en-US" dirty="0" smtClean="0"/>
              <a:t> LBBB, ST </a:t>
            </a:r>
            <a:r>
              <a:rPr lang="en-US" dirty="0" err="1" smtClean="0"/>
              <a:t>değişiklikleri</a:t>
            </a:r>
            <a:r>
              <a:rPr lang="en-US" dirty="0" smtClean="0"/>
              <a:t>, T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inversiyonu</a:t>
            </a:r>
            <a:endParaRPr lang="en-US" dirty="0" smtClean="0"/>
          </a:p>
          <a:p>
            <a:r>
              <a:rPr lang="en-US" dirty="0" err="1" smtClean="0">
                <a:solidFill>
                  <a:srgbClr val="660066"/>
                </a:solidFill>
              </a:rPr>
              <a:t>Laboratuar</a:t>
            </a:r>
            <a:r>
              <a:rPr lang="en-US" dirty="0" smtClean="0"/>
              <a:t>: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r>
              <a:rPr lang="en-US" dirty="0" smtClean="0"/>
              <a:t>, CK, Troponin, </a:t>
            </a:r>
            <a:r>
              <a:rPr lang="en-US" dirty="0" err="1" smtClean="0"/>
              <a:t>Miyoglobin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8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Ne </a:t>
            </a:r>
            <a:r>
              <a:rPr lang="en-US" dirty="0" err="1" smtClean="0">
                <a:solidFill>
                  <a:srgbClr val="660066"/>
                </a:solidFill>
              </a:rPr>
              <a:t>yapmalı</a:t>
            </a:r>
            <a:r>
              <a:rPr lang="en-US" dirty="0" smtClean="0">
                <a:solidFill>
                  <a:srgbClr val="660066"/>
                </a:solidFill>
              </a:rPr>
              <a:t>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derivasyonlu</a:t>
            </a:r>
            <a:r>
              <a:rPr lang="en-US" dirty="0" smtClean="0"/>
              <a:t> EKG </a:t>
            </a:r>
            <a:r>
              <a:rPr lang="en-US" dirty="0" err="1" smtClean="0"/>
              <a:t>çekilmeli</a:t>
            </a:r>
            <a:r>
              <a:rPr lang="en-US" dirty="0" smtClean="0"/>
              <a:t>.</a:t>
            </a:r>
          </a:p>
          <a:p>
            <a:r>
              <a:rPr lang="en-US" dirty="0" err="1"/>
              <a:t>Kardiak</a:t>
            </a:r>
            <a:r>
              <a:rPr lang="en-US" dirty="0"/>
              <a:t> </a:t>
            </a:r>
            <a:r>
              <a:rPr lang="en-US" dirty="0" err="1"/>
              <a:t>enzimler</a:t>
            </a:r>
            <a:r>
              <a:rPr lang="en-US" dirty="0"/>
              <a:t> </a:t>
            </a:r>
            <a:r>
              <a:rPr lang="en-US" dirty="0" err="1"/>
              <a:t>gönderilmeli</a:t>
            </a:r>
            <a:endParaRPr lang="en-US" dirty="0"/>
          </a:p>
          <a:p>
            <a:r>
              <a:rPr lang="en-US" dirty="0" err="1" smtClean="0"/>
              <a:t>Transözefageal</a:t>
            </a:r>
            <a:r>
              <a:rPr lang="en-US" dirty="0" smtClean="0"/>
              <a:t> </a:t>
            </a:r>
            <a:r>
              <a:rPr lang="en-US" dirty="0" err="1" smtClean="0"/>
              <a:t>ekokardiyografi</a:t>
            </a:r>
            <a:r>
              <a:rPr lang="en-US" dirty="0" smtClean="0"/>
              <a:t> </a:t>
            </a:r>
            <a:r>
              <a:rPr lang="en-US" dirty="0" err="1" smtClean="0"/>
              <a:t>yapılabilir</a:t>
            </a:r>
            <a:r>
              <a:rPr lang="en-US" dirty="0" smtClean="0"/>
              <a:t>. (</a:t>
            </a:r>
            <a:r>
              <a:rPr lang="en-US" dirty="0" err="1" smtClean="0"/>
              <a:t>Standart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3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2917" y="275167"/>
            <a:ext cx="4095750" cy="846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ACİL YAKLAŞIM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00667" y="1492250"/>
            <a:ext cx="7143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CERRAHİ EKİBİ BİLGİLENDİR.</a:t>
            </a:r>
          </a:p>
          <a:p>
            <a:pPr marL="342900" indent="-342900">
              <a:buAutoNum type="arabicParenR"/>
            </a:pPr>
            <a:r>
              <a:rPr lang="en-US" dirty="0" smtClean="0"/>
              <a:t>MÜMKÜNSE AMELİYATI ERTELE YA DA HIZLICA SONLANDIRILMASINI SAĞLA.</a:t>
            </a:r>
          </a:p>
          <a:p>
            <a:pPr marL="342900" indent="-342900">
              <a:buAutoNum type="arabicParenR"/>
            </a:pPr>
            <a:r>
              <a:rPr lang="en-US" dirty="0" smtClean="0"/>
              <a:t>%100 OKSİJENİZASYON SAĞLA.</a:t>
            </a:r>
          </a:p>
          <a:p>
            <a:pPr marL="342900" indent="-342900">
              <a:buAutoNum type="arabicParenR"/>
            </a:pPr>
            <a:r>
              <a:rPr lang="en-US" dirty="0" smtClean="0"/>
              <a:t>ANESTEZİ DERİNLİĞİNİ SAĞLA.</a:t>
            </a:r>
          </a:p>
          <a:p>
            <a:pPr marL="342900" indent="-342900">
              <a:buAutoNum type="arabicParenR"/>
            </a:pPr>
            <a:r>
              <a:rPr lang="en-US" dirty="0" smtClean="0"/>
              <a:t>ANALJEZİYİ SAĞLA.</a:t>
            </a:r>
          </a:p>
          <a:p>
            <a:pPr marL="342900" indent="-342900">
              <a:buAutoNum type="arabicParenR"/>
            </a:pPr>
            <a:r>
              <a:rPr lang="en-US" dirty="0" smtClean="0"/>
              <a:t>HEMODİNAMİK DEĞİŞİKLİKLERİ ENGELLE.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Taşikardi</a:t>
            </a:r>
            <a:r>
              <a:rPr lang="en-US" dirty="0" smtClean="0"/>
              <a:t>, </a:t>
            </a:r>
            <a:r>
              <a:rPr lang="en-US" dirty="0" err="1" smtClean="0"/>
              <a:t>bradikardi</a:t>
            </a:r>
            <a:r>
              <a:rPr lang="en-US" dirty="0" smtClean="0"/>
              <a:t>, </a:t>
            </a:r>
            <a:r>
              <a:rPr lang="en-US" dirty="0" err="1" smtClean="0"/>
              <a:t>hipotansiyon</a:t>
            </a:r>
            <a:r>
              <a:rPr lang="en-US" dirty="0" smtClean="0"/>
              <a:t>, </a:t>
            </a:r>
            <a:r>
              <a:rPr lang="en-US" dirty="0" err="1" smtClean="0"/>
              <a:t>hipertansiyon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/>
              <a:t>orfin</a:t>
            </a:r>
            <a:r>
              <a:rPr lang="en-US" dirty="0" smtClean="0"/>
              <a:t>   </a:t>
            </a:r>
            <a:r>
              <a:rPr lang="en-US" dirty="0" err="1">
                <a:solidFill>
                  <a:srgbClr val="FF0000"/>
                </a:solidFill>
              </a:rPr>
              <a:t>O</a:t>
            </a:r>
            <a:r>
              <a:rPr lang="en-US" dirty="0" err="1" smtClean="0"/>
              <a:t>ksijen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/>
              <a:t>itrat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spirin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23593" y="4631571"/>
            <a:ext cx="2698750" cy="17674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Beta </a:t>
            </a:r>
            <a:r>
              <a:rPr lang="en-US" dirty="0" err="1" smtClean="0"/>
              <a:t>bloker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blokerleri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Alfa –</a:t>
            </a:r>
            <a:r>
              <a:rPr lang="en-US" dirty="0" err="1" smtClean="0"/>
              <a:t>blokerler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Vazodilatör</a:t>
            </a:r>
            <a:r>
              <a:rPr lang="en-US" dirty="0" smtClean="0"/>
              <a:t>/</a:t>
            </a:r>
            <a:r>
              <a:rPr lang="en-US" dirty="0" err="1" smtClean="0"/>
              <a:t>Nitrat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Antiplateletler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430211" y="3288632"/>
            <a:ext cx="94915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79368" y="3288632"/>
            <a:ext cx="0" cy="120315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2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POSTOPERATİF DÖNEMDE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kardiyoloji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konsültasyonu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Mümkünse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yoğun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bakım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ünitesine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transport</a:t>
            </a:r>
          </a:p>
          <a:p>
            <a:r>
              <a:rPr lang="en-US" dirty="0" smtClean="0"/>
              <a:t>Yakın </a:t>
            </a:r>
            <a:r>
              <a:rPr lang="en-US" dirty="0" err="1" smtClean="0"/>
              <a:t>hemodinamik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rgbClr val="FF0000"/>
                </a:solidFill>
              </a:rPr>
              <a:t>invaziv</a:t>
            </a:r>
            <a:r>
              <a:rPr lang="en-US" dirty="0" smtClean="0"/>
              <a:t> </a:t>
            </a:r>
            <a:r>
              <a:rPr lang="en-US" dirty="0" err="1" smtClean="0"/>
              <a:t>monitorizasyon</a:t>
            </a:r>
            <a:endParaRPr lang="en-US" dirty="0" smtClean="0"/>
          </a:p>
          <a:p>
            <a:r>
              <a:rPr lang="en-US" dirty="0" smtClean="0"/>
              <a:t>Seri EKG </a:t>
            </a:r>
            <a:r>
              <a:rPr lang="en-US" dirty="0" err="1" smtClean="0"/>
              <a:t>ve</a:t>
            </a:r>
            <a:r>
              <a:rPr lang="en-US" dirty="0" smtClean="0"/>
              <a:t> troponin </a:t>
            </a:r>
            <a:r>
              <a:rPr lang="en-US" dirty="0" err="1" smtClean="0"/>
              <a:t>takipleri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8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9690" y="1866232"/>
            <a:ext cx="7345362" cy="3932238"/>
          </a:xfrm>
        </p:spPr>
        <p:txBody>
          <a:bodyPr/>
          <a:lstStyle/>
          <a:p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r>
              <a:rPr lang="en-US" dirty="0" smtClean="0"/>
              <a:t> </a:t>
            </a:r>
            <a:r>
              <a:rPr lang="en-US" dirty="0" err="1" smtClean="0"/>
              <a:t>kontrolü</a:t>
            </a:r>
            <a:r>
              <a:rPr lang="en-US" dirty="0" smtClean="0"/>
              <a:t> </a:t>
            </a:r>
            <a:r>
              <a:rPr lang="en-US" dirty="0" err="1" smtClean="0"/>
              <a:t>yapılmalı</a:t>
            </a:r>
            <a:endParaRPr lang="en-US" dirty="0" smtClean="0"/>
          </a:p>
          <a:p>
            <a:r>
              <a:rPr lang="en-US" dirty="0" err="1" smtClean="0"/>
              <a:t>Stressiz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ortam</a:t>
            </a:r>
            <a:r>
              <a:rPr lang="en-US" dirty="0" smtClean="0"/>
              <a:t> </a:t>
            </a:r>
            <a:r>
              <a:rPr lang="en-US" dirty="0" err="1" smtClean="0"/>
              <a:t>sağlanmalı</a:t>
            </a:r>
            <a:endParaRPr lang="en-US" dirty="0" smtClean="0"/>
          </a:p>
          <a:p>
            <a:r>
              <a:rPr lang="en-US" dirty="0" err="1" smtClean="0"/>
              <a:t>Kardiojenik</a:t>
            </a:r>
            <a:r>
              <a:rPr lang="en-US" dirty="0" smtClean="0"/>
              <a:t> </a:t>
            </a:r>
            <a:r>
              <a:rPr lang="en-US" dirty="0" err="1" smtClean="0"/>
              <a:t>şok</a:t>
            </a:r>
            <a:r>
              <a:rPr lang="en-US" dirty="0" smtClean="0"/>
              <a:t>,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yetersizliği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durumlardan</a:t>
            </a:r>
            <a:r>
              <a:rPr lang="en-US" dirty="0" smtClean="0"/>
              <a:t> </a:t>
            </a:r>
            <a:r>
              <a:rPr lang="en-US" dirty="0" err="1" smtClean="0"/>
              <a:t>kaçınılmalı</a:t>
            </a:r>
            <a:endParaRPr lang="en-US" dirty="0" smtClean="0"/>
          </a:p>
          <a:p>
            <a:r>
              <a:rPr lang="en-US" dirty="0" err="1" smtClean="0"/>
              <a:t>Yeterli</a:t>
            </a:r>
            <a:r>
              <a:rPr lang="en-US" dirty="0" smtClean="0"/>
              <a:t> </a:t>
            </a:r>
            <a:r>
              <a:rPr lang="en-US" dirty="0" err="1" smtClean="0"/>
              <a:t>oksijenasyon</a:t>
            </a:r>
            <a:r>
              <a:rPr lang="en-US" dirty="0" smtClean="0"/>
              <a:t> </a:t>
            </a:r>
            <a:r>
              <a:rPr lang="en-US" dirty="0" err="1" smtClean="0"/>
              <a:t>sağlanmalı</a:t>
            </a:r>
            <a:endParaRPr lang="en-US" dirty="0" smtClean="0"/>
          </a:p>
          <a:p>
            <a:r>
              <a:rPr lang="en-US" dirty="0" smtClean="0"/>
              <a:t>IV/PO beta-</a:t>
            </a:r>
            <a:r>
              <a:rPr lang="en-US" dirty="0" err="1" smtClean="0"/>
              <a:t>bloker</a:t>
            </a:r>
            <a:r>
              <a:rPr lang="en-US" dirty="0" smtClean="0"/>
              <a:t> </a:t>
            </a:r>
            <a:r>
              <a:rPr lang="en-US" dirty="0" err="1" smtClean="0"/>
              <a:t>kullanımına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edilmeli</a:t>
            </a:r>
            <a:endParaRPr lang="en-US" dirty="0" smtClean="0"/>
          </a:p>
          <a:p>
            <a:r>
              <a:rPr lang="en-US" dirty="0" err="1" smtClean="0"/>
              <a:t>ACEi</a:t>
            </a:r>
            <a:r>
              <a:rPr lang="en-US" dirty="0" smtClean="0"/>
              <a:t>, ARB, statin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tedaviler</a:t>
            </a:r>
            <a:r>
              <a:rPr lang="en-US" dirty="0" smtClean="0"/>
              <a:t> </a:t>
            </a:r>
            <a:r>
              <a:rPr lang="en-US" dirty="0" err="1" smtClean="0"/>
              <a:t>başlanmalı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0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ÖZETLE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Kardiyak</a:t>
            </a:r>
            <a:r>
              <a:rPr lang="en-US" dirty="0" smtClean="0"/>
              <a:t> </a:t>
            </a:r>
            <a:r>
              <a:rPr lang="en-US" dirty="0" err="1" smtClean="0"/>
              <a:t>hastaya</a:t>
            </a:r>
            <a:r>
              <a:rPr lang="en-US" dirty="0" smtClean="0"/>
              <a:t> </a:t>
            </a:r>
            <a:r>
              <a:rPr lang="en-US" dirty="0" err="1" smtClean="0"/>
              <a:t>multidisipliner</a:t>
            </a:r>
            <a:r>
              <a:rPr lang="en-US" dirty="0" smtClean="0"/>
              <a:t> </a:t>
            </a:r>
            <a:r>
              <a:rPr lang="en-US" dirty="0" err="1" smtClean="0"/>
              <a:t>yaklaşım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endParaRPr lang="en-US" dirty="0" smtClean="0"/>
          </a:p>
          <a:p>
            <a:r>
              <a:rPr lang="en-US" dirty="0" err="1" smtClean="0"/>
              <a:t>Preop</a:t>
            </a:r>
            <a:r>
              <a:rPr lang="en-US" dirty="0" smtClean="0"/>
              <a:t> </a:t>
            </a:r>
            <a:r>
              <a:rPr lang="en-US" dirty="0" err="1" smtClean="0"/>
              <a:t>hazırlıkta</a:t>
            </a:r>
            <a:r>
              <a:rPr lang="en-US" dirty="0" smtClean="0"/>
              <a:t> risk </a:t>
            </a:r>
            <a:r>
              <a:rPr lang="en-US" dirty="0" err="1" smtClean="0"/>
              <a:t>analizi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yapılmalı</a:t>
            </a:r>
            <a:r>
              <a:rPr lang="en-US" dirty="0" smtClean="0"/>
              <a:t>,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düzenlenmeli</a:t>
            </a:r>
            <a:endParaRPr lang="en-US" dirty="0" smtClean="0"/>
          </a:p>
          <a:p>
            <a:r>
              <a:rPr lang="en-US" dirty="0" err="1" smtClean="0"/>
              <a:t>Intraoperatif</a:t>
            </a:r>
            <a:r>
              <a:rPr lang="en-US" dirty="0" smtClean="0"/>
              <a:t> </a:t>
            </a:r>
            <a:r>
              <a:rPr lang="en-US" dirty="0" err="1" smtClean="0"/>
              <a:t>iskemik</a:t>
            </a:r>
            <a:r>
              <a:rPr lang="en-US" dirty="0" smtClean="0"/>
              <a:t> </a:t>
            </a:r>
            <a:r>
              <a:rPr lang="en-US" dirty="0" err="1" smtClean="0"/>
              <a:t>değişiklikler</a:t>
            </a:r>
            <a:r>
              <a:rPr lang="en-US" dirty="0" smtClean="0"/>
              <a:t> </a:t>
            </a:r>
            <a:r>
              <a:rPr lang="en-US" dirty="0" err="1" smtClean="0"/>
              <a:t>konusunda</a:t>
            </a:r>
            <a:r>
              <a:rPr lang="en-US" dirty="0" smtClean="0"/>
              <a:t> </a:t>
            </a:r>
            <a:r>
              <a:rPr lang="en-US" dirty="0" err="1" smtClean="0"/>
              <a:t>dikkatli</a:t>
            </a:r>
            <a:r>
              <a:rPr lang="en-US" dirty="0" smtClean="0"/>
              <a:t> </a:t>
            </a:r>
            <a:r>
              <a:rPr lang="en-US" dirty="0" err="1" smtClean="0"/>
              <a:t>olunmalı</a:t>
            </a:r>
            <a:endParaRPr lang="en-US" dirty="0" smtClean="0"/>
          </a:p>
          <a:p>
            <a:r>
              <a:rPr lang="en-US" dirty="0" err="1" smtClean="0"/>
              <a:t>Yardım</a:t>
            </a:r>
            <a:r>
              <a:rPr lang="en-US" dirty="0" smtClean="0"/>
              <a:t> </a:t>
            </a:r>
            <a:r>
              <a:rPr lang="en-US" dirty="0" err="1" smtClean="0"/>
              <a:t>istemekten</a:t>
            </a:r>
            <a:r>
              <a:rPr lang="en-US" dirty="0" smtClean="0"/>
              <a:t> </a:t>
            </a:r>
            <a:r>
              <a:rPr lang="en-US" dirty="0" err="1" smtClean="0"/>
              <a:t>kaçınılmamalı</a:t>
            </a:r>
            <a:endParaRPr lang="en-US" dirty="0" smtClean="0"/>
          </a:p>
          <a:p>
            <a:r>
              <a:rPr lang="en-US" dirty="0" smtClean="0"/>
              <a:t>EKG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laboratuar</a:t>
            </a:r>
            <a:r>
              <a:rPr lang="en-US" dirty="0" smtClean="0"/>
              <a:t> </a:t>
            </a:r>
            <a:r>
              <a:rPr lang="en-US" dirty="0" err="1" smtClean="0"/>
              <a:t>bulgularını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/>
              <a:t> </a:t>
            </a:r>
            <a:r>
              <a:rPr lang="en-US" dirty="0" err="1" smtClean="0"/>
              <a:t>değerlendirebilmeli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3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FİZYOLOJİ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Koroner</a:t>
            </a:r>
            <a:r>
              <a:rPr lang="en-US" dirty="0" smtClean="0"/>
              <a:t> </a:t>
            </a:r>
            <a:r>
              <a:rPr lang="en-US" dirty="0" err="1" smtClean="0"/>
              <a:t>perfüzyon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>
                <a:solidFill>
                  <a:srgbClr val="FF0000"/>
                </a:solidFill>
              </a:rPr>
              <a:t>diastolik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aort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basıncı-sağ</a:t>
            </a:r>
            <a:r>
              <a:rPr lang="en-US" dirty="0" smtClean="0">
                <a:solidFill>
                  <a:srgbClr val="FF0000"/>
                </a:solidFill>
              </a:rPr>
              <a:t> atrium </a:t>
            </a:r>
            <a:r>
              <a:rPr lang="en-US" dirty="0" err="1" smtClean="0">
                <a:solidFill>
                  <a:srgbClr val="FF0000"/>
                </a:solidFill>
              </a:rPr>
              <a:t>basıncı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Koroner</a:t>
            </a:r>
            <a:r>
              <a:rPr lang="en-US" dirty="0" smtClean="0"/>
              <a:t> </a:t>
            </a:r>
            <a:r>
              <a:rPr lang="en-US" dirty="0" err="1" smtClean="0"/>
              <a:t>arter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  <a:r>
              <a:rPr lang="en-US" dirty="0" err="1" smtClean="0"/>
              <a:t>varlığında</a:t>
            </a:r>
            <a:r>
              <a:rPr lang="en-US" dirty="0" smtClean="0"/>
              <a:t> </a:t>
            </a:r>
            <a:r>
              <a:rPr lang="en-US" dirty="0" err="1" smtClean="0"/>
              <a:t>darlık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basınç</a:t>
            </a:r>
            <a:r>
              <a:rPr lang="en-US" dirty="0" smtClean="0"/>
              <a:t> </a:t>
            </a:r>
            <a:r>
              <a:rPr lang="en-US" dirty="0" err="1" smtClean="0"/>
              <a:t>düşeceği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perfüzyon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 da </a:t>
            </a:r>
            <a:r>
              <a:rPr lang="en-US" dirty="0" err="1" smtClean="0"/>
              <a:t>azalacaktır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İdeal </a:t>
            </a:r>
            <a:r>
              <a:rPr lang="en-US" dirty="0" err="1" smtClean="0"/>
              <a:t>CorPP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≥60 mmHg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İnvazif</a:t>
            </a:r>
            <a:r>
              <a:rPr lang="en-US" dirty="0" smtClean="0"/>
              <a:t> </a:t>
            </a:r>
            <a:r>
              <a:rPr lang="en-US" dirty="0" err="1" smtClean="0"/>
              <a:t>monitorizasyon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6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9690" y="1839495"/>
            <a:ext cx="7345362" cy="3932238"/>
          </a:xfrm>
        </p:spPr>
        <p:txBody>
          <a:bodyPr/>
          <a:lstStyle/>
          <a:p>
            <a:r>
              <a:rPr lang="en-US" dirty="0" smtClean="0"/>
              <a:t>Intra </a:t>
            </a:r>
            <a:r>
              <a:rPr lang="en-US" dirty="0" err="1" smtClean="0"/>
              <a:t>ve</a:t>
            </a:r>
            <a:r>
              <a:rPr lang="en-US" dirty="0" smtClean="0"/>
              <a:t> postop </a:t>
            </a:r>
            <a:r>
              <a:rPr lang="en-US" dirty="0" err="1" smtClean="0"/>
              <a:t>oluşabilecek</a:t>
            </a:r>
            <a:r>
              <a:rPr lang="en-US" dirty="0" smtClean="0"/>
              <a:t> </a:t>
            </a:r>
            <a:r>
              <a:rPr lang="en-US" dirty="0" err="1" smtClean="0"/>
              <a:t>komplikasyonları</a:t>
            </a:r>
            <a:r>
              <a:rPr lang="en-US" dirty="0" smtClean="0"/>
              <a:t> </a:t>
            </a:r>
            <a:r>
              <a:rPr lang="en-US" dirty="0" err="1" smtClean="0"/>
              <a:t>yönetebilmeli</a:t>
            </a:r>
            <a:endParaRPr lang="en-US" dirty="0" smtClean="0"/>
          </a:p>
          <a:p>
            <a:r>
              <a:rPr lang="en-US" dirty="0" err="1" smtClean="0"/>
              <a:t>Postoperatif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 smtClean="0"/>
              <a:t>bakım</a:t>
            </a:r>
            <a:r>
              <a:rPr lang="en-US" dirty="0" smtClean="0"/>
              <a:t> </a:t>
            </a:r>
            <a:r>
              <a:rPr lang="en-US" dirty="0" err="1" smtClean="0"/>
              <a:t>koşullarında</a:t>
            </a:r>
            <a:r>
              <a:rPr lang="en-US" dirty="0" smtClean="0"/>
              <a:t> </a:t>
            </a:r>
            <a:r>
              <a:rPr lang="en-US" dirty="0" err="1" smtClean="0"/>
              <a:t>yakın</a:t>
            </a:r>
            <a:r>
              <a:rPr lang="en-US" dirty="0" smtClean="0"/>
              <a:t> </a:t>
            </a:r>
            <a:r>
              <a:rPr lang="en-US" dirty="0" err="1" smtClean="0"/>
              <a:t>hemodinamik</a:t>
            </a:r>
            <a:r>
              <a:rPr lang="en-US" dirty="0" smtClean="0"/>
              <a:t> </a:t>
            </a:r>
            <a:r>
              <a:rPr lang="en-US" dirty="0" err="1" smtClean="0"/>
              <a:t>izlem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yapılmalı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Perioperatif</a:t>
            </a:r>
            <a:r>
              <a:rPr lang="en-US" dirty="0" smtClean="0"/>
              <a:t> </a:t>
            </a:r>
            <a:r>
              <a:rPr lang="en-US" dirty="0" err="1" smtClean="0"/>
              <a:t>iskemi</a:t>
            </a:r>
            <a:r>
              <a:rPr lang="en-US" dirty="0" smtClean="0"/>
              <a:t> major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mortalite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 </a:t>
            </a:r>
            <a:r>
              <a:rPr lang="en-US" dirty="0" err="1" smtClean="0"/>
              <a:t>sıklıkla</a:t>
            </a:r>
            <a:r>
              <a:rPr lang="en-US" dirty="0" smtClean="0"/>
              <a:t> </a:t>
            </a:r>
            <a:r>
              <a:rPr lang="en-US" dirty="0" err="1" smtClean="0"/>
              <a:t>geç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  <a:r>
              <a:rPr lang="en-US" dirty="0" err="1" smtClean="0"/>
              <a:t>gözlenir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1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KAYNAKLAR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Butterworth </a:t>
            </a:r>
            <a:r>
              <a:rPr lang="en-US" dirty="0" err="1" smtClean="0"/>
              <a:t>J.F.,Mackey</a:t>
            </a:r>
            <a:r>
              <a:rPr lang="en-US" dirty="0" smtClean="0"/>
              <a:t> D.C.,</a:t>
            </a:r>
            <a:r>
              <a:rPr lang="en-US" dirty="0" err="1" smtClean="0"/>
              <a:t>Wasnick</a:t>
            </a:r>
            <a:r>
              <a:rPr lang="en-US" dirty="0" smtClean="0"/>
              <a:t> D.J., </a:t>
            </a:r>
            <a:r>
              <a:rPr lang="en-US" dirty="0" err="1" smtClean="0"/>
              <a:t>Morgan&amp;Mikhail’s</a:t>
            </a:r>
            <a:r>
              <a:rPr lang="en-US" dirty="0" smtClean="0"/>
              <a:t> Clinical </a:t>
            </a:r>
            <a:r>
              <a:rPr lang="en-US" dirty="0" err="1" smtClean="0"/>
              <a:t>Anesthesiology,McGraw</a:t>
            </a:r>
            <a:r>
              <a:rPr lang="en-US" dirty="0" smtClean="0"/>
              <a:t> Hill </a:t>
            </a:r>
            <a:r>
              <a:rPr lang="en-US" dirty="0" err="1" smtClean="0"/>
              <a:t>Education,international</a:t>
            </a:r>
            <a:r>
              <a:rPr lang="en-US" dirty="0" smtClean="0"/>
              <a:t> 5</a:t>
            </a:r>
            <a:r>
              <a:rPr lang="en-US" baseline="30000" dirty="0" smtClean="0"/>
              <a:t>th</a:t>
            </a:r>
            <a:r>
              <a:rPr lang="en-US" dirty="0" smtClean="0"/>
              <a:t> ed,2013,pp325-328</a:t>
            </a:r>
          </a:p>
          <a:p>
            <a:r>
              <a:rPr lang="en-US" dirty="0" smtClean="0"/>
              <a:t>Goldberger </a:t>
            </a:r>
            <a:r>
              <a:rPr lang="en-US" dirty="0" err="1" smtClean="0"/>
              <a:t>A.L.,Clinical</a:t>
            </a:r>
            <a:r>
              <a:rPr lang="en-US" dirty="0" smtClean="0"/>
              <a:t> </a:t>
            </a:r>
            <a:r>
              <a:rPr lang="en-US" dirty="0" err="1" smtClean="0"/>
              <a:t>Electrocardiography;a</a:t>
            </a:r>
            <a:r>
              <a:rPr lang="en-US" dirty="0" smtClean="0"/>
              <a:t> simplified approach,Mosby-Elsevier,7</a:t>
            </a:r>
            <a:r>
              <a:rPr lang="en-US" baseline="30000" dirty="0" smtClean="0"/>
              <a:t>th</a:t>
            </a:r>
            <a:r>
              <a:rPr lang="en-US" dirty="0" smtClean="0"/>
              <a:t> ed,2006,p87-92 p109-114</a:t>
            </a:r>
          </a:p>
          <a:p>
            <a:r>
              <a:rPr lang="en-US" dirty="0" err="1" smtClean="0"/>
              <a:t>Braunwald</a:t>
            </a:r>
            <a:r>
              <a:rPr lang="en-US" dirty="0" smtClean="0"/>
              <a:t> Heart Diseases,2008</a:t>
            </a:r>
          </a:p>
          <a:p>
            <a:r>
              <a:rPr lang="en-US" dirty="0" err="1" smtClean="0"/>
              <a:t>Urman</a:t>
            </a:r>
            <a:r>
              <a:rPr lang="en-US" dirty="0" smtClean="0"/>
              <a:t> R.D.,</a:t>
            </a:r>
            <a:r>
              <a:rPr lang="en-US" dirty="0" err="1" smtClean="0"/>
              <a:t>Ehrenfeld</a:t>
            </a:r>
            <a:r>
              <a:rPr lang="en-US" dirty="0" smtClean="0"/>
              <a:t> </a:t>
            </a:r>
            <a:r>
              <a:rPr lang="en-US" dirty="0" err="1" smtClean="0"/>
              <a:t>J.M.,Pocket</a:t>
            </a:r>
            <a:r>
              <a:rPr lang="en-US" dirty="0" smtClean="0"/>
              <a:t> Anesthesia,Lippincott,2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endParaRPr lang="en-US" dirty="0" smtClean="0"/>
          </a:p>
          <a:p>
            <a:r>
              <a:rPr lang="en-US" dirty="0" smtClean="0"/>
              <a:t>Miller </a:t>
            </a:r>
            <a:r>
              <a:rPr lang="en-US" dirty="0" err="1" smtClean="0"/>
              <a:t>R.D.,Eriksson</a:t>
            </a:r>
            <a:r>
              <a:rPr lang="en-US" dirty="0" smtClean="0"/>
              <a:t> L.,</a:t>
            </a:r>
            <a:r>
              <a:rPr lang="en-US" dirty="0" err="1" smtClean="0"/>
              <a:t>fleisher</a:t>
            </a:r>
            <a:r>
              <a:rPr lang="en-US" dirty="0" smtClean="0"/>
              <a:t> L.A.,</a:t>
            </a:r>
            <a:r>
              <a:rPr lang="en-US" dirty="0" err="1" smtClean="0"/>
              <a:t>Wiener-Kronish</a:t>
            </a:r>
            <a:r>
              <a:rPr lang="en-US" dirty="0" smtClean="0"/>
              <a:t> </a:t>
            </a:r>
            <a:r>
              <a:rPr lang="en-US" dirty="0" err="1" smtClean="0"/>
              <a:t>J.P.,Young</a:t>
            </a:r>
            <a:r>
              <a:rPr lang="en-US" dirty="0" smtClean="0"/>
              <a:t> </a:t>
            </a:r>
            <a:r>
              <a:rPr lang="en-US" dirty="0" err="1" smtClean="0"/>
              <a:t>W.L.,Miller’s</a:t>
            </a:r>
            <a:r>
              <a:rPr lang="en-US" dirty="0" smtClean="0"/>
              <a:t> </a:t>
            </a:r>
            <a:r>
              <a:rPr lang="en-US" dirty="0" err="1" smtClean="0"/>
              <a:t>Anesthesia,Churchill</a:t>
            </a:r>
            <a:r>
              <a:rPr lang="en-US" dirty="0" smtClean="0"/>
              <a:t> Livingstone,7</a:t>
            </a:r>
            <a:r>
              <a:rPr lang="en-US" baseline="30000" dirty="0" smtClean="0"/>
              <a:t>th</a:t>
            </a:r>
            <a:r>
              <a:rPr lang="en-US" dirty="0" smtClean="0"/>
              <a:t> ed,2009,p1377-1385</a:t>
            </a:r>
          </a:p>
          <a:p>
            <a:r>
              <a:rPr lang="en-US" dirty="0" err="1" smtClean="0"/>
              <a:t>Landsberg</a:t>
            </a:r>
            <a:r>
              <a:rPr lang="en-US" dirty="0" smtClean="0"/>
              <a:t> </a:t>
            </a:r>
            <a:r>
              <a:rPr lang="en-US" dirty="0" err="1" smtClean="0"/>
              <a:t>G,Beattie</a:t>
            </a:r>
            <a:r>
              <a:rPr lang="en-US" dirty="0" smtClean="0"/>
              <a:t> </a:t>
            </a:r>
            <a:r>
              <a:rPr lang="en-US" dirty="0" err="1" smtClean="0"/>
              <a:t>W.S.,Perioperative</a:t>
            </a:r>
            <a:r>
              <a:rPr lang="en-US" dirty="0"/>
              <a:t> M</a:t>
            </a:r>
            <a:r>
              <a:rPr lang="en-US" dirty="0" smtClean="0"/>
              <a:t>yocardial </a:t>
            </a:r>
            <a:r>
              <a:rPr lang="en-US" dirty="0" err="1" smtClean="0"/>
              <a:t>Infarction.Circulation</a:t>
            </a:r>
            <a:r>
              <a:rPr lang="en-US" dirty="0" smtClean="0"/>
              <a:t> 2009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Hert</a:t>
            </a:r>
            <a:r>
              <a:rPr lang="en-US" dirty="0" smtClean="0"/>
              <a:t> </a:t>
            </a:r>
            <a:r>
              <a:rPr lang="en-US" dirty="0" err="1" smtClean="0"/>
              <a:t>S.G.,Preoperative</a:t>
            </a:r>
            <a:r>
              <a:rPr lang="en-US" dirty="0" smtClean="0"/>
              <a:t> cardiovascular </a:t>
            </a:r>
            <a:r>
              <a:rPr lang="en-US" dirty="0" err="1" smtClean="0"/>
              <a:t>assessmen</a:t>
            </a:r>
            <a:r>
              <a:rPr lang="en-US" dirty="0" smtClean="0"/>
              <a:t> in </a:t>
            </a:r>
            <a:r>
              <a:rPr lang="en-US" dirty="0" err="1" smtClean="0"/>
              <a:t>noncardiac</a:t>
            </a:r>
            <a:r>
              <a:rPr lang="en-US" dirty="0" smtClean="0"/>
              <a:t> </a:t>
            </a:r>
            <a:r>
              <a:rPr lang="en-US" dirty="0" err="1" smtClean="0"/>
              <a:t>surgery:an</a:t>
            </a:r>
            <a:r>
              <a:rPr lang="en-US" dirty="0" smtClean="0"/>
              <a:t> </a:t>
            </a:r>
            <a:r>
              <a:rPr lang="en-US" dirty="0" err="1" smtClean="0"/>
              <a:t>update.Eu</a:t>
            </a:r>
            <a:r>
              <a:rPr lang="en-US" dirty="0" smtClean="0"/>
              <a:t> journal of </a:t>
            </a:r>
            <a:r>
              <a:rPr lang="en-US" dirty="0" err="1" smtClean="0"/>
              <a:t>anaesthesiology</a:t>
            </a:r>
            <a:r>
              <a:rPr lang="en-US" dirty="0" smtClean="0"/>
              <a:t> 2009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J.B.,Multimodal</a:t>
            </a:r>
            <a:r>
              <a:rPr lang="en-US" dirty="0" smtClean="0"/>
              <a:t> Detection of Perioperative </a:t>
            </a:r>
            <a:r>
              <a:rPr lang="en-US" dirty="0" err="1" smtClean="0"/>
              <a:t>Ischemia.Tex</a:t>
            </a:r>
            <a:r>
              <a:rPr lang="en-US" dirty="0" smtClean="0"/>
              <a:t> Heart </a:t>
            </a:r>
            <a:r>
              <a:rPr lang="en-US" dirty="0" err="1" smtClean="0"/>
              <a:t>Inst</a:t>
            </a:r>
            <a:r>
              <a:rPr lang="en-US" dirty="0" smtClean="0"/>
              <a:t> J,2005</a:t>
            </a:r>
          </a:p>
          <a:p>
            <a:r>
              <a:rPr lang="en-US" dirty="0" err="1" smtClean="0"/>
              <a:t>Ludbrook</a:t>
            </a:r>
            <a:r>
              <a:rPr lang="en-US" dirty="0" smtClean="0"/>
              <a:t> G </a:t>
            </a:r>
            <a:r>
              <a:rPr lang="en-US" dirty="0" err="1" smtClean="0"/>
              <a:t>L,Webb</a:t>
            </a:r>
            <a:r>
              <a:rPr lang="en-US" dirty="0" smtClean="0"/>
              <a:t> R </a:t>
            </a:r>
            <a:r>
              <a:rPr lang="en-US" dirty="0" err="1" smtClean="0"/>
              <a:t>K,Currie</a:t>
            </a:r>
            <a:r>
              <a:rPr lang="en-US" dirty="0" smtClean="0"/>
              <a:t> M et </a:t>
            </a:r>
            <a:r>
              <a:rPr lang="en-US" dirty="0" err="1" smtClean="0"/>
              <a:t>al.,Crisis</a:t>
            </a:r>
            <a:r>
              <a:rPr lang="en-US" dirty="0" smtClean="0"/>
              <a:t> management during </a:t>
            </a:r>
            <a:r>
              <a:rPr lang="en-US" dirty="0" err="1" smtClean="0"/>
              <a:t>anaesthesia:myocardial</a:t>
            </a:r>
            <a:r>
              <a:rPr lang="en-US" dirty="0" smtClean="0"/>
              <a:t> ischemia and </a:t>
            </a:r>
            <a:r>
              <a:rPr lang="en-US" dirty="0" err="1" smtClean="0"/>
              <a:t>infarction.Qual</a:t>
            </a:r>
            <a:r>
              <a:rPr lang="en-US" dirty="0" smtClean="0"/>
              <a:t> </a:t>
            </a:r>
            <a:r>
              <a:rPr lang="en-US" dirty="0" err="1" smtClean="0"/>
              <a:t>saf</a:t>
            </a:r>
            <a:r>
              <a:rPr lang="en-US" dirty="0" smtClean="0"/>
              <a:t> Health care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6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04-23 14.0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0" y="1487540"/>
            <a:ext cx="7213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PATOFİZYOLOJİ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mekanizma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1)</a:t>
            </a: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 </a:t>
            </a:r>
            <a:r>
              <a:rPr lang="en-US" dirty="0" err="1" smtClean="0"/>
              <a:t>sendrom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2)</a:t>
            </a:r>
            <a:r>
              <a:rPr lang="en-US" dirty="0" err="1" smtClean="0"/>
              <a:t>Uzamış</a:t>
            </a:r>
            <a:r>
              <a:rPr lang="en-US" dirty="0" smtClean="0"/>
              <a:t> </a:t>
            </a:r>
            <a:r>
              <a:rPr lang="en-US" dirty="0" err="1" smtClean="0"/>
              <a:t>miyokardial</a:t>
            </a:r>
            <a:r>
              <a:rPr lang="en-US" dirty="0" smtClean="0"/>
              <a:t> </a:t>
            </a:r>
            <a:r>
              <a:rPr lang="en-US" dirty="0" err="1" smtClean="0"/>
              <a:t>oksijen</a:t>
            </a:r>
            <a:r>
              <a:rPr lang="tr-TR" dirty="0" smtClean="0"/>
              <a:t> </a:t>
            </a:r>
            <a:r>
              <a:rPr lang="en-US" dirty="0" err="1" smtClean="0"/>
              <a:t>sunum</a:t>
            </a:r>
            <a:r>
              <a:rPr lang="tr-TR" dirty="0" smtClean="0"/>
              <a:t>-tüketim </a:t>
            </a:r>
            <a:r>
              <a:rPr lang="en-US" dirty="0" err="1" smtClean="0"/>
              <a:t>dengesizliği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27264" y="244475"/>
            <a:ext cx="7345363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AKUT KORONER SENDROM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" y="2154989"/>
            <a:ext cx="5837238" cy="393223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Plak</a:t>
            </a:r>
            <a:r>
              <a:rPr lang="en-US" dirty="0" smtClean="0"/>
              <a:t> </a:t>
            </a:r>
            <a:r>
              <a:rPr lang="en-US" dirty="0" err="1" smtClean="0"/>
              <a:t>rüptürü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tromboz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iskemi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infarktüs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Perop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taşikardi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hipertansiyon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Fizyolojik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emosyonel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(Postop </a:t>
            </a:r>
            <a:r>
              <a:rPr lang="en-US" dirty="0" err="1"/>
              <a:t>a</a:t>
            </a:r>
            <a:r>
              <a:rPr lang="en-US" dirty="0" err="1" smtClean="0"/>
              <a:t>rtan</a:t>
            </a:r>
            <a:r>
              <a:rPr lang="en-US" dirty="0" smtClean="0"/>
              <a:t> </a:t>
            </a:r>
            <a:r>
              <a:rPr lang="en-US" dirty="0" err="1" smtClean="0"/>
              <a:t>katekolamin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kortizol</a:t>
            </a:r>
            <a:r>
              <a:rPr lang="en-US" dirty="0" smtClean="0"/>
              <a:t> </a:t>
            </a:r>
            <a:r>
              <a:rPr lang="en-US" dirty="0" err="1" smtClean="0"/>
              <a:t>miktarı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Postop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prokoagülanlar</a:t>
            </a:r>
            <a:r>
              <a:rPr lang="en-US" dirty="0" smtClean="0"/>
              <a:t> (</a:t>
            </a:r>
            <a:r>
              <a:rPr lang="en-US" dirty="0" err="1" smtClean="0"/>
              <a:t>fibrinojen</a:t>
            </a:r>
            <a:r>
              <a:rPr lang="en-US" dirty="0" smtClean="0"/>
              <a:t>, F8, </a:t>
            </a:r>
            <a:r>
              <a:rPr lang="en-US" dirty="0" err="1" smtClean="0"/>
              <a:t>vWF</a:t>
            </a:r>
            <a:r>
              <a:rPr lang="en-US" dirty="0" smtClean="0"/>
              <a:t>, α1-antitripsin)</a:t>
            </a:r>
          </a:p>
          <a:p>
            <a:r>
              <a:rPr lang="en-US" dirty="0" smtClean="0"/>
              <a:t>Postop </a:t>
            </a:r>
            <a:r>
              <a:rPr lang="en-US" dirty="0" err="1"/>
              <a:t>a</a:t>
            </a:r>
            <a:r>
              <a:rPr lang="en-US" dirty="0" err="1" smtClean="0"/>
              <a:t>rtmış</a:t>
            </a:r>
            <a:r>
              <a:rPr lang="en-US" dirty="0" smtClean="0"/>
              <a:t> platelet </a:t>
            </a:r>
            <a:r>
              <a:rPr lang="en-US" dirty="0" err="1" smtClean="0"/>
              <a:t>aktivitesi</a:t>
            </a:r>
            <a:endParaRPr lang="en-US" dirty="0" smtClean="0"/>
          </a:p>
          <a:p>
            <a:r>
              <a:rPr lang="en-US" dirty="0" smtClean="0"/>
              <a:t>Postop </a:t>
            </a:r>
            <a:r>
              <a:rPr lang="en-US" dirty="0" err="1"/>
              <a:t>a</a:t>
            </a:r>
            <a:r>
              <a:rPr lang="en-US" dirty="0" err="1" smtClean="0"/>
              <a:t>zalmış</a:t>
            </a:r>
            <a:r>
              <a:rPr lang="en-US" dirty="0" smtClean="0"/>
              <a:t> </a:t>
            </a:r>
            <a:r>
              <a:rPr lang="en-US" dirty="0" err="1" smtClean="0"/>
              <a:t>endojen</a:t>
            </a:r>
            <a:r>
              <a:rPr lang="en-US" dirty="0" smtClean="0"/>
              <a:t> </a:t>
            </a:r>
            <a:r>
              <a:rPr lang="en-US" dirty="0" err="1" smtClean="0"/>
              <a:t>antikoagülanlar</a:t>
            </a:r>
            <a:r>
              <a:rPr lang="en-US" dirty="0" smtClean="0"/>
              <a:t>(protein C, </a:t>
            </a:r>
            <a:r>
              <a:rPr lang="en-US" dirty="0" err="1" smtClean="0"/>
              <a:t>antitrombin</a:t>
            </a:r>
            <a:r>
              <a:rPr lang="en-US" dirty="0" smtClean="0"/>
              <a:t> 3, α2-makroglobulin)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kran Resmi 2014-04-25 23.3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521368"/>
            <a:ext cx="3048000" cy="59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660066"/>
                </a:solidFill>
              </a:rPr>
              <a:t>MİYOKARDİAL OKSİJEN SUNUM</a:t>
            </a:r>
            <a:r>
              <a:rPr lang="tr-TR" sz="3600" dirty="0" smtClean="0">
                <a:solidFill>
                  <a:srgbClr val="660066"/>
                </a:solidFill>
              </a:rPr>
              <a:t>-TÜKETİM</a:t>
            </a:r>
            <a:r>
              <a:rPr lang="en-US" sz="3600" dirty="0" smtClean="0">
                <a:solidFill>
                  <a:srgbClr val="660066"/>
                </a:solidFill>
              </a:rPr>
              <a:t> DENGESİZLİĞİ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Taşikardi</a:t>
            </a:r>
            <a:r>
              <a:rPr lang="en-US" dirty="0" smtClean="0"/>
              <a:t> </a:t>
            </a:r>
            <a:r>
              <a:rPr lang="en-US" dirty="0" err="1" smtClean="0"/>
              <a:t>postoperatif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en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endParaRPr lang="en-US" dirty="0" smtClean="0"/>
          </a:p>
          <a:p>
            <a:r>
              <a:rPr lang="en-US" dirty="0" err="1" smtClean="0"/>
              <a:t>Hipovolemi</a:t>
            </a:r>
            <a:r>
              <a:rPr lang="en-US" dirty="0" smtClean="0"/>
              <a:t>, </a:t>
            </a:r>
            <a:r>
              <a:rPr lang="en-US" dirty="0" err="1" smtClean="0"/>
              <a:t>kanama</a:t>
            </a:r>
            <a:r>
              <a:rPr lang="en-US" dirty="0" smtClean="0"/>
              <a:t>,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vazodilatasyon</a:t>
            </a:r>
            <a:r>
              <a:rPr lang="en-US" dirty="0" smtClean="0"/>
              <a:t> (</a:t>
            </a:r>
            <a:r>
              <a:rPr lang="en-US" dirty="0" err="1" smtClean="0"/>
              <a:t>postoperatif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hipotansiyon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Hipertansiyon</a:t>
            </a:r>
            <a:r>
              <a:rPr lang="en-US" dirty="0" smtClean="0"/>
              <a:t> (</a:t>
            </a:r>
            <a:r>
              <a:rPr lang="en-US" dirty="0" err="1" smtClean="0"/>
              <a:t>artmış</a:t>
            </a:r>
            <a:r>
              <a:rPr lang="en-US" dirty="0" smtClean="0"/>
              <a:t> stress </a:t>
            </a:r>
            <a:r>
              <a:rPr lang="en-US" dirty="0" err="1" smtClean="0"/>
              <a:t>hormonları</a:t>
            </a:r>
            <a:r>
              <a:rPr lang="en-US" dirty="0" smtClean="0"/>
              <a:t>, VK)</a:t>
            </a:r>
          </a:p>
          <a:p>
            <a:r>
              <a:rPr lang="en-US" dirty="0" err="1" smtClean="0"/>
              <a:t>Anemi</a:t>
            </a:r>
            <a:r>
              <a:rPr lang="en-US" dirty="0" smtClean="0"/>
              <a:t>, </a:t>
            </a:r>
            <a:r>
              <a:rPr lang="en-US" dirty="0" err="1" smtClean="0"/>
              <a:t>hipoksi</a:t>
            </a:r>
            <a:r>
              <a:rPr lang="en-US" dirty="0" smtClean="0"/>
              <a:t>, </a:t>
            </a:r>
            <a:r>
              <a:rPr lang="en-US" dirty="0" err="1" smtClean="0"/>
              <a:t>hiperkarbi</a:t>
            </a:r>
            <a:r>
              <a:rPr lang="en-US" dirty="0" smtClean="0"/>
              <a:t> </a:t>
            </a:r>
            <a:r>
              <a:rPr lang="en-US" dirty="0" err="1" smtClean="0"/>
              <a:t>koroner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vazokonstriksiyonu</a:t>
            </a:r>
            <a:r>
              <a:rPr lang="en-US" dirty="0" smtClean="0"/>
              <a:t> </a:t>
            </a:r>
            <a:r>
              <a:rPr lang="en-US" dirty="0" err="1" smtClean="0"/>
              <a:t>agreve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1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KLİNİK OLARAK İSKEMİ-MI TANISI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Laboratuar</a:t>
            </a:r>
            <a:r>
              <a:rPr lang="en-US" dirty="0" smtClean="0"/>
              <a:t> </a:t>
            </a:r>
            <a:r>
              <a:rPr lang="en-US" dirty="0" err="1" smtClean="0"/>
              <a:t>bulgusu</a:t>
            </a:r>
            <a:r>
              <a:rPr lang="en-US" dirty="0" smtClean="0"/>
              <a:t> (CK-MB, troponin…)  </a:t>
            </a:r>
            <a:r>
              <a:rPr lang="en-US" dirty="0" err="1" smtClean="0">
                <a:solidFill>
                  <a:srgbClr val="FF0000"/>
                </a:solidFill>
              </a:rPr>
              <a:t>eşliğinde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semptom</a:t>
            </a:r>
            <a:r>
              <a:rPr lang="en-US" dirty="0"/>
              <a:t> </a:t>
            </a:r>
            <a:r>
              <a:rPr lang="en-US" dirty="0" smtClean="0"/>
              <a:t>( Angina, </a:t>
            </a:r>
            <a:r>
              <a:rPr lang="en-US" dirty="0" err="1" smtClean="0"/>
              <a:t>dispne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EKG </a:t>
            </a:r>
            <a:r>
              <a:rPr lang="en-US" dirty="0" err="1" smtClean="0"/>
              <a:t>bulgusu</a:t>
            </a:r>
            <a:r>
              <a:rPr lang="en-US" dirty="0" smtClean="0"/>
              <a:t> ( ST segment </a:t>
            </a:r>
            <a:r>
              <a:rPr lang="en-US" dirty="0" err="1" smtClean="0"/>
              <a:t>değ</a:t>
            </a:r>
            <a:r>
              <a:rPr lang="en-US" dirty="0" smtClean="0"/>
              <a:t>., T </a:t>
            </a:r>
            <a:r>
              <a:rPr lang="en-US" dirty="0" err="1" smtClean="0"/>
              <a:t>inversiyonu</a:t>
            </a:r>
            <a:r>
              <a:rPr lang="en-US" dirty="0" smtClean="0"/>
              <a:t>…)</a:t>
            </a:r>
          </a:p>
          <a:p>
            <a:r>
              <a:rPr lang="en-US" dirty="0" err="1" smtClean="0"/>
              <a:t>Görüntüleme</a:t>
            </a:r>
            <a:r>
              <a:rPr lang="en-US" dirty="0" smtClean="0"/>
              <a:t> </a:t>
            </a:r>
            <a:r>
              <a:rPr lang="en-US" dirty="0" err="1" smtClean="0"/>
              <a:t>bulgusu</a:t>
            </a:r>
            <a:r>
              <a:rPr lang="en-US" dirty="0" smtClean="0"/>
              <a:t> ( </a:t>
            </a:r>
            <a:r>
              <a:rPr lang="en-US" dirty="0" err="1" smtClean="0"/>
              <a:t>Ekokardiografi</a:t>
            </a:r>
            <a:r>
              <a:rPr lang="en-US" dirty="0" smtClean="0"/>
              <a:t>, </a:t>
            </a:r>
            <a:r>
              <a:rPr lang="en-US" dirty="0" err="1" smtClean="0"/>
              <a:t>miyokard</a:t>
            </a:r>
            <a:r>
              <a:rPr lang="en-US" dirty="0" smtClean="0"/>
              <a:t> </a:t>
            </a:r>
            <a:r>
              <a:rPr lang="en-US" dirty="0" err="1" smtClean="0"/>
              <a:t>perfüzyon</a:t>
            </a:r>
            <a:r>
              <a:rPr lang="en-US" dirty="0" smtClean="0"/>
              <a:t> </a:t>
            </a:r>
            <a:r>
              <a:rPr lang="en-US" dirty="0" err="1" smtClean="0"/>
              <a:t>sintigrafisi</a:t>
            </a:r>
            <a:r>
              <a:rPr lang="en-US" dirty="0" smtClean="0"/>
              <a:t>…)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En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biri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6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2534</TotalTime>
  <Words>1823</Words>
  <Application>Microsoft Macintosh PowerPoint</Application>
  <PresentationFormat>On-screen Show (4:3)</PresentationFormat>
  <Paragraphs>260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Capital</vt:lpstr>
      <vt:lpstr>PERİOPERATİF İSKEMİ</vt:lpstr>
      <vt:lpstr>PowerPoint Presentation</vt:lpstr>
      <vt:lpstr>MİYOKARD İSKEMİSİ</vt:lpstr>
      <vt:lpstr>PowerPoint Presentation</vt:lpstr>
      <vt:lpstr>FİZYOLOJİ</vt:lpstr>
      <vt:lpstr>PATOFİZYOLOJİ</vt:lpstr>
      <vt:lpstr>AKUT KORONER SENDROM</vt:lpstr>
      <vt:lpstr>MİYOKARDİAL OKSİJEN SUNUM-TÜKETİM DENGESİZLİĞİ</vt:lpstr>
      <vt:lpstr>KLİNİK OLARAK İSKEMİ-MI TANISI</vt:lpstr>
      <vt:lpstr>PowerPoint Presentation</vt:lpstr>
      <vt:lpstr>İskemi-infarktüs</vt:lpstr>
      <vt:lpstr>PowerPoint Presentation</vt:lpstr>
      <vt:lpstr>Preoperatif değerlendirmeye yönelik birkaç tablo…</vt:lpstr>
      <vt:lpstr>LEE KRİTERLERİ</vt:lpstr>
      <vt:lpstr>PowerPoint Presentation</vt:lpstr>
      <vt:lpstr>İLERİ ARAŞTIRMA GEREKTİREN AKTİF KARDİAK DURUMLAR:</vt:lpstr>
      <vt:lpstr>NONİNVAZİF TESTLER?</vt:lpstr>
      <vt:lpstr>PowerPoint Presentation</vt:lpstr>
      <vt:lpstr>Preoperatif değerlendirme şeması…</vt:lpstr>
      <vt:lpstr>PowerPoint Presentation</vt:lpstr>
      <vt:lpstr>PowerPoint Presentation</vt:lpstr>
      <vt:lpstr>PowerPoint Presentation</vt:lpstr>
      <vt:lpstr>PowerPoint Presentation</vt:lpstr>
      <vt:lpstr>Preoperatif Tedavi</vt:lpstr>
      <vt:lpstr>Perkütan koroner revaskülarizasyon</vt:lpstr>
      <vt:lpstr>PowerPoint Presentation</vt:lpstr>
      <vt:lpstr>PowerPoint Presentation</vt:lpstr>
      <vt:lpstr>Balon anjioplasti sonrası?</vt:lpstr>
      <vt:lpstr>Preoperatif medikal tedavi</vt:lpstr>
      <vt:lpstr>BETA BLOKERLER</vt:lpstr>
      <vt:lpstr>PERIOPERATIVE ISCHEMIC EVALUATION TRIAL(POISE)</vt:lpstr>
      <vt:lpstr>STATINLER</vt:lpstr>
      <vt:lpstr>KALSİYUM KANAL BLOKERLERİ</vt:lpstr>
      <vt:lpstr>ASETİL SALİSİLİK ASİT</vt:lpstr>
      <vt:lpstr>İNTRAOPERATİF TAKİP</vt:lpstr>
      <vt:lpstr>En Büyük Yardımcımız</vt:lpstr>
      <vt:lpstr>PowerPoint Presentation</vt:lpstr>
      <vt:lpstr>İskeminin Tanısı (EKG)</vt:lpstr>
      <vt:lpstr>En sensitif derivasyon?</vt:lpstr>
      <vt:lpstr>PowerPoint Presentation</vt:lpstr>
      <vt:lpstr>İskeminin Tanısı (LAB)</vt:lpstr>
      <vt:lpstr>Troponinler</vt:lpstr>
      <vt:lpstr>PowerPoint Presentation</vt:lpstr>
      <vt:lpstr>İntraop İskemi Varlığında </vt:lpstr>
      <vt:lpstr>Ne yapmalı?</vt:lpstr>
      <vt:lpstr>PowerPoint Presentation</vt:lpstr>
      <vt:lpstr>POSTOPERATİF DÖNEMDE</vt:lpstr>
      <vt:lpstr>PowerPoint Presentation</vt:lpstr>
      <vt:lpstr>ÖZETLE</vt:lpstr>
      <vt:lpstr>PowerPoint Presentation</vt:lpstr>
      <vt:lpstr>KAYNAKLAR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PERİOPERATİF İSKEMİ</dc:title>
  <dc:creator>Emre Bingül</dc:creator>
  <cp:lastModifiedBy>Emre Bingül</cp:lastModifiedBy>
  <cp:revision>193</cp:revision>
  <dcterms:created xsi:type="dcterms:W3CDTF">2014-02-18T20:57:45Z</dcterms:created>
  <dcterms:modified xsi:type="dcterms:W3CDTF">2014-04-27T15:39:55Z</dcterms:modified>
</cp:coreProperties>
</file>