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6"/>
  </p:notesMasterIdLst>
  <p:sldIdLst>
    <p:sldId id="364" r:id="rId2"/>
    <p:sldId id="380" r:id="rId3"/>
    <p:sldId id="358" r:id="rId4"/>
    <p:sldId id="359" r:id="rId5"/>
    <p:sldId id="372" r:id="rId6"/>
    <p:sldId id="373" r:id="rId7"/>
    <p:sldId id="390" r:id="rId8"/>
    <p:sldId id="391" r:id="rId9"/>
    <p:sldId id="360" r:id="rId10"/>
    <p:sldId id="361" r:id="rId11"/>
    <p:sldId id="381" r:id="rId12"/>
    <p:sldId id="382" r:id="rId13"/>
    <p:sldId id="333" r:id="rId14"/>
    <p:sldId id="334" r:id="rId15"/>
    <p:sldId id="335" r:id="rId16"/>
    <p:sldId id="336" r:id="rId17"/>
    <p:sldId id="337" r:id="rId18"/>
    <p:sldId id="316" r:id="rId19"/>
    <p:sldId id="300" r:id="rId20"/>
    <p:sldId id="387" r:id="rId21"/>
    <p:sldId id="416" r:id="rId22"/>
    <p:sldId id="415" r:id="rId23"/>
    <p:sldId id="417" r:id="rId24"/>
    <p:sldId id="418" r:id="rId25"/>
    <p:sldId id="388" r:id="rId26"/>
    <p:sldId id="389" r:id="rId27"/>
    <p:sldId id="298" r:id="rId28"/>
    <p:sldId id="303" r:id="rId29"/>
    <p:sldId id="304" r:id="rId30"/>
    <p:sldId id="312" r:id="rId31"/>
    <p:sldId id="313" r:id="rId32"/>
    <p:sldId id="314" r:id="rId33"/>
    <p:sldId id="315" r:id="rId34"/>
    <p:sldId id="256" r:id="rId35"/>
    <p:sldId id="302" r:id="rId36"/>
    <p:sldId id="257" r:id="rId37"/>
    <p:sldId id="327" r:id="rId38"/>
    <p:sldId id="328" r:id="rId39"/>
    <p:sldId id="400" r:id="rId40"/>
    <p:sldId id="329" r:id="rId41"/>
    <p:sldId id="401" r:id="rId42"/>
    <p:sldId id="402" r:id="rId43"/>
    <p:sldId id="403" r:id="rId44"/>
    <p:sldId id="325" r:id="rId45"/>
    <p:sldId id="326" r:id="rId46"/>
    <p:sldId id="384" r:id="rId47"/>
    <p:sldId id="386" r:id="rId48"/>
    <p:sldId id="323" r:id="rId49"/>
    <p:sldId id="318" r:id="rId50"/>
    <p:sldId id="277" r:id="rId51"/>
    <p:sldId id="278" r:id="rId52"/>
    <p:sldId id="420" r:id="rId53"/>
    <p:sldId id="419" r:id="rId54"/>
    <p:sldId id="274" r:id="rId55"/>
    <p:sldId id="392" r:id="rId56"/>
    <p:sldId id="366" r:id="rId57"/>
    <p:sldId id="367" r:id="rId58"/>
    <p:sldId id="338" r:id="rId59"/>
    <p:sldId id="339" r:id="rId60"/>
    <p:sldId id="365" r:id="rId61"/>
    <p:sldId id="393" r:id="rId62"/>
    <p:sldId id="368" r:id="rId63"/>
    <p:sldId id="406" r:id="rId64"/>
    <p:sldId id="394" r:id="rId65"/>
    <p:sldId id="395" r:id="rId66"/>
    <p:sldId id="405" r:id="rId67"/>
    <p:sldId id="407" r:id="rId68"/>
    <p:sldId id="369" r:id="rId69"/>
    <p:sldId id="370" r:id="rId70"/>
    <p:sldId id="371" r:id="rId71"/>
    <p:sldId id="396" r:id="rId72"/>
    <p:sldId id="404" r:id="rId73"/>
    <p:sldId id="279" r:id="rId74"/>
    <p:sldId id="397" r:id="rId75"/>
    <p:sldId id="398" r:id="rId76"/>
    <p:sldId id="399" r:id="rId77"/>
    <p:sldId id="340" r:id="rId78"/>
    <p:sldId id="383" r:id="rId79"/>
    <p:sldId id="362" r:id="rId80"/>
    <p:sldId id="363" r:id="rId81"/>
    <p:sldId id="287" r:id="rId82"/>
    <p:sldId id="342" r:id="rId83"/>
    <p:sldId id="343" r:id="rId84"/>
    <p:sldId id="344" r:id="rId85"/>
    <p:sldId id="345" r:id="rId86"/>
    <p:sldId id="346" r:id="rId87"/>
    <p:sldId id="347" r:id="rId88"/>
    <p:sldId id="375" r:id="rId89"/>
    <p:sldId id="348" r:id="rId90"/>
    <p:sldId id="413" r:id="rId91"/>
    <p:sldId id="408" r:id="rId92"/>
    <p:sldId id="376" r:id="rId93"/>
    <p:sldId id="410" r:id="rId94"/>
    <p:sldId id="411" r:id="rId95"/>
    <p:sldId id="350" r:id="rId96"/>
    <p:sldId id="377" r:id="rId97"/>
    <p:sldId id="412" r:id="rId98"/>
    <p:sldId id="352" r:id="rId99"/>
    <p:sldId id="353" r:id="rId100"/>
    <p:sldId id="378" r:id="rId101"/>
    <p:sldId id="356" r:id="rId102"/>
    <p:sldId id="379" r:id="rId103"/>
    <p:sldId id="357" r:id="rId104"/>
    <p:sldId id="414" r:id="rId10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F21B38-987A-4443-B80D-38F9082BC75A}" type="doc">
      <dgm:prSet loTypeId="urn:microsoft.com/office/officeart/2005/8/layout/orgChart1" loCatId="hierarchy" qsTypeId="urn:microsoft.com/office/officeart/2005/8/quickstyle/simple1" qsCatId="simple" csTypeId="urn:microsoft.com/office/officeart/2005/8/colors/accent1_2" csCatId="accent1" phldr="1"/>
      <dgm:spPr/>
    </dgm:pt>
    <dgm:pt modelId="{72FCA32F-E916-4831-94D7-752DE8FCDB2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smtClean="0">
              <a:ln>
                <a:noFill/>
              </a:ln>
              <a:solidFill>
                <a:schemeClr val="tx1"/>
              </a:solidFill>
              <a:effectLst/>
              <a:latin typeface="Arial" panose="020B0604020202020204" pitchFamily="34" charset="0"/>
            </a:rPr>
            <a:t>AVRUPA ZİRVESİ</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smtClean="0">
              <a:ln>
                <a:noFill/>
              </a:ln>
              <a:solidFill>
                <a:schemeClr val="tx1"/>
              </a:solidFill>
              <a:effectLst/>
              <a:latin typeface="Arial" panose="020B0604020202020204" pitchFamily="34" charset="0"/>
            </a:rPr>
            <a:t>(İSTİŞARE)</a:t>
          </a:r>
        </a:p>
      </dgm:t>
    </dgm:pt>
    <dgm:pt modelId="{9850256B-7FEC-48AC-80C0-7A5290617B83}" type="parTrans" cxnId="{A5ACF949-DE02-42E5-BF4A-AB14E38A6F7F}">
      <dgm:prSet/>
      <dgm:spPr/>
      <dgm:t>
        <a:bodyPr/>
        <a:lstStyle/>
        <a:p>
          <a:endParaRPr lang="tr-TR"/>
        </a:p>
      </dgm:t>
    </dgm:pt>
    <dgm:pt modelId="{F627D7F2-0A95-4AF2-8092-82CF53119536}" type="sibTrans" cxnId="{A5ACF949-DE02-42E5-BF4A-AB14E38A6F7F}">
      <dgm:prSet/>
      <dgm:spPr/>
      <dgm:t>
        <a:bodyPr/>
        <a:lstStyle/>
        <a:p>
          <a:endParaRPr lang="tr-TR"/>
        </a:p>
      </dgm:t>
    </dgm:pt>
    <dgm:pt modelId="{F5AC6C00-E6EA-4562-88DB-DB7003ABCD9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dirty="0" smtClean="0">
              <a:ln>
                <a:noFill/>
              </a:ln>
              <a:solidFill>
                <a:schemeClr val="tx1"/>
              </a:solidFill>
              <a:effectLst/>
              <a:latin typeface="Arial" panose="020B0604020202020204" pitchFamily="34" charset="0"/>
            </a:rPr>
            <a:t>AVRUPA PARLAMENTOSU</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dirty="0" smtClean="0">
              <a:ln>
                <a:noFill/>
              </a:ln>
              <a:solidFill>
                <a:schemeClr val="tx1"/>
              </a:solidFill>
              <a:effectLst/>
              <a:latin typeface="Arial" panose="020B0604020202020204" pitchFamily="34" charset="0"/>
            </a:rPr>
            <a:t>(YASAMA)</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dirty="0" smtClean="0">
              <a:ln>
                <a:noFill/>
              </a:ln>
              <a:solidFill>
                <a:schemeClr val="tx1"/>
              </a:solidFill>
              <a:effectLst/>
              <a:latin typeface="Arial" panose="020B0604020202020204" pitchFamily="34" charset="0"/>
            </a:rPr>
            <a:t>751</a:t>
          </a:r>
        </a:p>
      </dgm:t>
    </dgm:pt>
    <dgm:pt modelId="{A4D82A09-65A4-4C3C-96BC-6393E7A7F05E}" type="parTrans" cxnId="{5EBA13B8-F6BC-4AD7-B9E3-049E4667D55F}">
      <dgm:prSet/>
      <dgm:spPr/>
      <dgm:t>
        <a:bodyPr/>
        <a:lstStyle/>
        <a:p>
          <a:endParaRPr lang="tr-TR"/>
        </a:p>
      </dgm:t>
    </dgm:pt>
    <dgm:pt modelId="{3EAC90DA-D72F-46F3-B6DC-31992143E89B}" type="sibTrans" cxnId="{5EBA13B8-F6BC-4AD7-B9E3-049E4667D55F}">
      <dgm:prSet/>
      <dgm:spPr/>
      <dgm:t>
        <a:bodyPr/>
        <a:lstStyle/>
        <a:p>
          <a:endParaRPr lang="tr-TR"/>
        </a:p>
      </dgm:t>
    </dgm:pt>
    <dgm:pt modelId="{8FAEADCD-4841-4A26-92AF-66556C8A698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smtClean="0">
              <a:ln>
                <a:noFill/>
              </a:ln>
              <a:solidFill>
                <a:schemeClr val="tx1"/>
              </a:solidFill>
              <a:effectLst/>
              <a:latin typeface="Arial" panose="020B0604020202020204" pitchFamily="34" charset="0"/>
            </a:rPr>
            <a:t>AVRUPA KONSEYİ</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smtClean="0">
              <a:ln>
                <a:noFill/>
              </a:ln>
              <a:solidFill>
                <a:schemeClr val="tx1"/>
              </a:solidFill>
              <a:effectLst/>
              <a:latin typeface="Arial" panose="020B0604020202020204" pitchFamily="34" charset="0"/>
            </a:rPr>
            <a:t>(KARAR)</a:t>
          </a:r>
        </a:p>
      </dgm:t>
    </dgm:pt>
    <dgm:pt modelId="{DA9FACA5-EB31-4181-8561-58D9C89D57E7}" type="parTrans" cxnId="{0811DA72-F656-4BBC-974D-432E9D41D858}">
      <dgm:prSet/>
      <dgm:spPr/>
      <dgm:t>
        <a:bodyPr/>
        <a:lstStyle/>
        <a:p>
          <a:endParaRPr lang="tr-TR"/>
        </a:p>
      </dgm:t>
    </dgm:pt>
    <dgm:pt modelId="{A0B129E0-B860-41EC-9E30-54575FE9E010}" type="sibTrans" cxnId="{0811DA72-F656-4BBC-974D-432E9D41D858}">
      <dgm:prSet/>
      <dgm:spPr/>
      <dgm:t>
        <a:bodyPr/>
        <a:lstStyle/>
        <a:p>
          <a:endParaRPr lang="tr-TR"/>
        </a:p>
      </dgm:t>
    </dgm:pt>
    <dgm:pt modelId="{98A1DF29-5412-4FBA-86A5-B620873DC03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dirty="0" smtClean="0">
              <a:ln>
                <a:noFill/>
              </a:ln>
              <a:solidFill>
                <a:schemeClr val="tx1"/>
              </a:solidFill>
              <a:effectLst/>
              <a:latin typeface="Arial" panose="020B0604020202020204" pitchFamily="34" charset="0"/>
            </a:rPr>
            <a:t>AVRUPA KOMİSYONU</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dirty="0" smtClean="0">
              <a:ln>
                <a:noFill/>
              </a:ln>
              <a:solidFill>
                <a:schemeClr val="tx1"/>
              </a:solidFill>
              <a:effectLst/>
              <a:latin typeface="Arial" panose="020B0604020202020204" pitchFamily="34" charset="0"/>
            </a:rPr>
            <a:t>(YÜRÜTME)</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dirty="0" smtClean="0">
              <a:ln>
                <a:noFill/>
              </a:ln>
              <a:solidFill>
                <a:schemeClr val="tx1"/>
              </a:solidFill>
              <a:effectLst/>
              <a:latin typeface="Arial" panose="020B0604020202020204" pitchFamily="34" charset="0"/>
            </a:rPr>
            <a:t>(28)</a:t>
          </a:r>
        </a:p>
      </dgm:t>
    </dgm:pt>
    <dgm:pt modelId="{939F4500-6311-4017-8C3B-E0BD577769D8}" type="parTrans" cxnId="{2B6314AF-22CF-46F6-95D3-F45B6EBD075D}">
      <dgm:prSet/>
      <dgm:spPr/>
      <dgm:t>
        <a:bodyPr/>
        <a:lstStyle/>
        <a:p>
          <a:endParaRPr lang="tr-TR"/>
        </a:p>
      </dgm:t>
    </dgm:pt>
    <dgm:pt modelId="{052135EC-3B5F-4EEB-A5E2-BE84363A5BF8}" type="sibTrans" cxnId="{2B6314AF-22CF-46F6-95D3-F45B6EBD075D}">
      <dgm:prSet/>
      <dgm:spPr/>
      <dgm:t>
        <a:bodyPr/>
        <a:lstStyle/>
        <a:p>
          <a:endParaRPr lang="tr-TR"/>
        </a:p>
      </dgm:t>
    </dgm:pt>
    <dgm:pt modelId="{0D067658-F967-40FD-9675-5B30C18B5AB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smtClean="0">
              <a:ln>
                <a:noFill/>
              </a:ln>
              <a:solidFill>
                <a:schemeClr val="tx1"/>
              </a:solidFill>
              <a:effectLst/>
              <a:latin typeface="Arial" panose="020B0604020202020204" pitchFamily="34" charset="0"/>
            </a:rPr>
            <a:t>ADALET DİVANI</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smtClean="0">
              <a:ln>
                <a:noFill/>
              </a:ln>
              <a:solidFill>
                <a:schemeClr val="tx1"/>
              </a:solidFill>
              <a:effectLst/>
              <a:latin typeface="Arial" panose="020B0604020202020204" pitchFamily="34" charset="0"/>
            </a:rPr>
            <a:t>(YARGI)</a:t>
          </a:r>
        </a:p>
      </dgm:t>
    </dgm:pt>
    <dgm:pt modelId="{04B6EE23-8007-45D0-B20E-801A0D0F566B}" type="parTrans" cxnId="{6E438A28-49C1-4BFC-8A8E-2C62A701A721}">
      <dgm:prSet/>
      <dgm:spPr/>
      <dgm:t>
        <a:bodyPr/>
        <a:lstStyle/>
        <a:p>
          <a:endParaRPr lang="tr-TR"/>
        </a:p>
      </dgm:t>
    </dgm:pt>
    <dgm:pt modelId="{C5BFD69D-352A-4382-9635-6284CAE137A2}" type="sibTrans" cxnId="{6E438A28-49C1-4BFC-8A8E-2C62A701A721}">
      <dgm:prSet/>
      <dgm:spPr/>
      <dgm:t>
        <a:bodyPr/>
        <a:lstStyle/>
        <a:p>
          <a:endParaRPr lang="tr-TR"/>
        </a:p>
      </dgm:t>
    </dgm:pt>
    <dgm:pt modelId="{2A344505-1750-484B-8726-2E8F8028980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smtClean="0">
              <a:ln>
                <a:noFill/>
              </a:ln>
              <a:solidFill>
                <a:schemeClr val="tx1"/>
              </a:solidFill>
              <a:effectLst/>
              <a:latin typeface="Arial" panose="020B0604020202020204" pitchFamily="34" charset="0"/>
            </a:rPr>
            <a:t>SAYIŞTAY</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smtClean="0">
              <a:ln>
                <a:noFill/>
              </a:ln>
              <a:solidFill>
                <a:schemeClr val="tx1"/>
              </a:solidFill>
              <a:effectLst/>
              <a:latin typeface="Arial" panose="020B0604020202020204" pitchFamily="34" charset="0"/>
            </a:rPr>
            <a:t>(DENETLEME)</a:t>
          </a:r>
        </a:p>
      </dgm:t>
    </dgm:pt>
    <dgm:pt modelId="{C4225BE0-6973-4866-927E-924922B4BF59}" type="parTrans" cxnId="{21F964F3-AE9D-434D-8373-6AEBE08BCDCE}">
      <dgm:prSet/>
      <dgm:spPr/>
      <dgm:t>
        <a:bodyPr/>
        <a:lstStyle/>
        <a:p>
          <a:endParaRPr lang="tr-TR"/>
        </a:p>
      </dgm:t>
    </dgm:pt>
    <dgm:pt modelId="{1A3E75E0-5D54-4719-B497-397F98A505AA}" type="sibTrans" cxnId="{21F964F3-AE9D-434D-8373-6AEBE08BCDCE}">
      <dgm:prSet/>
      <dgm:spPr/>
      <dgm:t>
        <a:bodyPr/>
        <a:lstStyle/>
        <a:p>
          <a:endParaRPr lang="tr-TR"/>
        </a:p>
      </dgm:t>
    </dgm:pt>
    <dgm:pt modelId="{D601344C-18CC-43FD-8C48-721A4FD96E8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smtClean="0">
              <a:ln>
                <a:noFill/>
              </a:ln>
              <a:solidFill>
                <a:schemeClr val="tx1"/>
              </a:solidFill>
              <a:effectLst/>
              <a:latin typeface="Arial" panose="020B0604020202020204" pitchFamily="34" charset="0"/>
            </a:rPr>
            <a:t>AVRUPA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smtClean="0">
              <a:ln>
                <a:noFill/>
              </a:ln>
              <a:solidFill>
                <a:schemeClr val="tx1"/>
              </a:solidFill>
              <a:effectLst/>
              <a:latin typeface="Arial" panose="020B0604020202020204" pitchFamily="34" charset="0"/>
            </a:rPr>
            <a:t>YATIRIM BANKASI</a:t>
          </a:r>
        </a:p>
      </dgm:t>
    </dgm:pt>
    <dgm:pt modelId="{BD89D6AE-267D-4773-9EE9-75A5BCF72467}" type="parTrans" cxnId="{47FB0EC3-2A87-457D-AC78-C9E83937FBBE}">
      <dgm:prSet/>
      <dgm:spPr/>
      <dgm:t>
        <a:bodyPr/>
        <a:lstStyle/>
        <a:p>
          <a:endParaRPr lang="tr-TR"/>
        </a:p>
      </dgm:t>
    </dgm:pt>
    <dgm:pt modelId="{6DF9346D-5BB9-45D8-8416-C08515865443}" type="sibTrans" cxnId="{47FB0EC3-2A87-457D-AC78-C9E83937FBBE}">
      <dgm:prSet/>
      <dgm:spPr/>
      <dgm:t>
        <a:bodyPr/>
        <a:lstStyle/>
        <a:p>
          <a:endParaRPr lang="tr-TR"/>
        </a:p>
      </dgm:t>
    </dgm:pt>
    <dgm:pt modelId="{C3A4A8BF-7AEE-445B-94BA-2BDFF4D0127B}" type="pres">
      <dgm:prSet presAssocID="{8BF21B38-987A-4443-B80D-38F9082BC75A}" presName="hierChild1" presStyleCnt="0">
        <dgm:presLayoutVars>
          <dgm:orgChart val="1"/>
          <dgm:chPref val="1"/>
          <dgm:dir/>
          <dgm:animOne val="branch"/>
          <dgm:animLvl val="lvl"/>
          <dgm:resizeHandles/>
        </dgm:presLayoutVars>
      </dgm:prSet>
      <dgm:spPr/>
    </dgm:pt>
    <dgm:pt modelId="{606964D1-37FC-461B-B78F-693B798F993E}" type="pres">
      <dgm:prSet presAssocID="{72FCA32F-E916-4831-94D7-752DE8FCDB28}" presName="hierRoot1" presStyleCnt="0">
        <dgm:presLayoutVars>
          <dgm:hierBranch val="r"/>
        </dgm:presLayoutVars>
      </dgm:prSet>
      <dgm:spPr/>
    </dgm:pt>
    <dgm:pt modelId="{55FBBA7B-BAA6-481E-B6A9-753E400FC90C}" type="pres">
      <dgm:prSet presAssocID="{72FCA32F-E916-4831-94D7-752DE8FCDB28}" presName="rootComposite1" presStyleCnt="0"/>
      <dgm:spPr/>
    </dgm:pt>
    <dgm:pt modelId="{BB19A04B-9549-4BC8-8A33-33593B273949}" type="pres">
      <dgm:prSet presAssocID="{72FCA32F-E916-4831-94D7-752DE8FCDB28}" presName="rootText1" presStyleLbl="node0" presStyleIdx="0" presStyleCnt="1">
        <dgm:presLayoutVars>
          <dgm:chPref val="3"/>
        </dgm:presLayoutVars>
      </dgm:prSet>
      <dgm:spPr/>
      <dgm:t>
        <a:bodyPr/>
        <a:lstStyle/>
        <a:p>
          <a:endParaRPr lang="tr-TR"/>
        </a:p>
      </dgm:t>
    </dgm:pt>
    <dgm:pt modelId="{F4191A62-3DA9-4CC8-89AB-1E54EE0DFBEC}" type="pres">
      <dgm:prSet presAssocID="{72FCA32F-E916-4831-94D7-752DE8FCDB28}" presName="rootConnector1" presStyleLbl="node1" presStyleIdx="0" presStyleCnt="0"/>
      <dgm:spPr/>
      <dgm:t>
        <a:bodyPr/>
        <a:lstStyle/>
        <a:p>
          <a:endParaRPr lang="tr-TR"/>
        </a:p>
      </dgm:t>
    </dgm:pt>
    <dgm:pt modelId="{F2A7BD18-D900-414F-A820-62B81CFB6F60}" type="pres">
      <dgm:prSet presAssocID="{72FCA32F-E916-4831-94D7-752DE8FCDB28}" presName="hierChild2" presStyleCnt="0"/>
      <dgm:spPr/>
    </dgm:pt>
    <dgm:pt modelId="{187CEB2C-B2E6-4D01-A5A2-5CB8CDF77EA1}" type="pres">
      <dgm:prSet presAssocID="{A4D82A09-65A4-4C3C-96BC-6393E7A7F05E}" presName="Name50" presStyleLbl="parChTrans1D2" presStyleIdx="0" presStyleCnt="6"/>
      <dgm:spPr/>
      <dgm:t>
        <a:bodyPr/>
        <a:lstStyle/>
        <a:p>
          <a:endParaRPr lang="tr-TR"/>
        </a:p>
      </dgm:t>
    </dgm:pt>
    <dgm:pt modelId="{3E0ED505-3213-4DDA-AC51-AE9D3E2DF680}" type="pres">
      <dgm:prSet presAssocID="{F5AC6C00-E6EA-4562-88DB-DB7003ABCD9F}" presName="hierRoot2" presStyleCnt="0">
        <dgm:presLayoutVars>
          <dgm:hierBranch/>
        </dgm:presLayoutVars>
      </dgm:prSet>
      <dgm:spPr/>
    </dgm:pt>
    <dgm:pt modelId="{796EDFA3-6036-427B-8CDC-7C64A4908D14}" type="pres">
      <dgm:prSet presAssocID="{F5AC6C00-E6EA-4562-88DB-DB7003ABCD9F}" presName="rootComposite" presStyleCnt="0"/>
      <dgm:spPr/>
    </dgm:pt>
    <dgm:pt modelId="{64A993BB-5AAD-4C14-AC0E-9AF24D0EF5A1}" type="pres">
      <dgm:prSet presAssocID="{F5AC6C00-E6EA-4562-88DB-DB7003ABCD9F}" presName="rootText" presStyleLbl="node2" presStyleIdx="0" presStyleCnt="6">
        <dgm:presLayoutVars>
          <dgm:chPref val="3"/>
        </dgm:presLayoutVars>
      </dgm:prSet>
      <dgm:spPr/>
      <dgm:t>
        <a:bodyPr/>
        <a:lstStyle/>
        <a:p>
          <a:endParaRPr lang="tr-TR"/>
        </a:p>
      </dgm:t>
    </dgm:pt>
    <dgm:pt modelId="{77A424C1-78C5-4056-9F4F-EC9D4AF00E54}" type="pres">
      <dgm:prSet presAssocID="{F5AC6C00-E6EA-4562-88DB-DB7003ABCD9F}" presName="rootConnector" presStyleLbl="node2" presStyleIdx="0" presStyleCnt="6"/>
      <dgm:spPr/>
      <dgm:t>
        <a:bodyPr/>
        <a:lstStyle/>
        <a:p>
          <a:endParaRPr lang="tr-TR"/>
        </a:p>
      </dgm:t>
    </dgm:pt>
    <dgm:pt modelId="{1597C560-2C51-4AB9-9008-EE9B00B1EE1B}" type="pres">
      <dgm:prSet presAssocID="{F5AC6C00-E6EA-4562-88DB-DB7003ABCD9F}" presName="hierChild4" presStyleCnt="0"/>
      <dgm:spPr/>
    </dgm:pt>
    <dgm:pt modelId="{3A3D2526-9BB9-4ED8-AF03-A70FBE3DE334}" type="pres">
      <dgm:prSet presAssocID="{F5AC6C00-E6EA-4562-88DB-DB7003ABCD9F}" presName="hierChild5" presStyleCnt="0"/>
      <dgm:spPr/>
    </dgm:pt>
    <dgm:pt modelId="{4E221D48-3BB5-4A2B-B35B-2FE53E4C2A9B}" type="pres">
      <dgm:prSet presAssocID="{DA9FACA5-EB31-4181-8561-58D9C89D57E7}" presName="Name50" presStyleLbl="parChTrans1D2" presStyleIdx="1" presStyleCnt="6"/>
      <dgm:spPr/>
      <dgm:t>
        <a:bodyPr/>
        <a:lstStyle/>
        <a:p>
          <a:endParaRPr lang="tr-TR"/>
        </a:p>
      </dgm:t>
    </dgm:pt>
    <dgm:pt modelId="{B74B9788-C151-4A5F-9613-02CBA11891D8}" type="pres">
      <dgm:prSet presAssocID="{8FAEADCD-4841-4A26-92AF-66556C8A6982}" presName="hierRoot2" presStyleCnt="0">
        <dgm:presLayoutVars>
          <dgm:hierBranch/>
        </dgm:presLayoutVars>
      </dgm:prSet>
      <dgm:spPr/>
    </dgm:pt>
    <dgm:pt modelId="{B8249FC6-C624-4218-A10B-16BB1B86975F}" type="pres">
      <dgm:prSet presAssocID="{8FAEADCD-4841-4A26-92AF-66556C8A6982}" presName="rootComposite" presStyleCnt="0"/>
      <dgm:spPr/>
    </dgm:pt>
    <dgm:pt modelId="{02B01CB5-F5DC-4C97-BF80-C32412B6A700}" type="pres">
      <dgm:prSet presAssocID="{8FAEADCD-4841-4A26-92AF-66556C8A6982}" presName="rootText" presStyleLbl="node2" presStyleIdx="1" presStyleCnt="6">
        <dgm:presLayoutVars>
          <dgm:chPref val="3"/>
        </dgm:presLayoutVars>
      </dgm:prSet>
      <dgm:spPr/>
      <dgm:t>
        <a:bodyPr/>
        <a:lstStyle/>
        <a:p>
          <a:endParaRPr lang="tr-TR"/>
        </a:p>
      </dgm:t>
    </dgm:pt>
    <dgm:pt modelId="{7B9FF7CB-E3C8-4C4E-8C1E-EFDDC1245CAA}" type="pres">
      <dgm:prSet presAssocID="{8FAEADCD-4841-4A26-92AF-66556C8A6982}" presName="rootConnector" presStyleLbl="node2" presStyleIdx="1" presStyleCnt="6"/>
      <dgm:spPr/>
      <dgm:t>
        <a:bodyPr/>
        <a:lstStyle/>
        <a:p>
          <a:endParaRPr lang="tr-TR"/>
        </a:p>
      </dgm:t>
    </dgm:pt>
    <dgm:pt modelId="{FA39315E-697D-4102-BAE8-EE0B65B90DFB}" type="pres">
      <dgm:prSet presAssocID="{8FAEADCD-4841-4A26-92AF-66556C8A6982}" presName="hierChild4" presStyleCnt="0"/>
      <dgm:spPr/>
    </dgm:pt>
    <dgm:pt modelId="{1D4EFE7D-FA3B-4AB9-81F7-1B4F4C278852}" type="pres">
      <dgm:prSet presAssocID="{8FAEADCD-4841-4A26-92AF-66556C8A6982}" presName="hierChild5" presStyleCnt="0"/>
      <dgm:spPr/>
    </dgm:pt>
    <dgm:pt modelId="{3F02CD78-B33B-48F5-BC17-83E9BC212478}" type="pres">
      <dgm:prSet presAssocID="{939F4500-6311-4017-8C3B-E0BD577769D8}" presName="Name50" presStyleLbl="parChTrans1D2" presStyleIdx="2" presStyleCnt="6"/>
      <dgm:spPr/>
      <dgm:t>
        <a:bodyPr/>
        <a:lstStyle/>
        <a:p>
          <a:endParaRPr lang="tr-TR"/>
        </a:p>
      </dgm:t>
    </dgm:pt>
    <dgm:pt modelId="{71B998BF-6000-49E3-BC29-5BA08C1EEF69}" type="pres">
      <dgm:prSet presAssocID="{98A1DF29-5412-4FBA-86A5-B620873DC033}" presName="hierRoot2" presStyleCnt="0">
        <dgm:presLayoutVars>
          <dgm:hierBranch/>
        </dgm:presLayoutVars>
      </dgm:prSet>
      <dgm:spPr/>
    </dgm:pt>
    <dgm:pt modelId="{D4F9D651-766F-4666-8663-078B21F0125A}" type="pres">
      <dgm:prSet presAssocID="{98A1DF29-5412-4FBA-86A5-B620873DC033}" presName="rootComposite" presStyleCnt="0"/>
      <dgm:spPr/>
    </dgm:pt>
    <dgm:pt modelId="{D968736A-5055-43E8-B065-092BF7DA5D31}" type="pres">
      <dgm:prSet presAssocID="{98A1DF29-5412-4FBA-86A5-B620873DC033}" presName="rootText" presStyleLbl="node2" presStyleIdx="2" presStyleCnt="6">
        <dgm:presLayoutVars>
          <dgm:chPref val="3"/>
        </dgm:presLayoutVars>
      </dgm:prSet>
      <dgm:spPr/>
      <dgm:t>
        <a:bodyPr/>
        <a:lstStyle/>
        <a:p>
          <a:endParaRPr lang="tr-TR"/>
        </a:p>
      </dgm:t>
    </dgm:pt>
    <dgm:pt modelId="{71F233EC-AEFB-488F-90DB-479BA2EE2D27}" type="pres">
      <dgm:prSet presAssocID="{98A1DF29-5412-4FBA-86A5-B620873DC033}" presName="rootConnector" presStyleLbl="node2" presStyleIdx="2" presStyleCnt="6"/>
      <dgm:spPr/>
      <dgm:t>
        <a:bodyPr/>
        <a:lstStyle/>
        <a:p>
          <a:endParaRPr lang="tr-TR"/>
        </a:p>
      </dgm:t>
    </dgm:pt>
    <dgm:pt modelId="{3896D9B4-CD9F-4324-9CF5-45B01F4466E2}" type="pres">
      <dgm:prSet presAssocID="{98A1DF29-5412-4FBA-86A5-B620873DC033}" presName="hierChild4" presStyleCnt="0"/>
      <dgm:spPr/>
    </dgm:pt>
    <dgm:pt modelId="{DA3B9378-D866-4D03-936A-1148A4CCC8E2}" type="pres">
      <dgm:prSet presAssocID="{98A1DF29-5412-4FBA-86A5-B620873DC033}" presName="hierChild5" presStyleCnt="0"/>
      <dgm:spPr/>
    </dgm:pt>
    <dgm:pt modelId="{E7C5CFAD-CEA0-4072-91B5-0AB17D3484B0}" type="pres">
      <dgm:prSet presAssocID="{04B6EE23-8007-45D0-B20E-801A0D0F566B}" presName="Name50" presStyleLbl="parChTrans1D2" presStyleIdx="3" presStyleCnt="6"/>
      <dgm:spPr/>
      <dgm:t>
        <a:bodyPr/>
        <a:lstStyle/>
        <a:p>
          <a:endParaRPr lang="tr-TR"/>
        </a:p>
      </dgm:t>
    </dgm:pt>
    <dgm:pt modelId="{53627C51-D3F2-401B-9372-87EEFE02801A}" type="pres">
      <dgm:prSet presAssocID="{0D067658-F967-40FD-9675-5B30C18B5AB3}" presName="hierRoot2" presStyleCnt="0">
        <dgm:presLayoutVars>
          <dgm:hierBranch/>
        </dgm:presLayoutVars>
      </dgm:prSet>
      <dgm:spPr/>
    </dgm:pt>
    <dgm:pt modelId="{94B6877C-FAF7-487B-B28A-B8C36339D33B}" type="pres">
      <dgm:prSet presAssocID="{0D067658-F967-40FD-9675-5B30C18B5AB3}" presName="rootComposite" presStyleCnt="0"/>
      <dgm:spPr/>
    </dgm:pt>
    <dgm:pt modelId="{21FADBA0-AEBA-4C64-BE74-73569FC981BC}" type="pres">
      <dgm:prSet presAssocID="{0D067658-F967-40FD-9675-5B30C18B5AB3}" presName="rootText" presStyleLbl="node2" presStyleIdx="3" presStyleCnt="6">
        <dgm:presLayoutVars>
          <dgm:chPref val="3"/>
        </dgm:presLayoutVars>
      </dgm:prSet>
      <dgm:spPr/>
      <dgm:t>
        <a:bodyPr/>
        <a:lstStyle/>
        <a:p>
          <a:endParaRPr lang="tr-TR"/>
        </a:p>
      </dgm:t>
    </dgm:pt>
    <dgm:pt modelId="{D84B6581-845F-411E-8C5C-2E34811653BF}" type="pres">
      <dgm:prSet presAssocID="{0D067658-F967-40FD-9675-5B30C18B5AB3}" presName="rootConnector" presStyleLbl="node2" presStyleIdx="3" presStyleCnt="6"/>
      <dgm:spPr/>
      <dgm:t>
        <a:bodyPr/>
        <a:lstStyle/>
        <a:p>
          <a:endParaRPr lang="tr-TR"/>
        </a:p>
      </dgm:t>
    </dgm:pt>
    <dgm:pt modelId="{E3A5D38A-0E63-45AA-A54E-1B3BFD1D2E08}" type="pres">
      <dgm:prSet presAssocID="{0D067658-F967-40FD-9675-5B30C18B5AB3}" presName="hierChild4" presStyleCnt="0"/>
      <dgm:spPr/>
    </dgm:pt>
    <dgm:pt modelId="{BB5DF7F6-F969-41C2-9451-5B152B69565D}" type="pres">
      <dgm:prSet presAssocID="{0D067658-F967-40FD-9675-5B30C18B5AB3}" presName="hierChild5" presStyleCnt="0"/>
      <dgm:spPr/>
    </dgm:pt>
    <dgm:pt modelId="{0EEC4822-FD04-4F5F-BAAE-C664DCDC9156}" type="pres">
      <dgm:prSet presAssocID="{C4225BE0-6973-4866-927E-924922B4BF59}" presName="Name50" presStyleLbl="parChTrans1D2" presStyleIdx="4" presStyleCnt="6"/>
      <dgm:spPr/>
      <dgm:t>
        <a:bodyPr/>
        <a:lstStyle/>
        <a:p>
          <a:endParaRPr lang="tr-TR"/>
        </a:p>
      </dgm:t>
    </dgm:pt>
    <dgm:pt modelId="{FE78C5BA-C8B5-4BC2-9B7F-F168550EBF33}" type="pres">
      <dgm:prSet presAssocID="{2A344505-1750-484B-8726-2E8F80289809}" presName="hierRoot2" presStyleCnt="0">
        <dgm:presLayoutVars>
          <dgm:hierBranch/>
        </dgm:presLayoutVars>
      </dgm:prSet>
      <dgm:spPr/>
    </dgm:pt>
    <dgm:pt modelId="{D5E5AD27-51CD-4EC2-A701-7AAD12CD49C6}" type="pres">
      <dgm:prSet presAssocID="{2A344505-1750-484B-8726-2E8F80289809}" presName="rootComposite" presStyleCnt="0"/>
      <dgm:spPr/>
    </dgm:pt>
    <dgm:pt modelId="{FFCF110C-23C4-4C66-89E2-7FDC741C7EC6}" type="pres">
      <dgm:prSet presAssocID="{2A344505-1750-484B-8726-2E8F80289809}" presName="rootText" presStyleLbl="node2" presStyleIdx="4" presStyleCnt="6">
        <dgm:presLayoutVars>
          <dgm:chPref val="3"/>
        </dgm:presLayoutVars>
      </dgm:prSet>
      <dgm:spPr/>
      <dgm:t>
        <a:bodyPr/>
        <a:lstStyle/>
        <a:p>
          <a:endParaRPr lang="tr-TR"/>
        </a:p>
      </dgm:t>
    </dgm:pt>
    <dgm:pt modelId="{95E5CBF7-4F8D-4DB0-9D9C-71FA4D91E693}" type="pres">
      <dgm:prSet presAssocID="{2A344505-1750-484B-8726-2E8F80289809}" presName="rootConnector" presStyleLbl="node2" presStyleIdx="4" presStyleCnt="6"/>
      <dgm:spPr/>
      <dgm:t>
        <a:bodyPr/>
        <a:lstStyle/>
        <a:p>
          <a:endParaRPr lang="tr-TR"/>
        </a:p>
      </dgm:t>
    </dgm:pt>
    <dgm:pt modelId="{DB07BEE9-9923-4A50-99BA-3FBD680CFAB0}" type="pres">
      <dgm:prSet presAssocID="{2A344505-1750-484B-8726-2E8F80289809}" presName="hierChild4" presStyleCnt="0"/>
      <dgm:spPr/>
    </dgm:pt>
    <dgm:pt modelId="{0D68E14E-B934-4B41-B699-86FDE7025D80}" type="pres">
      <dgm:prSet presAssocID="{2A344505-1750-484B-8726-2E8F80289809}" presName="hierChild5" presStyleCnt="0"/>
      <dgm:spPr/>
    </dgm:pt>
    <dgm:pt modelId="{D2B4B4B0-30D5-432C-BB42-BAC1280B2768}" type="pres">
      <dgm:prSet presAssocID="{BD89D6AE-267D-4773-9EE9-75A5BCF72467}" presName="Name50" presStyleLbl="parChTrans1D2" presStyleIdx="5" presStyleCnt="6"/>
      <dgm:spPr/>
      <dgm:t>
        <a:bodyPr/>
        <a:lstStyle/>
        <a:p>
          <a:endParaRPr lang="tr-TR"/>
        </a:p>
      </dgm:t>
    </dgm:pt>
    <dgm:pt modelId="{863CD18C-66BD-43EF-8CBD-D307F8D87C5D}" type="pres">
      <dgm:prSet presAssocID="{D601344C-18CC-43FD-8C48-721A4FD96E8C}" presName="hierRoot2" presStyleCnt="0">
        <dgm:presLayoutVars>
          <dgm:hierBranch/>
        </dgm:presLayoutVars>
      </dgm:prSet>
      <dgm:spPr/>
    </dgm:pt>
    <dgm:pt modelId="{03FBC71A-6BCB-4FED-949A-39F5D0257237}" type="pres">
      <dgm:prSet presAssocID="{D601344C-18CC-43FD-8C48-721A4FD96E8C}" presName="rootComposite" presStyleCnt="0"/>
      <dgm:spPr/>
    </dgm:pt>
    <dgm:pt modelId="{A75F53D6-41AD-46A1-A218-42FCFAC869CE}" type="pres">
      <dgm:prSet presAssocID="{D601344C-18CC-43FD-8C48-721A4FD96E8C}" presName="rootText" presStyleLbl="node2" presStyleIdx="5" presStyleCnt="6">
        <dgm:presLayoutVars>
          <dgm:chPref val="3"/>
        </dgm:presLayoutVars>
      </dgm:prSet>
      <dgm:spPr/>
      <dgm:t>
        <a:bodyPr/>
        <a:lstStyle/>
        <a:p>
          <a:endParaRPr lang="tr-TR"/>
        </a:p>
      </dgm:t>
    </dgm:pt>
    <dgm:pt modelId="{3133F158-BA91-499B-BBB9-36B1B8EA9798}" type="pres">
      <dgm:prSet presAssocID="{D601344C-18CC-43FD-8C48-721A4FD96E8C}" presName="rootConnector" presStyleLbl="node2" presStyleIdx="5" presStyleCnt="6"/>
      <dgm:spPr/>
      <dgm:t>
        <a:bodyPr/>
        <a:lstStyle/>
        <a:p>
          <a:endParaRPr lang="tr-TR"/>
        </a:p>
      </dgm:t>
    </dgm:pt>
    <dgm:pt modelId="{74EE170C-3B1D-470B-9545-4EE847C3B002}" type="pres">
      <dgm:prSet presAssocID="{D601344C-18CC-43FD-8C48-721A4FD96E8C}" presName="hierChild4" presStyleCnt="0"/>
      <dgm:spPr/>
    </dgm:pt>
    <dgm:pt modelId="{11FC98B1-5656-41E7-9506-00342921F3D5}" type="pres">
      <dgm:prSet presAssocID="{D601344C-18CC-43FD-8C48-721A4FD96E8C}" presName="hierChild5" presStyleCnt="0"/>
      <dgm:spPr/>
    </dgm:pt>
    <dgm:pt modelId="{CC367D0B-EA67-4ACC-BDA3-7676E3F82AB8}" type="pres">
      <dgm:prSet presAssocID="{72FCA32F-E916-4831-94D7-752DE8FCDB28}" presName="hierChild3" presStyleCnt="0"/>
      <dgm:spPr/>
    </dgm:pt>
  </dgm:ptLst>
  <dgm:cxnLst>
    <dgm:cxn modelId="{F77BFC51-364D-4B6D-951A-2D03F4803F49}" type="presOf" srcId="{04B6EE23-8007-45D0-B20E-801A0D0F566B}" destId="{E7C5CFAD-CEA0-4072-91B5-0AB17D3484B0}" srcOrd="0" destOrd="0" presId="urn:microsoft.com/office/officeart/2005/8/layout/orgChart1"/>
    <dgm:cxn modelId="{270833E2-BE01-4AD5-9B25-1F38283EEDF2}" type="presOf" srcId="{72FCA32F-E916-4831-94D7-752DE8FCDB28}" destId="{F4191A62-3DA9-4CC8-89AB-1E54EE0DFBEC}" srcOrd="1" destOrd="0" presId="urn:microsoft.com/office/officeart/2005/8/layout/orgChart1"/>
    <dgm:cxn modelId="{58AD9A90-4A03-456D-BF67-12DD02DC2961}" type="presOf" srcId="{0D067658-F967-40FD-9675-5B30C18B5AB3}" destId="{D84B6581-845F-411E-8C5C-2E34811653BF}" srcOrd="1" destOrd="0" presId="urn:microsoft.com/office/officeart/2005/8/layout/orgChart1"/>
    <dgm:cxn modelId="{7E41C73E-F7A7-4A9D-9C0C-58291EC75767}" type="presOf" srcId="{D601344C-18CC-43FD-8C48-721A4FD96E8C}" destId="{A75F53D6-41AD-46A1-A218-42FCFAC869CE}" srcOrd="0" destOrd="0" presId="urn:microsoft.com/office/officeart/2005/8/layout/orgChart1"/>
    <dgm:cxn modelId="{40E7DDBD-2B07-479A-B5E7-8BFCA15BC99F}" type="presOf" srcId="{8FAEADCD-4841-4A26-92AF-66556C8A6982}" destId="{02B01CB5-F5DC-4C97-BF80-C32412B6A700}" srcOrd="0" destOrd="0" presId="urn:microsoft.com/office/officeart/2005/8/layout/orgChart1"/>
    <dgm:cxn modelId="{21F964F3-AE9D-434D-8373-6AEBE08BCDCE}" srcId="{72FCA32F-E916-4831-94D7-752DE8FCDB28}" destId="{2A344505-1750-484B-8726-2E8F80289809}" srcOrd="4" destOrd="0" parTransId="{C4225BE0-6973-4866-927E-924922B4BF59}" sibTransId="{1A3E75E0-5D54-4719-B497-397F98A505AA}"/>
    <dgm:cxn modelId="{DDDA5715-379A-4E0C-A7E5-B47A5B183987}" type="presOf" srcId="{72FCA32F-E916-4831-94D7-752DE8FCDB28}" destId="{BB19A04B-9549-4BC8-8A33-33593B273949}" srcOrd="0" destOrd="0" presId="urn:microsoft.com/office/officeart/2005/8/layout/orgChart1"/>
    <dgm:cxn modelId="{0811DA72-F656-4BBC-974D-432E9D41D858}" srcId="{72FCA32F-E916-4831-94D7-752DE8FCDB28}" destId="{8FAEADCD-4841-4A26-92AF-66556C8A6982}" srcOrd="1" destOrd="0" parTransId="{DA9FACA5-EB31-4181-8561-58D9C89D57E7}" sibTransId="{A0B129E0-B860-41EC-9E30-54575FE9E010}"/>
    <dgm:cxn modelId="{5EBA13B8-F6BC-4AD7-B9E3-049E4667D55F}" srcId="{72FCA32F-E916-4831-94D7-752DE8FCDB28}" destId="{F5AC6C00-E6EA-4562-88DB-DB7003ABCD9F}" srcOrd="0" destOrd="0" parTransId="{A4D82A09-65A4-4C3C-96BC-6393E7A7F05E}" sibTransId="{3EAC90DA-D72F-46F3-B6DC-31992143E89B}"/>
    <dgm:cxn modelId="{A8ECE682-84EF-49E9-A7DA-A223FA7B9514}" type="presOf" srcId="{2A344505-1750-484B-8726-2E8F80289809}" destId="{95E5CBF7-4F8D-4DB0-9D9C-71FA4D91E693}" srcOrd="1" destOrd="0" presId="urn:microsoft.com/office/officeart/2005/8/layout/orgChart1"/>
    <dgm:cxn modelId="{2B6314AF-22CF-46F6-95D3-F45B6EBD075D}" srcId="{72FCA32F-E916-4831-94D7-752DE8FCDB28}" destId="{98A1DF29-5412-4FBA-86A5-B620873DC033}" srcOrd="2" destOrd="0" parTransId="{939F4500-6311-4017-8C3B-E0BD577769D8}" sibTransId="{052135EC-3B5F-4EEB-A5E2-BE84363A5BF8}"/>
    <dgm:cxn modelId="{FA719147-6D60-4808-B942-1713B878CEAE}" type="presOf" srcId="{DA9FACA5-EB31-4181-8561-58D9C89D57E7}" destId="{4E221D48-3BB5-4A2B-B35B-2FE53E4C2A9B}" srcOrd="0" destOrd="0" presId="urn:microsoft.com/office/officeart/2005/8/layout/orgChart1"/>
    <dgm:cxn modelId="{6E438A28-49C1-4BFC-8A8E-2C62A701A721}" srcId="{72FCA32F-E916-4831-94D7-752DE8FCDB28}" destId="{0D067658-F967-40FD-9675-5B30C18B5AB3}" srcOrd="3" destOrd="0" parTransId="{04B6EE23-8007-45D0-B20E-801A0D0F566B}" sibTransId="{C5BFD69D-352A-4382-9635-6284CAE137A2}"/>
    <dgm:cxn modelId="{D2A3AC8B-ED7A-49FA-9614-03BFCFC48DB9}" type="presOf" srcId="{A4D82A09-65A4-4C3C-96BC-6393E7A7F05E}" destId="{187CEB2C-B2E6-4D01-A5A2-5CB8CDF77EA1}" srcOrd="0" destOrd="0" presId="urn:microsoft.com/office/officeart/2005/8/layout/orgChart1"/>
    <dgm:cxn modelId="{8AABBFA9-C7E6-40C5-868B-21F5864707D0}" type="presOf" srcId="{D601344C-18CC-43FD-8C48-721A4FD96E8C}" destId="{3133F158-BA91-499B-BBB9-36B1B8EA9798}" srcOrd="1" destOrd="0" presId="urn:microsoft.com/office/officeart/2005/8/layout/orgChart1"/>
    <dgm:cxn modelId="{DBE617AA-9FB6-4FCF-BDE5-6A9DE3EF695A}" type="presOf" srcId="{98A1DF29-5412-4FBA-86A5-B620873DC033}" destId="{71F233EC-AEFB-488F-90DB-479BA2EE2D27}" srcOrd="1" destOrd="0" presId="urn:microsoft.com/office/officeart/2005/8/layout/orgChart1"/>
    <dgm:cxn modelId="{47FB0EC3-2A87-457D-AC78-C9E83937FBBE}" srcId="{72FCA32F-E916-4831-94D7-752DE8FCDB28}" destId="{D601344C-18CC-43FD-8C48-721A4FD96E8C}" srcOrd="5" destOrd="0" parTransId="{BD89D6AE-267D-4773-9EE9-75A5BCF72467}" sibTransId="{6DF9346D-5BB9-45D8-8416-C08515865443}"/>
    <dgm:cxn modelId="{97F8890D-577B-4710-B243-4D3798D09F40}" type="presOf" srcId="{8BF21B38-987A-4443-B80D-38F9082BC75A}" destId="{C3A4A8BF-7AEE-445B-94BA-2BDFF4D0127B}" srcOrd="0" destOrd="0" presId="urn:microsoft.com/office/officeart/2005/8/layout/orgChart1"/>
    <dgm:cxn modelId="{33750C72-A78A-43B0-966F-3D760B0637FC}" type="presOf" srcId="{F5AC6C00-E6EA-4562-88DB-DB7003ABCD9F}" destId="{77A424C1-78C5-4056-9F4F-EC9D4AF00E54}" srcOrd="1" destOrd="0" presId="urn:microsoft.com/office/officeart/2005/8/layout/orgChart1"/>
    <dgm:cxn modelId="{488FF6D0-4CE9-43E7-BF8E-C2141B28B603}" type="presOf" srcId="{8FAEADCD-4841-4A26-92AF-66556C8A6982}" destId="{7B9FF7CB-E3C8-4C4E-8C1E-EFDDC1245CAA}" srcOrd="1" destOrd="0" presId="urn:microsoft.com/office/officeart/2005/8/layout/orgChart1"/>
    <dgm:cxn modelId="{1C331F7C-8F50-46FB-9D90-8C0878C53325}" type="presOf" srcId="{98A1DF29-5412-4FBA-86A5-B620873DC033}" destId="{D968736A-5055-43E8-B065-092BF7DA5D31}" srcOrd="0" destOrd="0" presId="urn:microsoft.com/office/officeart/2005/8/layout/orgChart1"/>
    <dgm:cxn modelId="{E0DC3BAE-950E-4EDC-8455-C7E4D31ACC56}" type="presOf" srcId="{939F4500-6311-4017-8C3B-E0BD577769D8}" destId="{3F02CD78-B33B-48F5-BC17-83E9BC212478}" srcOrd="0" destOrd="0" presId="urn:microsoft.com/office/officeart/2005/8/layout/orgChart1"/>
    <dgm:cxn modelId="{2C8B3024-F591-449B-B110-026F1E4874F7}" type="presOf" srcId="{F5AC6C00-E6EA-4562-88DB-DB7003ABCD9F}" destId="{64A993BB-5AAD-4C14-AC0E-9AF24D0EF5A1}" srcOrd="0" destOrd="0" presId="urn:microsoft.com/office/officeart/2005/8/layout/orgChart1"/>
    <dgm:cxn modelId="{A5ACF949-DE02-42E5-BF4A-AB14E38A6F7F}" srcId="{8BF21B38-987A-4443-B80D-38F9082BC75A}" destId="{72FCA32F-E916-4831-94D7-752DE8FCDB28}" srcOrd="0" destOrd="0" parTransId="{9850256B-7FEC-48AC-80C0-7A5290617B83}" sibTransId="{F627D7F2-0A95-4AF2-8092-82CF53119536}"/>
    <dgm:cxn modelId="{439980BF-3004-4182-9AA8-463E7163A1A4}" type="presOf" srcId="{BD89D6AE-267D-4773-9EE9-75A5BCF72467}" destId="{D2B4B4B0-30D5-432C-BB42-BAC1280B2768}" srcOrd="0" destOrd="0" presId="urn:microsoft.com/office/officeart/2005/8/layout/orgChart1"/>
    <dgm:cxn modelId="{EC1154B2-BD9B-4C24-9632-727EE5FF4BBF}" type="presOf" srcId="{2A344505-1750-484B-8726-2E8F80289809}" destId="{FFCF110C-23C4-4C66-89E2-7FDC741C7EC6}" srcOrd="0" destOrd="0" presId="urn:microsoft.com/office/officeart/2005/8/layout/orgChart1"/>
    <dgm:cxn modelId="{EE09BE7A-EF2A-4C90-AC67-DC0ECD13AA8F}" type="presOf" srcId="{C4225BE0-6973-4866-927E-924922B4BF59}" destId="{0EEC4822-FD04-4F5F-BAAE-C664DCDC9156}" srcOrd="0" destOrd="0" presId="urn:microsoft.com/office/officeart/2005/8/layout/orgChart1"/>
    <dgm:cxn modelId="{F48D38E6-3665-43AD-94A9-0899C58EB522}" type="presOf" srcId="{0D067658-F967-40FD-9675-5B30C18B5AB3}" destId="{21FADBA0-AEBA-4C64-BE74-73569FC981BC}" srcOrd="0" destOrd="0" presId="urn:microsoft.com/office/officeart/2005/8/layout/orgChart1"/>
    <dgm:cxn modelId="{A53B1F27-1DF7-48C2-9F16-97DA4CAAE0C0}" type="presParOf" srcId="{C3A4A8BF-7AEE-445B-94BA-2BDFF4D0127B}" destId="{606964D1-37FC-461B-B78F-693B798F993E}" srcOrd="0" destOrd="0" presId="urn:microsoft.com/office/officeart/2005/8/layout/orgChart1"/>
    <dgm:cxn modelId="{61AE0422-5246-425B-8776-6602F84BD817}" type="presParOf" srcId="{606964D1-37FC-461B-B78F-693B798F993E}" destId="{55FBBA7B-BAA6-481E-B6A9-753E400FC90C}" srcOrd="0" destOrd="0" presId="urn:microsoft.com/office/officeart/2005/8/layout/orgChart1"/>
    <dgm:cxn modelId="{544FC11A-BF2C-45EC-A45E-6F6FA54953FB}" type="presParOf" srcId="{55FBBA7B-BAA6-481E-B6A9-753E400FC90C}" destId="{BB19A04B-9549-4BC8-8A33-33593B273949}" srcOrd="0" destOrd="0" presId="urn:microsoft.com/office/officeart/2005/8/layout/orgChart1"/>
    <dgm:cxn modelId="{7334C78B-C76A-4CAF-942B-01ECFDE55224}" type="presParOf" srcId="{55FBBA7B-BAA6-481E-B6A9-753E400FC90C}" destId="{F4191A62-3DA9-4CC8-89AB-1E54EE0DFBEC}" srcOrd="1" destOrd="0" presId="urn:microsoft.com/office/officeart/2005/8/layout/orgChart1"/>
    <dgm:cxn modelId="{3A2D8CDB-0F81-47E9-AA00-8A80D09DBC8B}" type="presParOf" srcId="{606964D1-37FC-461B-B78F-693B798F993E}" destId="{F2A7BD18-D900-414F-A820-62B81CFB6F60}" srcOrd="1" destOrd="0" presId="urn:microsoft.com/office/officeart/2005/8/layout/orgChart1"/>
    <dgm:cxn modelId="{B5FB8A36-9D39-4EC2-98D0-BFE3B432939D}" type="presParOf" srcId="{F2A7BD18-D900-414F-A820-62B81CFB6F60}" destId="{187CEB2C-B2E6-4D01-A5A2-5CB8CDF77EA1}" srcOrd="0" destOrd="0" presId="urn:microsoft.com/office/officeart/2005/8/layout/orgChart1"/>
    <dgm:cxn modelId="{37BCBA29-F9F6-4EB2-84F1-EA030B0BD5A3}" type="presParOf" srcId="{F2A7BD18-D900-414F-A820-62B81CFB6F60}" destId="{3E0ED505-3213-4DDA-AC51-AE9D3E2DF680}" srcOrd="1" destOrd="0" presId="urn:microsoft.com/office/officeart/2005/8/layout/orgChart1"/>
    <dgm:cxn modelId="{28B66A19-6265-42E6-9E1C-8B9293BF02D1}" type="presParOf" srcId="{3E0ED505-3213-4DDA-AC51-AE9D3E2DF680}" destId="{796EDFA3-6036-427B-8CDC-7C64A4908D14}" srcOrd="0" destOrd="0" presId="urn:microsoft.com/office/officeart/2005/8/layout/orgChart1"/>
    <dgm:cxn modelId="{06313AD4-F9BD-4431-847A-9192BCC86936}" type="presParOf" srcId="{796EDFA3-6036-427B-8CDC-7C64A4908D14}" destId="{64A993BB-5AAD-4C14-AC0E-9AF24D0EF5A1}" srcOrd="0" destOrd="0" presId="urn:microsoft.com/office/officeart/2005/8/layout/orgChart1"/>
    <dgm:cxn modelId="{12E9BAD9-E7CC-4562-BA62-940D298B43C7}" type="presParOf" srcId="{796EDFA3-6036-427B-8CDC-7C64A4908D14}" destId="{77A424C1-78C5-4056-9F4F-EC9D4AF00E54}" srcOrd="1" destOrd="0" presId="urn:microsoft.com/office/officeart/2005/8/layout/orgChart1"/>
    <dgm:cxn modelId="{018E7099-001C-4833-A7F1-ACF8A941B2DB}" type="presParOf" srcId="{3E0ED505-3213-4DDA-AC51-AE9D3E2DF680}" destId="{1597C560-2C51-4AB9-9008-EE9B00B1EE1B}" srcOrd="1" destOrd="0" presId="urn:microsoft.com/office/officeart/2005/8/layout/orgChart1"/>
    <dgm:cxn modelId="{754F08F6-D1F8-475B-B764-BB11C9CFE7AB}" type="presParOf" srcId="{3E0ED505-3213-4DDA-AC51-AE9D3E2DF680}" destId="{3A3D2526-9BB9-4ED8-AF03-A70FBE3DE334}" srcOrd="2" destOrd="0" presId="urn:microsoft.com/office/officeart/2005/8/layout/orgChart1"/>
    <dgm:cxn modelId="{3A919DBE-671C-4F97-B04B-B54C1A6F9EA9}" type="presParOf" srcId="{F2A7BD18-D900-414F-A820-62B81CFB6F60}" destId="{4E221D48-3BB5-4A2B-B35B-2FE53E4C2A9B}" srcOrd="2" destOrd="0" presId="urn:microsoft.com/office/officeart/2005/8/layout/orgChart1"/>
    <dgm:cxn modelId="{73487813-E925-4906-A533-FC1A2B252213}" type="presParOf" srcId="{F2A7BD18-D900-414F-A820-62B81CFB6F60}" destId="{B74B9788-C151-4A5F-9613-02CBA11891D8}" srcOrd="3" destOrd="0" presId="urn:microsoft.com/office/officeart/2005/8/layout/orgChart1"/>
    <dgm:cxn modelId="{962C1A85-79E1-47E8-B95B-904BAA4D1004}" type="presParOf" srcId="{B74B9788-C151-4A5F-9613-02CBA11891D8}" destId="{B8249FC6-C624-4218-A10B-16BB1B86975F}" srcOrd="0" destOrd="0" presId="urn:microsoft.com/office/officeart/2005/8/layout/orgChart1"/>
    <dgm:cxn modelId="{BC642C3E-BFD3-4F57-A08C-28C1787D8ABB}" type="presParOf" srcId="{B8249FC6-C624-4218-A10B-16BB1B86975F}" destId="{02B01CB5-F5DC-4C97-BF80-C32412B6A700}" srcOrd="0" destOrd="0" presId="urn:microsoft.com/office/officeart/2005/8/layout/orgChart1"/>
    <dgm:cxn modelId="{FCD2956D-142B-446D-9946-AAA46219AF65}" type="presParOf" srcId="{B8249FC6-C624-4218-A10B-16BB1B86975F}" destId="{7B9FF7CB-E3C8-4C4E-8C1E-EFDDC1245CAA}" srcOrd="1" destOrd="0" presId="urn:microsoft.com/office/officeart/2005/8/layout/orgChart1"/>
    <dgm:cxn modelId="{2E896EF6-C8BF-4B3B-B155-623BD219C79C}" type="presParOf" srcId="{B74B9788-C151-4A5F-9613-02CBA11891D8}" destId="{FA39315E-697D-4102-BAE8-EE0B65B90DFB}" srcOrd="1" destOrd="0" presId="urn:microsoft.com/office/officeart/2005/8/layout/orgChart1"/>
    <dgm:cxn modelId="{B334AEB0-5294-48D2-9221-8E29A4FF1185}" type="presParOf" srcId="{B74B9788-C151-4A5F-9613-02CBA11891D8}" destId="{1D4EFE7D-FA3B-4AB9-81F7-1B4F4C278852}" srcOrd="2" destOrd="0" presId="urn:microsoft.com/office/officeart/2005/8/layout/orgChart1"/>
    <dgm:cxn modelId="{DCF39687-8420-4A8E-9A5C-FF7607E13C7A}" type="presParOf" srcId="{F2A7BD18-D900-414F-A820-62B81CFB6F60}" destId="{3F02CD78-B33B-48F5-BC17-83E9BC212478}" srcOrd="4" destOrd="0" presId="urn:microsoft.com/office/officeart/2005/8/layout/orgChart1"/>
    <dgm:cxn modelId="{4C71A175-6830-4743-AFA4-F1725E152EF6}" type="presParOf" srcId="{F2A7BD18-D900-414F-A820-62B81CFB6F60}" destId="{71B998BF-6000-49E3-BC29-5BA08C1EEF69}" srcOrd="5" destOrd="0" presId="urn:microsoft.com/office/officeart/2005/8/layout/orgChart1"/>
    <dgm:cxn modelId="{E970C9D5-6952-4381-85FC-362C9B5A38B5}" type="presParOf" srcId="{71B998BF-6000-49E3-BC29-5BA08C1EEF69}" destId="{D4F9D651-766F-4666-8663-078B21F0125A}" srcOrd="0" destOrd="0" presId="urn:microsoft.com/office/officeart/2005/8/layout/orgChart1"/>
    <dgm:cxn modelId="{C361CEB3-4164-42FF-BABA-66B316924882}" type="presParOf" srcId="{D4F9D651-766F-4666-8663-078B21F0125A}" destId="{D968736A-5055-43E8-B065-092BF7DA5D31}" srcOrd="0" destOrd="0" presId="urn:microsoft.com/office/officeart/2005/8/layout/orgChart1"/>
    <dgm:cxn modelId="{CD931A1C-F3EA-4AA2-AC2C-A535E3742E71}" type="presParOf" srcId="{D4F9D651-766F-4666-8663-078B21F0125A}" destId="{71F233EC-AEFB-488F-90DB-479BA2EE2D27}" srcOrd="1" destOrd="0" presId="urn:microsoft.com/office/officeart/2005/8/layout/orgChart1"/>
    <dgm:cxn modelId="{B63C4D2B-2D68-4770-B8E9-9C722CDB76D8}" type="presParOf" srcId="{71B998BF-6000-49E3-BC29-5BA08C1EEF69}" destId="{3896D9B4-CD9F-4324-9CF5-45B01F4466E2}" srcOrd="1" destOrd="0" presId="urn:microsoft.com/office/officeart/2005/8/layout/orgChart1"/>
    <dgm:cxn modelId="{7AA3283F-F05A-4C8C-B760-B810C0F336E5}" type="presParOf" srcId="{71B998BF-6000-49E3-BC29-5BA08C1EEF69}" destId="{DA3B9378-D866-4D03-936A-1148A4CCC8E2}" srcOrd="2" destOrd="0" presId="urn:microsoft.com/office/officeart/2005/8/layout/orgChart1"/>
    <dgm:cxn modelId="{70C72184-11BE-4AF9-9833-61EE900F4C11}" type="presParOf" srcId="{F2A7BD18-D900-414F-A820-62B81CFB6F60}" destId="{E7C5CFAD-CEA0-4072-91B5-0AB17D3484B0}" srcOrd="6" destOrd="0" presId="urn:microsoft.com/office/officeart/2005/8/layout/orgChart1"/>
    <dgm:cxn modelId="{1373E188-FE37-4757-B553-0A479F3A5B85}" type="presParOf" srcId="{F2A7BD18-D900-414F-A820-62B81CFB6F60}" destId="{53627C51-D3F2-401B-9372-87EEFE02801A}" srcOrd="7" destOrd="0" presId="urn:microsoft.com/office/officeart/2005/8/layout/orgChart1"/>
    <dgm:cxn modelId="{05791F73-0FB5-4EBE-B048-C79820448D08}" type="presParOf" srcId="{53627C51-D3F2-401B-9372-87EEFE02801A}" destId="{94B6877C-FAF7-487B-B28A-B8C36339D33B}" srcOrd="0" destOrd="0" presId="urn:microsoft.com/office/officeart/2005/8/layout/orgChart1"/>
    <dgm:cxn modelId="{A3B4ABCA-5CEC-4A42-B483-A2C099A2D6FD}" type="presParOf" srcId="{94B6877C-FAF7-487B-B28A-B8C36339D33B}" destId="{21FADBA0-AEBA-4C64-BE74-73569FC981BC}" srcOrd="0" destOrd="0" presId="urn:microsoft.com/office/officeart/2005/8/layout/orgChart1"/>
    <dgm:cxn modelId="{7EB3322B-0545-4414-AAFA-9A41179F2789}" type="presParOf" srcId="{94B6877C-FAF7-487B-B28A-B8C36339D33B}" destId="{D84B6581-845F-411E-8C5C-2E34811653BF}" srcOrd="1" destOrd="0" presId="urn:microsoft.com/office/officeart/2005/8/layout/orgChart1"/>
    <dgm:cxn modelId="{2CC48038-B841-4952-946F-1F405FF217E4}" type="presParOf" srcId="{53627C51-D3F2-401B-9372-87EEFE02801A}" destId="{E3A5D38A-0E63-45AA-A54E-1B3BFD1D2E08}" srcOrd="1" destOrd="0" presId="urn:microsoft.com/office/officeart/2005/8/layout/orgChart1"/>
    <dgm:cxn modelId="{0793EA99-4C3E-4A2B-86BB-7937D772ED1E}" type="presParOf" srcId="{53627C51-D3F2-401B-9372-87EEFE02801A}" destId="{BB5DF7F6-F969-41C2-9451-5B152B69565D}" srcOrd="2" destOrd="0" presId="urn:microsoft.com/office/officeart/2005/8/layout/orgChart1"/>
    <dgm:cxn modelId="{7BB0BC46-0A80-49FC-BA93-A0C480DC768A}" type="presParOf" srcId="{F2A7BD18-D900-414F-A820-62B81CFB6F60}" destId="{0EEC4822-FD04-4F5F-BAAE-C664DCDC9156}" srcOrd="8" destOrd="0" presId="urn:microsoft.com/office/officeart/2005/8/layout/orgChart1"/>
    <dgm:cxn modelId="{22AD7E6B-ED2E-457E-A813-1B1B2DA799B6}" type="presParOf" srcId="{F2A7BD18-D900-414F-A820-62B81CFB6F60}" destId="{FE78C5BA-C8B5-4BC2-9B7F-F168550EBF33}" srcOrd="9" destOrd="0" presId="urn:microsoft.com/office/officeart/2005/8/layout/orgChart1"/>
    <dgm:cxn modelId="{D985FA0C-941B-4DB1-A9D1-3DBEE79BCC9C}" type="presParOf" srcId="{FE78C5BA-C8B5-4BC2-9B7F-F168550EBF33}" destId="{D5E5AD27-51CD-4EC2-A701-7AAD12CD49C6}" srcOrd="0" destOrd="0" presId="urn:microsoft.com/office/officeart/2005/8/layout/orgChart1"/>
    <dgm:cxn modelId="{7F82D094-6C99-4E40-8342-1E7A24B578CA}" type="presParOf" srcId="{D5E5AD27-51CD-4EC2-A701-7AAD12CD49C6}" destId="{FFCF110C-23C4-4C66-89E2-7FDC741C7EC6}" srcOrd="0" destOrd="0" presId="urn:microsoft.com/office/officeart/2005/8/layout/orgChart1"/>
    <dgm:cxn modelId="{7E2A6B1C-6B32-4321-AC37-F6A11073BF83}" type="presParOf" srcId="{D5E5AD27-51CD-4EC2-A701-7AAD12CD49C6}" destId="{95E5CBF7-4F8D-4DB0-9D9C-71FA4D91E693}" srcOrd="1" destOrd="0" presId="urn:microsoft.com/office/officeart/2005/8/layout/orgChart1"/>
    <dgm:cxn modelId="{5D4DD967-318E-4206-99E6-3753EE710B09}" type="presParOf" srcId="{FE78C5BA-C8B5-4BC2-9B7F-F168550EBF33}" destId="{DB07BEE9-9923-4A50-99BA-3FBD680CFAB0}" srcOrd="1" destOrd="0" presId="urn:microsoft.com/office/officeart/2005/8/layout/orgChart1"/>
    <dgm:cxn modelId="{52B201B4-2F77-4833-814E-14DF1F3B1DD7}" type="presParOf" srcId="{FE78C5BA-C8B5-4BC2-9B7F-F168550EBF33}" destId="{0D68E14E-B934-4B41-B699-86FDE7025D80}" srcOrd="2" destOrd="0" presId="urn:microsoft.com/office/officeart/2005/8/layout/orgChart1"/>
    <dgm:cxn modelId="{A9AB3EE0-1CDB-4CCE-8D5C-366F14FF0FDD}" type="presParOf" srcId="{F2A7BD18-D900-414F-A820-62B81CFB6F60}" destId="{D2B4B4B0-30D5-432C-BB42-BAC1280B2768}" srcOrd="10" destOrd="0" presId="urn:microsoft.com/office/officeart/2005/8/layout/orgChart1"/>
    <dgm:cxn modelId="{3F4D4F6C-7953-4BE3-ACFB-56E704D4CAC2}" type="presParOf" srcId="{F2A7BD18-D900-414F-A820-62B81CFB6F60}" destId="{863CD18C-66BD-43EF-8CBD-D307F8D87C5D}" srcOrd="11" destOrd="0" presId="urn:microsoft.com/office/officeart/2005/8/layout/orgChart1"/>
    <dgm:cxn modelId="{05EBF09C-9115-414E-837A-ECC4C607A5BD}" type="presParOf" srcId="{863CD18C-66BD-43EF-8CBD-D307F8D87C5D}" destId="{03FBC71A-6BCB-4FED-949A-39F5D0257237}" srcOrd="0" destOrd="0" presId="urn:microsoft.com/office/officeart/2005/8/layout/orgChart1"/>
    <dgm:cxn modelId="{5DCBF075-282C-4369-8AA0-5967B0FABC8F}" type="presParOf" srcId="{03FBC71A-6BCB-4FED-949A-39F5D0257237}" destId="{A75F53D6-41AD-46A1-A218-42FCFAC869CE}" srcOrd="0" destOrd="0" presId="urn:microsoft.com/office/officeart/2005/8/layout/orgChart1"/>
    <dgm:cxn modelId="{6082229D-1582-4248-9152-5D0092D486B0}" type="presParOf" srcId="{03FBC71A-6BCB-4FED-949A-39F5D0257237}" destId="{3133F158-BA91-499B-BBB9-36B1B8EA9798}" srcOrd="1" destOrd="0" presId="urn:microsoft.com/office/officeart/2005/8/layout/orgChart1"/>
    <dgm:cxn modelId="{01FAD132-AB83-421F-99CE-53AC2F6A31F7}" type="presParOf" srcId="{863CD18C-66BD-43EF-8CBD-D307F8D87C5D}" destId="{74EE170C-3B1D-470B-9545-4EE847C3B002}" srcOrd="1" destOrd="0" presId="urn:microsoft.com/office/officeart/2005/8/layout/orgChart1"/>
    <dgm:cxn modelId="{255C36C1-F058-4CDE-A87D-49457A7670DD}" type="presParOf" srcId="{863CD18C-66BD-43EF-8CBD-D307F8D87C5D}" destId="{11FC98B1-5656-41E7-9506-00342921F3D5}" srcOrd="2" destOrd="0" presId="urn:microsoft.com/office/officeart/2005/8/layout/orgChart1"/>
    <dgm:cxn modelId="{1A923A10-A7DC-4FC9-B0C2-E3B2D90298D1}" type="presParOf" srcId="{606964D1-37FC-461B-B78F-693B798F993E}" destId="{CC367D0B-EA67-4ACC-BDA3-7676E3F82AB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4B4B0-30D5-432C-BB42-BAC1280B2768}">
      <dsp:nvSpPr>
        <dsp:cNvPr id="0" name=""/>
        <dsp:cNvSpPr/>
      </dsp:nvSpPr>
      <dsp:spPr>
        <a:xfrm>
          <a:off x="3895870" y="535536"/>
          <a:ext cx="160136" cy="4280979"/>
        </a:xfrm>
        <a:custGeom>
          <a:avLst/>
          <a:gdLst/>
          <a:ahLst/>
          <a:cxnLst/>
          <a:rect l="0" t="0" r="0" b="0"/>
          <a:pathLst>
            <a:path>
              <a:moveTo>
                <a:pt x="0" y="0"/>
              </a:moveTo>
              <a:lnTo>
                <a:pt x="0" y="4280979"/>
              </a:lnTo>
              <a:lnTo>
                <a:pt x="160136" y="42809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EC4822-FD04-4F5F-BAAE-C664DCDC9156}">
      <dsp:nvSpPr>
        <dsp:cNvPr id="0" name=""/>
        <dsp:cNvSpPr/>
      </dsp:nvSpPr>
      <dsp:spPr>
        <a:xfrm>
          <a:off x="3895870" y="535536"/>
          <a:ext cx="160136" cy="3523000"/>
        </a:xfrm>
        <a:custGeom>
          <a:avLst/>
          <a:gdLst/>
          <a:ahLst/>
          <a:cxnLst/>
          <a:rect l="0" t="0" r="0" b="0"/>
          <a:pathLst>
            <a:path>
              <a:moveTo>
                <a:pt x="0" y="0"/>
              </a:moveTo>
              <a:lnTo>
                <a:pt x="0" y="3523000"/>
              </a:lnTo>
              <a:lnTo>
                <a:pt x="160136" y="35230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C5CFAD-CEA0-4072-91B5-0AB17D3484B0}">
      <dsp:nvSpPr>
        <dsp:cNvPr id="0" name=""/>
        <dsp:cNvSpPr/>
      </dsp:nvSpPr>
      <dsp:spPr>
        <a:xfrm>
          <a:off x="3895870" y="535536"/>
          <a:ext cx="160136" cy="2765021"/>
        </a:xfrm>
        <a:custGeom>
          <a:avLst/>
          <a:gdLst/>
          <a:ahLst/>
          <a:cxnLst/>
          <a:rect l="0" t="0" r="0" b="0"/>
          <a:pathLst>
            <a:path>
              <a:moveTo>
                <a:pt x="0" y="0"/>
              </a:moveTo>
              <a:lnTo>
                <a:pt x="0" y="2765021"/>
              </a:lnTo>
              <a:lnTo>
                <a:pt x="160136" y="27650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02CD78-B33B-48F5-BC17-83E9BC212478}">
      <dsp:nvSpPr>
        <dsp:cNvPr id="0" name=""/>
        <dsp:cNvSpPr/>
      </dsp:nvSpPr>
      <dsp:spPr>
        <a:xfrm>
          <a:off x="3895870" y="535536"/>
          <a:ext cx="160136" cy="2007042"/>
        </a:xfrm>
        <a:custGeom>
          <a:avLst/>
          <a:gdLst/>
          <a:ahLst/>
          <a:cxnLst/>
          <a:rect l="0" t="0" r="0" b="0"/>
          <a:pathLst>
            <a:path>
              <a:moveTo>
                <a:pt x="0" y="0"/>
              </a:moveTo>
              <a:lnTo>
                <a:pt x="0" y="2007042"/>
              </a:lnTo>
              <a:lnTo>
                <a:pt x="160136" y="20070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221D48-3BB5-4A2B-B35B-2FE53E4C2A9B}">
      <dsp:nvSpPr>
        <dsp:cNvPr id="0" name=""/>
        <dsp:cNvSpPr/>
      </dsp:nvSpPr>
      <dsp:spPr>
        <a:xfrm>
          <a:off x="3895870" y="535536"/>
          <a:ext cx="160136" cy="1249063"/>
        </a:xfrm>
        <a:custGeom>
          <a:avLst/>
          <a:gdLst/>
          <a:ahLst/>
          <a:cxnLst/>
          <a:rect l="0" t="0" r="0" b="0"/>
          <a:pathLst>
            <a:path>
              <a:moveTo>
                <a:pt x="0" y="0"/>
              </a:moveTo>
              <a:lnTo>
                <a:pt x="0" y="1249063"/>
              </a:lnTo>
              <a:lnTo>
                <a:pt x="160136" y="12490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7CEB2C-B2E6-4D01-A5A2-5CB8CDF77EA1}">
      <dsp:nvSpPr>
        <dsp:cNvPr id="0" name=""/>
        <dsp:cNvSpPr/>
      </dsp:nvSpPr>
      <dsp:spPr>
        <a:xfrm>
          <a:off x="3895870" y="535536"/>
          <a:ext cx="160136" cy="491084"/>
        </a:xfrm>
        <a:custGeom>
          <a:avLst/>
          <a:gdLst/>
          <a:ahLst/>
          <a:cxnLst/>
          <a:rect l="0" t="0" r="0" b="0"/>
          <a:pathLst>
            <a:path>
              <a:moveTo>
                <a:pt x="0" y="0"/>
              </a:moveTo>
              <a:lnTo>
                <a:pt x="0" y="491084"/>
              </a:lnTo>
              <a:lnTo>
                <a:pt x="160136" y="4910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19A04B-9549-4BC8-8A33-33593B273949}">
      <dsp:nvSpPr>
        <dsp:cNvPr id="0" name=""/>
        <dsp:cNvSpPr/>
      </dsp:nvSpPr>
      <dsp:spPr>
        <a:xfrm>
          <a:off x="3789112" y="1748"/>
          <a:ext cx="1067576" cy="5337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kern="1200" cap="none" normalizeH="0" baseline="0" smtClean="0">
              <a:ln>
                <a:noFill/>
              </a:ln>
              <a:solidFill>
                <a:schemeClr val="tx1"/>
              </a:solidFill>
              <a:effectLst/>
              <a:latin typeface="Arial" panose="020B0604020202020204" pitchFamily="34" charset="0"/>
            </a:rPr>
            <a:t>AVRUPA ZİRVESİ</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kern="1200" cap="none" normalizeH="0" baseline="0" smtClean="0">
              <a:ln>
                <a:noFill/>
              </a:ln>
              <a:solidFill>
                <a:schemeClr val="tx1"/>
              </a:solidFill>
              <a:effectLst/>
              <a:latin typeface="Arial" panose="020B0604020202020204" pitchFamily="34" charset="0"/>
            </a:rPr>
            <a:t>(İSTİŞARE)</a:t>
          </a:r>
        </a:p>
      </dsp:txBody>
      <dsp:txXfrm>
        <a:off x="3789112" y="1748"/>
        <a:ext cx="1067576" cy="533788"/>
      </dsp:txXfrm>
    </dsp:sp>
    <dsp:sp modelId="{64A993BB-5AAD-4C14-AC0E-9AF24D0EF5A1}">
      <dsp:nvSpPr>
        <dsp:cNvPr id="0" name=""/>
        <dsp:cNvSpPr/>
      </dsp:nvSpPr>
      <dsp:spPr>
        <a:xfrm>
          <a:off x="4056006" y="759727"/>
          <a:ext cx="1067576" cy="5337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kern="1200" cap="none" normalizeH="0" baseline="0" dirty="0" smtClean="0">
              <a:ln>
                <a:noFill/>
              </a:ln>
              <a:solidFill>
                <a:schemeClr val="tx1"/>
              </a:solidFill>
              <a:effectLst/>
              <a:latin typeface="Arial" panose="020B0604020202020204" pitchFamily="34" charset="0"/>
            </a:rPr>
            <a:t>AVRUPA PARLAMENTOSU</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kern="1200" cap="none" normalizeH="0" baseline="0" dirty="0" smtClean="0">
              <a:ln>
                <a:noFill/>
              </a:ln>
              <a:solidFill>
                <a:schemeClr val="tx1"/>
              </a:solidFill>
              <a:effectLst/>
              <a:latin typeface="Arial" panose="020B0604020202020204" pitchFamily="34" charset="0"/>
            </a:rPr>
            <a:t>(YASAMA)</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kern="1200" cap="none" normalizeH="0" baseline="0" dirty="0" smtClean="0">
              <a:ln>
                <a:noFill/>
              </a:ln>
              <a:solidFill>
                <a:schemeClr val="tx1"/>
              </a:solidFill>
              <a:effectLst/>
              <a:latin typeface="Arial" panose="020B0604020202020204" pitchFamily="34" charset="0"/>
            </a:rPr>
            <a:t>751</a:t>
          </a:r>
        </a:p>
      </dsp:txBody>
      <dsp:txXfrm>
        <a:off x="4056006" y="759727"/>
        <a:ext cx="1067576" cy="533788"/>
      </dsp:txXfrm>
    </dsp:sp>
    <dsp:sp modelId="{02B01CB5-F5DC-4C97-BF80-C32412B6A700}">
      <dsp:nvSpPr>
        <dsp:cNvPr id="0" name=""/>
        <dsp:cNvSpPr/>
      </dsp:nvSpPr>
      <dsp:spPr>
        <a:xfrm>
          <a:off x="4056006" y="1517705"/>
          <a:ext cx="1067576" cy="5337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kern="1200" cap="none" normalizeH="0" baseline="0" smtClean="0">
              <a:ln>
                <a:noFill/>
              </a:ln>
              <a:solidFill>
                <a:schemeClr val="tx1"/>
              </a:solidFill>
              <a:effectLst/>
              <a:latin typeface="Arial" panose="020B0604020202020204" pitchFamily="34" charset="0"/>
            </a:rPr>
            <a:t>AVRUPA KONSEYİ</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kern="1200" cap="none" normalizeH="0" baseline="0" smtClean="0">
              <a:ln>
                <a:noFill/>
              </a:ln>
              <a:solidFill>
                <a:schemeClr val="tx1"/>
              </a:solidFill>
              <a:effectLst/>
              <a:latin typeface="Arial" panose="020B0604020202020204" pitchFamily="34" charset="0"/>
            </a:rPr>
            <a:t>(KARAR)</a:t>
          </a:r>
        </a:p>
      </dsp:txBody>
      <dsp:txXfrm>
        <a:off x="4056006" y="1517705"/>
        <a:ext cx="1067576" cy="533788"/>
      </dsp:txXfrm>
    </dsp:sp>
    <dsp:sp modelId="{D968736A-5055-43E8-B065-092BF7DA5D31}">
      <dsp:nvSpPr>
        <dsp:cNvPr id="0" name=""/>
        <dsp:cNvSpPr/>
      </dsp:nvSpPr>
      <dsp:spPr>
        <a:xfrm>
          <a:off x="4056006" y="2275684"/>
          <a:ext cx="1067576" cy="5337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kern="1200" cap="none" normalizeH="0" baseline="0" dirty="0" smtClean="0">
              <a:ln>
                <a:noFill/>
              </a:ln>
              <a:solidFill>
                <a:schemeClr val="tx1"/>
              </a:solidFill>
              <a:effectLst/>
              <a:latin typeface="Arial" panose="020B0604020202020204" pitchFamily="34" charset="0"/>
            </a:rPr>
            <a:t>AVRUPA KOMİSYONU</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kern="1200" cap="none" normalizeH="0" baseline="0" dirty="0" smtClean="0">
              <a:ln>
                <a:noFill/>
              </a:ln>
              <a:solidFill>
                <a:schemeClr val="tx1"/>
              </a:solidFill>
              <a:effectLst/>
              <a:latin typeface="Arial" panose="020B0604020202020204" pitchFamily="34" charset="0"/>
            </a:rPr>
            <a:t>(YÜRÜTME)</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kern="1200" cap="none" normalizeH="0" baseline="0" dirty="0" smtClean="0">
              <a:ln>
                <a:noFill/>
              </a:ln>
              <a:solidFill>
                <a:schemeClr val="tx1"/>
              </a:solidFill>
              <a:effectLst/>
              <a:latin typeface="Arial" panose="020B0604020202020204" pitchFamily="34" charset="0"/>
            </a:rPr>
            <a:t>(28)</a:t>
          </a:r>
        </a:p>
      </dsp:txBody>
      <dsp:txXfrm>
        <a:off x="4056006" y="2275684"/>
        <a:ext cx="1067576" cy="533788"/>
      </dsp:txXfrm>
    </dsp:sp>
    <dsp:sp modelId="{21FADBA0-AEBA-4C64-BE74-73569FC981BC}">
      <dsp:nvSpPr>
        <dsp:cNvPr id="0" name=""/>
        <dsp:cNvSpPr/>
      </dsp:nvSpPr>
      <dsp:spPr>
        <a:xfrm>
          <a:off x="4056006" y="3033663"/>
          <a:ext cx="1067576" cy="5337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kern="1200" cap="none" normalizeH="0" baseline="0" smtClean="0">
              <a:ln>
                <a:noFill/>
              </a:ln>
              <a:solidFill>
                <a:schemeClr val="tx1"/>
              </a:solidFill>
              <a:effectLst/>
              <a:latin typeface="Arial" panose="020B0604020202020204" pitchFamily="34" charset="0"/>
            </a:rPr>
            <a:t>ADALET DİVANI</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kern="1200" cap="none" normalizeH="0" baseline="0" smtClean="0">
              <a:ln>
                <a:noFill/>
              </a:ln>
              <a:solidFill>
                <a:schemeClr val="tx1"/>
              </a:solidFill>
              <a:effectLst/>
              <a:latin typeface="Arial" panose="020B0604020202020204" pitchFamily="34" charset="0"/>
            </a:rPr>
            <a:t>(YARGI)</a:t>
          </a:r>
        </a:p>
      </dsp:txBody>
      <dsp:txXfrm>
        <a:off x="4056006" y="3033663"/>
        <a:ext cx="1067576" cy="533788"/>
      </dsp:txXfrm>
    </dsp:sp>
    <dsp:sp modelId="{FFCF110C-23C4-4C66-89E2-7FDC741C7EC6}">
      <dsp:nvSpPr>
        <dsp:cNvPr id="0" name=""/>
        <dsp:cNvSpPr/>
      </dsp:nvSpPr>
      <dsp:spPr>
        <a:xfrm>
          <a:off x="4056006" y="3791642"/>
          <a:ext cx="1067576" cy="5337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kern="1200" cap="none" normalizeH="0" baseline="0" smtClean="0">
              <a:ln>
                <a:noFill/>
              </a:ln>
              <a:solidFill>
                <a:schemeClr val="tx1"/>
              </a:solidFill>
              <a:effectLst/>
              <a:latin typeface="Arial" panose="020B0604020202020204" pitchFamily="34" charset="0"/>
            </a:rPr>
            <a:t>SAYIŞTAY</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kern="1200" cap="none" normalizeH="0" baseline="0" smtClean="0">
              <a:ln>
                <a:noFill/>
              </a:ln>
              <a:solidFill>
                <a:schemeClr val="tx1"/>
              </a:solidFill>
              <a:effectLst/>
              <a:latin typeface="Arial" panose="020B0604020202020204" pitchFamily="34" charset="0"/>
            </a:rPr>
            <a:t>(DENETLEME)</a:t>
          </a:r>
        </a:p>
      </dsp:txBody>
      <dsp:txXfrm>
        <a:off x="4056006" y="3791642"/>
        <a:ext cx="1067576" cy="533788"/>
      </dsp:txXfrm>
    </dsp:sp>
    <dsp:sp modelId="{A75F53D6-41AD-46A1-A218-42FCFAC869CE}">
      <dsp:nvSpPr>
        <dsp:cNvPr id="0" name=""/>
        <dsp:cNvSpPr/>
      </dsp:nvSpPr>
      <dsp:spPr>
        <a:xfrm>
          <a:off x="4056006" y="4549621"/>
          <a:ext cx="1067576" cy="5337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kern="1200" cap="none" normalizeH="0" baseline="0" smtClean="0">
              <a:ln>
                <a:noFill/>
              </a:ln>
              <a:solidFill>
                <a:schemeClr val="tx1"/>
              </a:solidFill>
              <a:effectLst/>
              <a:latin typeface="Arial" panose="020B0604020202020204" pitchFamily="34" charset="0"/>
            </a:rPr>
            <a:t>AVRUPA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800" b="0" i="0" u="none" strike="noStrike" kern="1200" cap="none" normalizeH="0" baseline="0" smtClean="0">
              <a:ln>
                <a:noFill/>
              </a:ln>
              <a:solidFill>
                <a:schemeClr val="tx1"/>
              </a:solidFill>
              <a:effectLst/>
              <a:latin typeface="Arial" panose="020B0604020202020204" pitchFamily="34" charset="0"/>
            </a:rPr>
            <a:t>YATIRIM BANKASI</a:t>
          </a:r>
        </a:p>
      </dsp:txBody>
      <dsp:txXfrm>
        <a:off x="4056006" y="4549621"/>
        <a:ext cx="1067576" cy="53378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9B7C57-1A92-4D0A-8EE4-D510B9B087C8}" type="datetimeFigureOut">
              <a:rPr lang="tr-TR" smtClean="0"/>
              <a:t>3.03.2019</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477E9C-FA2D-4F74-914C-2EB89973C688}" type="slidenum">
              <a:rPr lang="tr-TR" smtClean="0"/>
              <a:t>‹#›</a:t>
            </a:fld>
            <a:endParaRPr lang="tr-TR"/>
          </a:p>
        </p:txBody>
      </p:sp>
    </p:spTree>
    <p:extLst>
      <p:ext uri="{BB962C8B-B14F-4D97-AF65-F5344CB8AC3E}">
        <p14:creationId xmlns:p14="http://schemas.microsoft.com/office/powerpoint/2010/main" val="3072114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21A2AA0A-831D-4564-B846-54FE2CC8A04A}" type="datetimeFigureOut">
              <a:rPr lang="tr-TR" smtClean="0"/>
              <a:pPr/>
              <a:t>3.03.2019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EF53540-E708-4BA7-9485-BB10FBAD2B95}"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1A2AA0A-831D-4564-B846-54FE2CC8A04A}" type="datetimeFigureOut">
              <a:rPr lang="tr-TR" smtClean="0"/>
              <a:pPr/>
              <a:t>3.03.2019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EF53540-E708-4BA7-9485-BB10FBAD2B95}"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1A2AA0A-831D-4564-B846-54FE2CC8A04A}" type="datetimeFigureOut">
              <a:rPr lang="tr-TR" smtClean="0"/>
              <a:pPr/>
              <a:t>3.03.2019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EF53540-E708-4BA7-9485-BB10FBAD2B95}"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Başlık ve Diyagram veya Kuruluş Grafiği">
    <p:spTree>
      <p:nvGrpSpPr>
        <p:cNvPr id="1" name=""/>
        <p:cNvGrpSpPr/>
        <p:nvPr/>
      </p:nvGrpSpPr>
      <p:grpSpPr>
        <a:xfrm>
          <a:off x="0" y="0"/>
          <a:ext cx="0" cy="0"/>
          <a:chOff x="0" y="0"/>
          <a:chExt cx="0" cy="0"/>
        </a:xfrm>
      </p:grpSpPr>
      <p:sp>
        <p:nvSpPr>
          <p:cNvPr id="2" name="Unvan 1"/>
          <p:cNvSpPr>
            <a:spLocks noGrp="1"/>
          </p:cNvSpPr>
          <p:nvPr>
            <p:ph type="title"/>
          </p:nvPr>
        </p:nvSpPr>
        <p:spPr>
          <a:xfrm>
            <a:off x="1066800" y="304800"/>
            <a:ext cx="7543800" cy="1431925"/>
          </a:xfrm>
        </p:spPr>
        <p:txBody>
          <a:bodyPr/>
          <a:lstStyle/>
          <a:p>
            <a:r>
              <a:rPr lang="tr-TR" smtClean="0"/>
              <a:t>Asıl başlık stili için tıklatın</a:t>
            </a:r>
            <a:endParaRPr lang="tr-TR"/>
          </a:p>
        </p:txBody>
      </p:sp>
      <p:sp>
        <p:nvSpPr>
          <p:cNvPr id="3" name="SmartArt Yer Tutucusu 2"/>
          <p:cNvSpPr>
            <a:spLocks noGrp="1"/>
          </p:cNvSpPr>
          <p:nvPr>
            <p:ph type="dgm" idx="1"/>
          </p:nvPr>
        </p:nvSpPr>
        <p:spPr>
          <a:xfrm>
            <a:off x="1066800" y="1981200"/>
            <a:ext cx="7543800" cy="4114800"/>
          </a:xfrm>
        </p:spPr>
        <p:txBody>
          <a:bodyPr/>
          <a:lstStyle/>
          <a:p>
            <a:endParaRPr lang="tr-TR"/>
          </a:p>
        </p:txBody>
      </p:sp>
      <p:sp>
        <p:nvSpPr>
          <p:cNvPr id="4" name="Veri Yer Tutucusu 3"/>
          <p:cNvSpPr>
            <a:spLocks noGrp="1"/>
          </p:cNvSpPr>
          <p:nvPr>
            <p:ph type="dt" sz="half" idx="10"/>
          </p:nvPr>
        </p:nvSpPr>
        <p:spPr>
          <a:xfrm>
            <a:off x="1066800" y="6248400"/>
            <a:ext cx="1905000" cy="457200"/>
          </a:xfrm>
        </p:spPr>
        <p:txBody>
          <a:bodyPr/>
          <a:lstStyle>
            <a:lvl1pPr>
              <a:defRPr/>
            </a:lvl1pPr>
          </a:lstStyle>
          <a:p>
            <a:endParaRPr lang="tr-TR" altLang="tr-TR"/>
          </a:p>
        </p:txBody>
      </p:sp>
      <p:sp>
        <p:nvSpPr>
          <p:cNvPr id="5" name="Altbilgi Yer Tutucusu 4"/>
          <p:cNvSpPr>
            <a:spLocks noGrp="1"/>
          </p:cNvSpPr>
          <p:nvPr>
            <p:ph type="ftr" sz="quarter" idx="11"/>
          </p:nvPr>
        </p:nvSpPr>
        <p:spPr>
          <a:xfrm>
            <a:off x="3429000" y="6248400"/>
            <a:ext cx="2895600" cy="457200"/>
          </a:xfrm>
        </p:spPr>
        <p:txBody>
          <a:bodyPr/>
          <a:lstStyle>
            <a:lvl1pPr>
              <a:defRPr/>
            </a:lvl1pPr>
          </a:lstStyle>
          <a:p>
            <a:endParaRPr lang="tr-TR" altLang="tr-TR"/>
          </a:p>
        </p:txBody>
      </p:sp>
      <p:sp>
        <p:nvSpPr>
          <p:cNvPr id="6" name="Slayt Numarası Yer Tutucusu 5"/>
          <p:cNvSpPr>
            <a:spLocks noGrp="1"/>
          </p:cNvSpPr>
          <p:nvPr>
            <p:ph type="sldNum" sz="quarter" idx="12"/>
          </p:nvPr>
        </p:nvSpPr>
        <p:spPr>
          <a:xfrm>
            <a:off x="6705600" y="6248400"/>
            <a:ext cx="1905000" cy="457200"/>
          </a:xfrm>
        </p:spPr>
        <p:txBody>
          <a:bodyPr/>
          <a:lstStyle>
            <a:lvl1pPr>
              <a:defRPr/>
            </a:lvl1pPr>
          </a:lstStyle>
          <a:p>
            <a:fld id="{684FBC89-7638-4BFE-93B3-F08E435BAEFB}" type="slidenum">
              <a:rPr lang="tr-TR" altLang="tr-TR"/>
              <a:pPr/>
              <a:t>‹#›</a:t>
            </a:fld>
            <a:endParaRPr lang="tr-TR" altLang="tr-TR"/>
          </a:p>
        </p:txBody>
      </p:sp>
    </p:spTree>
    <p:extLst>
      <p:ext uri="{BB962C8B-B14F-4D97-AF65-F5344CB8AC3E}">
        <p14:creationId xmlns:p14="http://schemas.microsoft.com/office/powerpoint/2010/main" val="1939438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1A2AA0A-831D-4564-B846-54FE2CC8A04A}" type="datetimeFigureOut">
              <a:rPr lang="tr-TR" smtClean="0"/>
              <a:pPr/>
              <a:t>3.03.2019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EF53540-E708-4BA7-9485-BB10FBAD2B95}"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21A2AA0A-831D-4564-B846-54FE2CC8A04A}" type="datetimeFigureOut">
              <a:rPr lang="tr-TR" smtClean="0"/>
              <a:pPr/>
              <a:t>3.03.2019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EF53540-E708-4BA7-9485-BB10FBAD2B95}"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21A2AA0A-831D-4564-B846-54FE2CC8A04A}" type="datetimeFigureOut">
              <a:rPr lang="tr-TR" smtClean="0"/>
              <a:pPr/>
              <a:t>3.03.2019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EF53540-E708-4BA7-9485-BB10FBAD2B95}"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21A2AA0A-831D-4564-B846-54FE2CC8A04A}" type="datetimeFigureOut">
              <a:rPr lang="tr-TR" smtClean="0"/>
              <a:pPr/>
              <a:t>3.03.2019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9EF53540-E708-4BA7-9485-BB10FBAD2B95}"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21A2AA0A-831D-4564-B846-54FE2CC8A04A}" type="datetimeFigureOut">
              <a:rPr lang="tr-TR" smtClean="0"/>
              <a:pPr/>
              <a:t>3.03.2019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9EF53540-E708-4BA7-9485-BB10FBAD2B95}"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1A2AA0A-831D-4564-B846-54FE2CC8A04A}" type="datetimeFigureOut">
              <a:rPr lang="tr-TR" smtClean="0"/>
              <a:pPr/>
              <a:t>3.03.2019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9EF53540-E708-4BA7-9485-BB10FBAD2B95}"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21A2AA0A-831D-4564-B846-54FE2CC8A04A}" type="datetimeFigureOut">
              <a:rPr lang="tr-TR" smtClean="0"/>
              <a:pPr/>
              <a:t>3.03.2019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EF53540-E708-4BA7-9485-BB10FBAD2B95}"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21A2AA0A-831D-4564-B846-54FE2CC8A04A}" type="datetimeFigureOut">
              <a:rPr lang="tr-TR" smtClean="0"/>
              <a:pPr/>
              <a:t>3.03.2019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EF53540-E708-4BA7-9485-BB10FBAD2B95}"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A2AA0A-831D-4564-B846-54FE2CC8A04A}" type="datetimeFigureOut">
              <a:rPr lang="tr-TR" smtClean="0"/>
              <a:pPr/>
              <a:t>3.03.2019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53540-E708-4BA7-9485-BB10FBAD2B95}"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hyperlink" Target="http://www.consilium.europa.eu/"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539552" y="4437112"/>
            <a:ext cx="8229600" cy="1143000"/>
          </a:xfrm>
        </p:spPr>
        <p:txBody>
          <a:bodyPr>
            <a:normAutofit fontScale="90000"/>
          </a:bodyPr>
          <a:lstStyle/>
          <a:p>
            <a:r>
              <a:rPr lang="tr-TR" sz="4000" b="1" dirty="0" smtClean="0">
                <a:effectLst>
                  <a:outerShdw blurRad="38100" dist="38100" dir="2700000" algn="tl">
                    <a:srgbClr val="000000">
                      <a:alpha val="43137"/>
                    </a:srgbClr>
                  </a:outerShdw>
                </a:effectLst>
              </a:rPr>
              <a:t>TÜRKİYE-AVRUPA BİRLİĞİ İLİŞKİLERİ</a:t>
            </a:r>
            <a:br>
              <a:rPr lang="tr-TR" sz="4000" b="1" dirty="0" smtClean="0">
                <a:effectLst>
                  <a:outerShdw blurRad="38100" dist="38100" dir="2700000" algn="tl">
                    <a:srgbClr val="000000">
                      <a:alpha val="43137"/>
                    </a:srgbClr>
                  </a:outerShdw>
                </a:effectLst>
              </a:rPr>
            </a:br>
            <a:r>
              <a:rPr lang="tr-TR" sz="4000" b="1" dirty="0" smtClean="0">
                <a:effectLst>
                  <a:outerShdw blurRad="38100" dist="38100" dir="2700000" algn="tl">
                    <a:srgbClr val="000000">
                      <a:alpha val="43137"/>
                    </a:srgbClr>
                  </a:outerShdw>
                </a:effectLst>
              </a:rPr>
              <a:t>DOÇ. DR. ASLI BEYHAN ACAR</a:t>
            </a:r>
            <a:br>
              <a:rPr lang="tr-TR" sz="4000" b="1" dirty="0" smtClean="0">
                <a:effectLst>
                  <a:outerShdw blurRad="38100" dist="38100" dir="2700000" algn="tl">
                    <a:srgbClr val="000000">
                      <a:alpha val="43137"/>
                    </a:srgbClr>
                  </a:outerShdw>
                </a:effectLst>
              </a:rPr>
            </a:br>
            <a:r>
              <a:rPr lang="tr-TR" sz="4000" b="1" dirty="0" smtClean="0">
                <a:effectLst>
                  <a:outerShdw blurRad="38100" dist="38100" dir="2700000" algn="tl">
                    <a:srgbClr val="000000">
                      <a:alpha val="43137"/>
                    </a:srgbClr>
                  </a:outerShdw>
                </a:effectLst>
              </a:rPr>
              <a:t/>
            </a:r>
            <a:br>
              <a:rPr lang="tr-TR" sz="4000" b="1" dirty="0" smtClean="0">
                <a:effectLst>
                  <a:outerShdw blurRad="38100" dist="38100" dir="2700000" algn="tl">
                    <a:srgbClr val="000000">
                      <a:alpha val="43137"/>
                    </a:srgbClr>
                  </a:outerShdw>
                </a:effectLst>
              </a:rPr>
            </a:br>
            <a:r>
              <a:rPr lang="tr-TR" sz="2700" b="1" dirty="0" smtClean="0"/>
              <a:t>İ.Ü. İŞLETME FAKÜLTESİ</a:t>
            </a:r>
            <a:endParaRPr lang="tr-TR" b="1" dirty="0"/>
          </a:p>
        </p:txBody>
      </p:sp>
      <p:pic>
        <p:nvPicPr>
          <p:cNvPr id="5" name="Picture 2" descr="http://www.tekirdagab.gov.tr/upimg/aaabbb.jpg"/>
          <p:cNvPicPr>
            <a:picLocks noChangeAspect="1" noChangeArrowheads="1"/>
          </p:cNvPicPr>
          <p:nvPr/>
        </p:nvPicPr>
        <p:blipFill>
          <a:blip r:embed="rId2" cstate="print"/>
          <a:srcRect/>
          <a:stretch>
            <a:fillRect/>
          </a:stretch>
        </p:blipFill>
        <p:spPr bwMode="auto">
          <a:xfrm>
            <a:off x="2627784" y="836712"/>
            <a:ext cx="3657600" cy="2609851"/>
          </a:xfrm>
          <a:prstGeom prst="rect">
            <a:avLst/>
          </a:prstGeom>
          <a:noFill/>
        </p:spPr>
      </p:pic>
    </p:spTree>
    <p:extLst>
      <p:ext uri="{BB962C8B-B14F-4D97-AF65-F5344CB8AC3E}">
        <p14:creationId xmlns:p14="http://schemas.microsoft.com/office/powerpoint/2010/main" val="2384766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548680"/>
            <a:ext cx="8229600" cy="1143000"/>
          </a:xfrm>
        </p:spPr>
        <p:txBody>
          <a:bodyPr>
            <a:normAutofit/>
          </a:bodyPr>
          <a:lstStyle/>
          <a:p>
            <a:r>
              <a:rPr lang="tr-TR" sz="3600" b="1" dirty="0" smtClean="0"/>
              <a:t>Avrupa Ekonomik Topluluğu</a:t>
            </a:r>
            <a:endParaRPr lang="tr-TR" sz="3600" dirty="0"/>
          </a:p>
        </p:txBody>
      </p:sp>
      <p:sp>
        <p:nvSpPr>
          <p:cNvPr id="3" name="İçerik Yer Tutucusu 2"/>
          <p:cNvSpPr>
            <a:spLocks noGrp="1"/>
          </p:cNvSpPr>
          <p:nvPr>
            <p:ph idx="1"/>
          </p:nvPr>
        </p:nvSpPr>
        <p:spPr>
          <a:xfrm>
            <a:off x="457200" y="2132856"/>
            <a:ext cx="8229600" cy="4525963"/>
          </a:xfrm>
        </p:spPr>
        <p:txBody>
          <a:bodyPr>
            <a:normAutofit/>
          </a:bodyPr>
          <a:lstStyle/>
          <a:p>
            <a:pPr algn="just"/>
            <a:r>
              <a:rPr lang="tr-TR" sz="3000" dirty="0"/>
              <a:t>Ulus-üstü </a:t>
            </a:r>
            <a:r>
              <a:rPr lang="tr-TR" sz="3000" dirty="0" smtClean="0"/>
              <a:t>bir </a:t>
            </a:r>
            <a:r>
              <a:rPr lang="tr-TR" sz="3000" dirty="0"/>
              <a:t>örgüt olan Avrupa Birliği, 1957 Roma Antlaşmaları ile Avrupa Ekonomik </a:t>
            </a:r>
            <a:r>
              <a:rPr lang="tr-TR" sz="3000" dirty="0" smtClean="0"/>
              <a:t>Topluluğu </a:t>
            </a:r>
            <a:r>
              <a:rPr lang="tr-TR" sz="3000" dirty="0"/>
              <a:t>(AET) adında, Avrupa ülkelerinin birliğini sağlamak, </a:t>
            </a:r>
            <a:r>
              <a:rPr lang="tr-TR" sz="3000" dirty="0" smtClean="0"/>
              <a:t>ticareti geliştirmek</a:t>
            </a:r>
            <a:r>
              <a:rPr lang="tr-TR" sz="3000" dirty="0"/>
              <a:t>, gümrük birliği ve ekonomik birliği kurmak, serbest rekabeti </a:t>
            </a:r>
            <a:r>
              <a:rPr lang="tr-TR" sz="3000" dirty="0" smtClean="0"/>
              <a:t>sağlamak</a:t>
            </a:r>
            <a:r>
              <a:rPr lang="tr-TR" sz="3000" dirty="0"/>
              <a:t>, </a:t>
            </a:r>
            <a:r>
              <a:rPr lang="tr-TR" sz="3000" dirty="0" err="1"/>
              <a:t>Avrupa‟yı</a:t>
            </a:r>
            <a:r>
              <a:rPr lang="tr-TR" sz="3000" dirty="0"/>
              <a:t> Amerika karşısında eski konumuna getirmek, barışı </a:t>
            </a:r>
            <a:r>
              <a:rPr lang="tr-TR" sz="3000" dirty="0" smtClean="0"/>
              <a:t>sağlamak </a:t>
            </a:r>
            <a:r>
              <a:rPr lang="tr-TR" sz="3000" dirty="0"/>
              <a:t>gibi amaçlarla </a:t>
            </a:r>
            <a:r>
              <a:rPr lang="tr-TR" sz="3000" dirty="0" smtClean="0"/>
              <a:t>kurulmuştur.</a:t>
            </a:r>
            <a:endParaRPr lang="tr-TR" sz="3000" dirty="0"/>
          </a:p>
        </p:txBody>
      </p:sp>
    </p:spTree>
    <p:extLst>
      <p:ext uri="{BB962C8B-B14F-4D97-AF65-F5344CB8AC3E}">
        <p14:creationId xmlns:p14="http://schemas.microsoft.com/office/powerpoint/2010/main" val="88254814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92696"/>
            <a:ext cx="8229600" cy="1143000"/>
          </a:xfrm>
        </p:spPr>
        <p:txBody>
          <a:bodyPr/>
          <a:lstStyle/>
          <a:p>
            <a:r>
              <a:rPr lang="tr-TR" altLang="tr-TR" b="1" dirty="0"/>
              <a:t>AVRUPA BİRLİĞİ KONSEYİ</a:t>
            </a:r>
            <a:endParaRPr lang="tr-TR" dirty="0"/>
          </a:p>
        </p:txBody>
      </p:sp>
      <p:sp>
        <p:nvSpPr>
          <p:cNvPr id="3" name="İçerik Yer Tutucusu 2"/>
          <p:cNvSpPr>
            <a:spLocks noGrp="1"/>
          </p:cNvSpPr>
          <p:nvPr>
            <p:ph idx="1"/>
          </p:nvPr>
        </p:nvSpPr>
        <p:spPr>
          <a:xfrm>
            <a:off x="457200" y="2204864"/>
            <a:ext cx="8229600" cy="4525963"/>
          </a:xfrm>
        </p:spPr>
        <p:txBody>
          <a:bodyPr>
            <a:normAutofit/>
          </a:bodyPr>
          <a:lstStyle/>
          <a:p>
            <a:pPr algn="just"/>
            <a:r>
              <a:rPr lang="tr-TR" sz="2400" dirty="0"/>
              <a:t>Konsey, ("Bakanlar Konseyi" ya da "AB Konseyi") Avrupa Birliği üyesi devletlerin hükümetlerinde görev yapan bakanlardan oluşan bir organ konumundadır. </a:t>
            </a:r>
            <a:endParaRPr lang="tr-TR" sz="2400" dirty="0" smtClean="0"/>
          </a:p>
          <a:p>
            <a:pPr algn="just"/>
            <a:endParaRPr lang="tr-TR" sz="2400" dirty="0"/>
          </a:p>
          <a:p>
            <a:pPr algn="just"/>
            <a:r>
              <a:rPr lang="tr-TR" sz="2400" dirty="0" smtClean="0"/>
              <a:t>Konsey</a:t>
            </a:r>
            <a:r>
              <a:rPr lang="tr-TR" sz="2400" dirty="0"/>
              <a:t>, Avrupa Birliği içinde üye devletlerin ulusal çıkarlarının temsil edildiği organdır. Konsey toplantılarına, karara bağlanacak konu doğrultusunda üye devletleri temsilen ilgili bakanlar katılır. </a:t>
            </a:r>
            <a:endParaRPr lang="tr-TR" sz="2400" dirty="0" smtClean="0"/>
          </a:p>
          <a:p>
            <a:pPr algn="just"/>
            <a:endParaRPr lang="tr-TR" sz="2400" dirty="0"/>
          </a:p>
          <a:p>
            <a:pPr algn="just"/>
            <a:endParaRPr lang="tr-TR" sz="2400" dirty="0"/>
          </a:p>
        </p:txBody>
      </p:sp>
    </p:spTree>
    <p:extLst>
      <p:ext uri="{BB962C8B-B14F-4D97-AF65-F5344CB8AC3E}">
        <p14:creationId xmlns:p14="http://schemas.microsoft.com/office/powerpoint/2010/main" val="92410158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tr-TR" sz="3200" b="1" dirty="0" smtClean="0"/>
              <a:t>AVRUPA PARLAMENTOSU’NDAKİ SİYASİ GRUPLAR</a:t>
            </a:r>
            <a:br>
              <a:rPr lang="tr-TR" sz="3200" b="1" dirty="0" smtClean="0"/>
            </a:br>
            <a:r>
              <a:rPr lang="tr-TR" sz="3200" b="1" dirty="0" smtClean="0"/>
              <a:t>		</a:t>
            </a:r>
          </a:p>
        </p:txBody>
      </p:sp>
      <p:sp>
        <p:nvSpPr>
          <p:cNvPr id="18435" name="Rectangle 3"/>
          <p:cNvSpPr>
            <a:spLocks noGrp="1" noChangeArrowheads="1"/>
          </p:cNvSpPr>
          <p:nvPr>
            <p:ph type="body" idx="1"/>
          </p:nvPr>
        </p:nvSpPr>
        <p:spPr>
          <a:xfrm>
            <a:off x="457200" y="1071546"/>
            <a:ext cx="8229600" cy="5500726"/>
          </a:xfrm>
        </p:spPr>
        <p:txBody>
          <a:bodyPr>
            <a:normAutofit/>
          </a:bodyPr>
          <a:lstStyle/>
          <a:p>
            <a:pPr>
              <a:lnSpc>
                <a:spcPct val="90000"/>
              </a:lnSpc>
              <a:buNone/>
            </a:pPr>
            <a:r>
              <a:rPr lang="tr-TR" sz="2000" b="1" dirty="0" smtClean="0"/>
              <a:t>ADALET DİVANI</a:t>
            </a:r>
            <a:endParaRPr lang="tr-TR" sz="2000" dirty="0" smtClean="0"/>
          </a:p>
          <a:p>
            <a:pPr>
              <a:lnSpc>
                <a:spcPct val="90000"/>
              </a:lnSpc>
            </a:pPr>
            <a:r>
              <a:rPr lang="tr-TR" sz="2000" dirty="0" smtClean="0"/>
              <a:t>Birliğin </a:t>
            </a:r>
            <a:r>
              <a:rPr lang="tr-TR" sz="2000" dirty="0"/>
              <a:t>temel yargı organıdır.</a:t>
            </a:r>
          </a:p>
          <a:p>
            <a:pPr>
              <a:lnSpc>
                <a:spcPct val="90000"/>
              </a:lnSpc>
            </a:pPr>
            <a:r>
              <a:rPr lang="tr-TR" sz="2000" dirty="0"/>
              <a:t>1958 yılında kurulmuştur.</a:t>
            </a:r>
          </a:p>
          <a:p>
            <a:pPr>
              <a:lnSpc>
                <a:spcPct val="90000"/>
              </a:lnSpc>
            </a:pPr>
            <a:r>
              <a:rPr lang="tr-TR" sz="2000" dirty="0"/>
              <a:t>Merkezi </a:t>
            </a:r>
            <a:r>
              <a:rPr lang="tr-TR" sz="2000" dirty="0" smtClean="0"/>
              <a:t>Lüksemburg’dadır.</a:t>
            </a:r>
            <a:endParaRPr lang="tr-TR" sz="2000" dirty="0"/>
          </a:p>
          <a:p>
            <a:pPr>
              <a:lnSpc>
                <a:spcPct val="90000"/>
              </a:lnSpc>
            </a:pPr>
            <a:r>
              <a:rPr lang="tr-TR" sz="2000" dirty="0"/>
              <a:t>Her üye devletten bir hakim </a:t>
            </a:r>
            <a:r>
              <a:rPr lang="tr-TR" sz="2000" dirty="0" smtClean="0"/>
              <a:t>ile </a:t>
            </a:r>
            <a:r>
              <a:rPr lang="tr-TR" sz="2000" dirty="0"/>
              <a:t>yeteri kadar savcı </a:t>
            </a:r>
            <a:r>
              <a:rPr lang="tr-TR" sz="2000" dirty="0" smtClean="0"/>
              <a:t>6 </a:t>
            </a:r>
            <a:r>
              <a:rPr lang="tr-TR" sz="2000" dirty="0"/>
              <a:t>yıl süreyle görev yapar.</a:t>
            </a:r>
          </a:p>
          <a:p>
            <a:pPr>
              <a:lnSpc>
                <a:spcPct val="90000"/>
              </a:lnSpc>
            </a:pPr>
            <a:r>
              <a:rPr lang="tr-TR" sz="2000" dirty="0"/>
              <a:t>Divanın talebi ve Konseyin oybirliği ile alacağı kararla hakim ve savcı sayısı artırılabilir.</a:t>
            </a:r>
          </a:p>
          <a:p>
            <a:pPr>
              <a:lnSpc>
                <a:spcPct val="90000"/>
              </a:lnSpc>
            </a:pPr>
            <a:r>
              <a:rPr lang="tr-TR" sz="2000" dirty="0"/>
              <a:t>AD kararları kesin ve bağlayıcıdır</a:t>
            </a:r>
            <a:r>
              <a:rPr lang="tr-TR" sz="2000" dirty="0" smtClean="0"/>
              <a:t>.</a:t>
            </a:r>
          </a:p>
          <a:p>
            <a:pPr>
              <a:lnSpc>
                <a:spcPct val="90000"/>
              </a:lnSpc>
            </a:pPr>
            <a:endParaRPr lang="tr-TR" sz="2000" dirty="0" smtClean="0"/>
          </a:p>
          <a:p>
            <a:pPr>
              <a:lnSpc>
                <a:spcPct val="90000"/>
              </a:lnSpc>
              <a:buNone/>
            </a:pPr>
            <a:r>
              <a:rPr lang="tr-TR" sz="2000" b="1" dirty="0" smtClean="0"/>
              <a:t>AB SAYIŞTAYI</a:t>
            </a:r>
          </a:p>
          <a:p>
            <a:r>
              <a:rPr lang="tr-TR" sz="2000" dirty="0" smtClean="0"/>
              <a:t>1977 yılında kurulmuştur.</a:t>
            </a:r>
          </a:p>
          <a:p>
            <a:r>
              <a:rPr lang="tr-TR" sz="2000" dirty="0" smtClean="0"/>
              <a:t>Merkezi Lüksemburg’dadır.</a:t>
            </a:r>
          </a:p>
          <a:p>
            <a:r>
              <a:rPr lang="tr-TR" sz="2000" dirty="0" smtClean="0"/>
              <a:t>Sayıştay üyeleri (28), her üye devletten birer kişi olarak 6 yıl süreyle atanır.</a:t>
            </a:r>
          </a:p>
          <a:p>
            <a:r>
              <a:rPr lang="tr-TR" sz="2000" dirty="0" smtClean="0"/>
              <a:t>Sayıştay denetçileri her türlü etkiden bağımsız şekilde çalışırlar. </a:t>
            </a:r>
          </a:p>
          <a:p>
            <a:pPr>
              <a:lnSpc>
                <a:spcPct val="90000"/>
              </a:lnSpc>
            </a:pPr>
            <a:endParaRPr lang="tr-TR" sz="2000" dirty="0" smtClean="0"/>
          </a:p>
          <a:p>
            <a:pPr>
              <a:lnSpc>
                <a:spcPct val="90000"/>
              </a:lnSpc>
            </a:pPr>
            <a:endParaRPr lang="tr-TR" sz="2000" dirty="0"/>
          </a:p>
        </p:txBody>
      </p:sp>
    </p:spTree>
    <p:extLst>
      <p:ext uri="{BB962C8B-B14F-4D97-AF65-F5344CB8AC3E}">
        <p14:creationId xmlns:p14="http://schemas.microsoft.com/office/powerpoint/2010/main" val="384361450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76741"/>
            <a:ext cx="8229600" cy="1143000"/>
          </a:xfrm>
        </p:spPr>
        <p:txBody>
          <a:bodyPr>
            <a:normAutofit fontScale="90000"/>
          </a:bodyPr>
          <a:lstStyle/>
          <a:p>
            <a:r>
              <a:rPr lang="tr-TR" b="1" dirty="0"/>
              <a:t>AB SAYIŞTAYI</a:t>
            </a:r>
            <a:br>
              <a:rPr lang="tr-TR" b="1" dirty="0"/>
            </a:br>
            <a:endParaRPr lang="tr-TR" dirty="0"/>
          </a:p>
        </p:txBody>
      </p:sp>
      <p:sp>
        <p:nvSpPr>
          <p:cNvPr id="3" name="İçerik Yer Tutucusu 2"/>
          <p:cNvSpPr>
            <a:spLocks noGrp="1"/>
          </p:cNvSpPr>
          <p:nvPr>
            <p:ph idx="1"/>
          </p:nvPr>
        </p:nvSpPr>
        <p:spPr/>
        <p:txBody>
          <a:bodyPr>
            <a:normAutofit fontScale="92500"/>
          </a:bodyPr>
          <a:lstStyle/>
          <a:p>
            <a:pPr algn="just"/>
            <a:r>
              <a:rPr lang="tr-TR" sz="2800" dirty="0" smtClean="0"/>
              <a:t>AB </a:t>
            </a:r>
            <a:r>
              <a:rPr lang="tr-TR" sz="2800" dirty="0" err="1" smtClean="0"/>
              <a:t>Sayıştayı</a:t>
            </a:r>
            <a:r>
              <a:rPr lang="tr-TR" sz="2800" dirty="0"/>
              <a:t>, Birliğin tüm gelir ve giderlerini inceler, işlemlerinin hukuka ve usule uygunluğunu temin eder. </a:t>
            </a:r>
            <a:endParaRPr lang="tr-TR" sz="2800" dirty="0" smtClean="0"/>
          </a:p>
          <a:p>
            <a:pPr algn="just"/>
            <a:endParaRPr lang="tr-TR" sz="1200" dirty="0"/>
          </a:p>
          <a:p>
            <a:pPr algn="just"/>
            <a:r>
              <a:rPr lang="tr-TR" sz="2800" dirty="0" smtClean="0"/>
              <a:t>Sayıştay </a:t>
            </a:r>
            <a:r>
              <a:rPr lang="tr-TR" sz="2800" dirty="0"/>
              <a:t>denetimi, gelir ve giderlerin hukuka uygunluğu ile düzenliliğini ve iyi bir mali idareyi sağlamaya yöneliktir</a:t>
            </a:r>
            <a:r>
              <a:rPr lang="tr-TR" sz="2800" dirty="0" smtClean="0"/>
              <a:t>.</a:t>
            </a:r>
          </a:p>
          <a:p>
            <a:pPr algn="just"/>
            <a:endParaRPr lang="tr-TR" sz="2800" dirty="0"/>
          </a:p>
          <a:p>
            <a:pPr algn="just"/>
            <a:r>
              <a:rPr lang="tr-TR" sz="2800" dirty="0" smtClean="0"/>
              <a:t>Üyeler</a:t>
            </a:r>
            <a:r>
              <a:rPr lang="tr-TR" sz="2800" dirty="0"/>
              <a:t>, kendi ülkelerinde denetim kurumlarında çalışan veya çalışmış ve bu görev için özel niteliğe sahip kişilerin arasından seçilir. Sayıştay üyelerinin bağımsızlığı ve tarafsızlığı güvence altına alınmıştır.</a:t>
            </a:r>
          </a:p>
        </p:txBody>
      </p:sp>
    </p:spTree>
    <p:extLst>
      <p:ext uri="{BB962C8B-B14F-4D97-AF65-F5344CB8AC3E}">
        <p14:creationId xmlns:p14="http://schemas.microsoft.com/office/powerpoint/2010/main" val="253591119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34195" y="476672"/>
            <a:ext cx="8229600" cy="1143000"/>
          </a:xfrm>
        </p:spPr>
        <p:txBody>
          <a:bodyPr>
            <a:noAutofit/>
          </a:bodyPr>
          <a:lstStyle/>
          <a:p>
            <a:r>
              <a:rPr lang="tr-TR" sz="3200" b="1" dirty="0"/>
              <a:t>AVRUPA MERKEZ BANKASI</a:t>
            </a:r>
          </a:p>
        </p:txBody>
      </p:sp>
      <p:sp>
        <p:nvSpPr>
          <p:cNvPr id="3" name="2 İçerik Yer Tutucusu"/>
          <p:cNvSpPr>
            <a:spLocks noGrp="1"/>
          </p:cNvSpPr>
          <p:nvPr>
            <p:ph idx="1"/>
          </p:nvPr>
        </p:nvSpPr>
        <p:spPr>
          <a:xfrm>
            <a:off x="434195" y="1835696"/>
            <a:ext cx="8229600" cy="5479676"/>
          </a:xfrm>
        </p:spPr>
        <p:txBody>
          <a:bodyPr>
            <a:noAutofit/>
          </a:bodyPr>
          <a:lstStyle/>
          <a:p>
            <a:pPr algn="just"/>
            <a:r>
              <a:rPr lang="tr-TR" sz="2000" dirty="0" smtClean="0"/>
              <a:t>Avrupa </a:t>
            </a:r>
            <a:r>
              <a:rPr lang="tr-TR" sz="2000" dirty="0"/>
              <a:t>Merkez Bankası tüzel kişiliğe sahip bağımsız bir AB organıdır. Görevi, para birimi olarak </a:t>
            </a:r>
            <a:r>
              <a:rPr lang="tr-TR" sz="2000" dirty="0" smtClean="0"/>
              <a:t>Euro'yu </a:t>
            </a:r>
            <a:r>
              <a:rPr lang="tr-TR" sz="2000" dirty="0"/>
              <a:t>kullanan AB üyesi ülkelerden oluşan </a:t>
            </a:r>
            <a:r>
              <a:rPr lang="tr-TR" sz="2000" dirty="0" smtClean="0"/>
              <a:t>Euro bölgesinde </a:t>
            </a:r>
            <a:r>
              <a:rPr lang="tr-TR" sz="2000" dirty="0"/>
              <a:t>fiyat istikrarını sağlamaktır. Bu görevini üye devletlerin merkez bankaları ve Avrupa Merkez Bankası'ndan oluşan Avrupa Merkez Bankaları Sistemi içinde yerine </a:t>
            </a:r>
            <a:r>
              <a:rPr lang="tr-TR" sz="2000" dirty="0" smtClean="0"/>
              <a:t>getirir.</a:t>
            </a:r>
          </a:p>
          <a:p>
            <a:pPr algn="just"/>
            <a:endParaRPr lang="tr-TR" sz="2000" dirty="0" smtClean="0"/>
          </a:p>
          <a:p>
            <a:pPr marL="0" indent="0" algn="just">
              <a:buNone/>
            </a:pPr>
            <a:endParaRPr lang="tr-TR" sz="2000" dirty="0"/>
          </a:p>
          <a:p>
            <a:pPr algn="just"/>
            <a:r>
              <a:rPr lang="tr-TR" sz="2000" dirty="0" smtClean="0"/>
              <a:t>AB'nin </a:t>
            </a:r>
            <a:r>
              <a:rPr lang="tr-TR" sz="2000" dirty="0"/>
              <a:t>para politikasının tespiti ve uygulanması, döviz işlemlerinin yürütülmesi, üye devletlerin resmi döviz rezervlerinin tutulması ve yönetilmesi, ödeme sistemlerinin düzgün işlemesinin sağlanması görevlerini yerine getirir. Avrupa Merkez Bankası Avro bölgesi dahilinde kağıt para basımına izin verme konusunda tek yetkilidir</a:t>
            </a:r>
            <a:r>
              <a:rPr lang="tr-TR" sz="2000" dirty="0" smtClean="0"/>
              <a:t>.</a:t>
            </a:r>
          </a:p>
          <a:p>
            <a:endParaRPr lang="tr-TR" sz="2000" dirty="0"/>
          </a:p>
        </p:txBody>
      </p:sp>
    </p:spTree>
    <p:extLst>
      <p:ext uri="{BB962C8B-B14F-4D97-AF65-F5344CB8AC3E}">
        <p14:creationId xmlns:p14="http://schemas.microsoft.com/office/powerpoint/2010/main" val="401412203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sz="2300" dirty="0"/>
              <a:t>Merkezi Almanya'nın Frankfurt kentinde olan Banka'nın karar alma organları, Yürütme Kurulu, Yönetim Konseyi ve Genel Kurul'dur.</a:t>
            </a:r>
          </a:p>
          <a:p>
            <a:pPr algn="just"/>
            <a:endParaRPr lang="tr-TR" sz="2300" dirty="0"/>
          </a:p>
          <a:p>
            <a:pPr algn="just"/>
            <a:r>
              <a:rPr lang="tr-TR" sz="2300" dirty="0"/>
              <a:t>Avrupa Para Birliğine üye olan devletlerin ortak bir para otoritesidir ve Avrupa Birliği ülkelerinin milli merkez bankaları ile merkez bankalarının Avrupa sistemini kurar. Avrupa Birliği kapsamında kendi usulünü kuran bir organdır. Kişilik haklarıyla beraber uluslararası üstü bir kurumdur. 1998 yılında Avrupa ekonomisi ve para birliği kapsamında kurulmuştur.</a:t>
            </a:r>
          </a:p>
          <a:p>
            <a:pPr algn="just"/>
            <a:endParaRPr lang="tr-TR" sz="2300" dirty="0"/>
          </a:p>
        </p:txBody>
      </p:sp>
      <p:sp>
        <p:nvSpPr>
          <p:cNvPr id="4" name="1 Başlık"/>
          <p:cNvSpPr>
            <a:spLocks noGrp="1"/>
          </p:cNvSpPr>
          <p:nvPr>
            <p:ph type="title"/>
          </p:nvPr>
        </p:nvSpPr>
        <p:spPr/>
        <p:txBody>
          <a:bodyPr>
            <a:noAutofit/>
          </a:bodyPr>
          <a:lstStyle/>
          <a:p>
            <a:r>
              <a:rPr lang="tr-TR" sz="3200" b="1" dirty="0"/>
              <a:t>AVRUPA MERKEZ BANKASI</a:t>
            </a:r>
          </a:p>
        </p:txBody>
      </p:sp>
    </p:spTree>
    <p:extLst>
      <p:ext uri="{BB962C8B-B14F-4D97-AF65-F5344CB8AC3E}">
        <p14:creationId xmlns:p14="http://schemas.microsoft.com/office/powerpoint/2010/main" val="3125847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AB TEMEL AMAÇLARI</a:t>
            </a:r>
            <a:endParaRPr lang="tr-TR" b="1" dirty="0"/>
          </a:p>
        </p:txBody>
      </p:sp>
      <p:sp>
        <p:nvSpPr>
          <p:cNvPr id="3" name="İçerik Yer Tutucusu 2"/>
          <p:cNvSpPr>
            <a:spLocks noGrp="1"/>
          </p:cNvSpPr>
          <p:nvPr>
            <p:ph idx="1"/>
          </p:nvPr>
        </p:nvSpPr>
        <p:spPr/>
        <p:txBody>
          <a:bodyPr>
            <a:normAutofit/>
          </a:bodyPr>
          <a:lstStyle/>
          <a:p>
            <a:pPr algn="just"/>
            <a:r>
              <a:rPr lang="tr-TR" sz="2800" dirty="0" smtClean="0"/>
              <a:t>Güçlü </a:t>
            </a:r>
            <a:r>
              <a:rPr lang="tr-TR" sz="2800" dirty="0"/>
              <a:t>ve etkili bir dış politika aktörü olmak, </a:t>
            </a:r>
            <a:endParaRPr lang="tr-TR" sz="2800" dirty="0" smtClean="0"/>
          </a:p>
          <a:p>
            <a:pPr algn="just"/>
            <a:r>
              <a:rPr lang="tr-TR" sz="2800" dirty="0" smtClean="0"/>
              <a:t>AB </a:t>
            </a:r>
            <a:r>
              <a:rPr lang="tr-TR" sz="2800" dirty="0"/>
              <a:t>içinde ve dışında özgürlük, demokrasi, insan hakları ve hukukun üstünlüğü değerlerini garanti altına almak ve yaymak, </a:t>
            </a:r>
            <a:endParaRPr lang="tr-TR" sz="2800" dirty="0" smtClean="0"/>
          </a:p>
          <a:p>
            <a:pPr algn="just"/>
            <a:r>
              <a:rPr lang="tr-TR" sz="2800" dirty="0" smtClean="0"/>
              <a:t>Her </a:t>
            </a:r>
            <a:r>
              <a:rPr lang="tr-TR" sz="2800" dirty="0"/>
              <a:t>türlü ayrımcılıkla mücadele etmek; özellikle her alanda kadın-erkek eşitliği için çaba sarf etmek, </a:t>
            </a:r>
            <a:endParaRPr lang="tr-TR" sz="2800" dirty="0" smtClean="0"/>
          </a:p>
          <a:p>
            <a:pPr algn="just"/>
            <a:r>
              <a:rPr lang="tr-TR" sz="2800" dirty="0" smtClean="0"/>
              <a:t>İklim </a:t>
            </a:r>
            <a:r>
              <a:rPr lang="tr-TR" sz="2800" dirty="0"/>
              <a:t>değişikliği ile mücadele etmek, </a:t>
            </a:r>
            <a:endParaRPr lang="tr-TR" sz="2800" dirty="0" smtClean="0"/>
          </a:p>
          <a:p>
            <a:pPr algn="just"/>
            <a:r>
              <a:rPr lang="tr-TR" sz="2800" dirty="0" smtClean="0"/>
              <a:t>Çevreyi </a:t>
            </a:r>
            <a:r>
              <a:rPr lang="tr-TR" sz="2800" dirty="0"/>
              <a:t>en üst düzeyde korurken ekonomik büyümeyi sürdürebilmek, </a:t>
            </a:r>
          </a:p>
        </p:txBody>
      </p:sp>
    </p:spTree>
    <p:extLst>
      <p:ext uri="{BB962C8B-B14F-4D97-AF65-F5344CB8AC3E}">
        <p14:creationId xmlns:p14="http://schemas.microsoft.com/office/powerpoint/2010/main" val="3504122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AB TEMEL AMAÇLARI</a:t>
            </a:r>
            <a:endParaRPr lang="tr-TR" dirty="0"/>
          </a:p>
        </p:txBody>
      </p:sp>
      <p:sp>
        <p:nvSpPr>
          <p:cNvPr id="3" name="İçerik Yer Tutucusu 2"/>
          <p:cNvSpPr>
            <a:spLocks noGrp="1"/>
          </p:cNvSpPr>
          <p:nvPr>
            <p:ph idx="1"/>
          </p:nvPr>
        </p:nvSpPr>
        <p:spPr>
          <a:xfrm>
            <a:off x="457200" y="1417638"/>
            <a:ext cx="8229600" cy="5179714"/>
          </a:xfrm>
        </p:spPr>
        <p:txBody>
          <a:bodyPr>
            <a:noAutofit/>
          </a:bodyPr>
          <a:lstStyle/>
          <a:p>
            <a:pPr algn="just"/>
            <a:r>
              <a:rPr lang="tr-TR" sz="2500" dirty="0"/>
              <a:t>Enerji güvenliğini sağlamak, </a:t>
            </a:r>
            <a:endParaRPr lang="tr-TR" sz="2500" dirty="0" smtClean="0"/>
          </a:p>
          <a:p>
            <a:pPr algn="just"/>
            <a:r>
              <a:rPr lang="tr-TR" sz="2500" dirty="0" smtClean="0"/>
              <a:t>Yasadışı </a:t>
            </a:r>
            <a:r>
              <a:rPr lang="tr-TR" sz="2500" dirty="0"/>
              <a:t>göç, uluslararası terörizm, insan, silah ve uyuşturucu kaçakçılığı gibi suçlarla etkin biçimde mücadele etmek ve gerçek anlamda bir özgürlük, güvenlik ve adalet alanı olmak, </a:t>
            </a:r>
            <a:endParaRPr lang="tr-TR" sz="2500" dirty="0" smtClean="0"/>
          </a:p>
          <a:p>
            <a:pPr algn="just"/>
            <a:r>
              <a:rPr lang="tr-TR" sz="2500" dirty="0" smtClean="0"/>
              <a:t>AB </a:t>
            </a:r>
            <a:r>
              <a:rPr lang="tr-TR" sz="2500" dirty="0"/>
              <a:t>üyesi devletlerde istihdamın ve sosyal korumanın artırılmasına katkıda bulunmak, </a:t>
            </a:r>
            <a:endParaRPr lang="tr-TR" sz="2500" dirty="0" smtClean="0"/>
          </a:p>
          <a:p>
            <a:pPr algn="just"/>
            <a:r>
              <a:rPr lang="tr-TR" sz="2500" dirty="0" smtClean="0"/>
              <a:t>AB </a:t>
            </a:r>
            <a:r>
              <a:rPr lang="tr-TR" sz="2500" dirty="0"/>
              <a:t>üyesi devletler arasında ekonomik, sosyal ve bölgesel uyumu teşvik etmek, </a:t>
            </a:r>
            <a:endParaRPr lang="tr-TR" sz="2500" dirty="0" smtClean="0"/>
          </a:p>
          <a:p>
            <a:pPr algn="just"/>
            <a:r>
              <a:rPr lang="tr-TR" sz="2500" dirty="0" smtClean="0"/>
              <a:t>Avrupa </a:t>
            </a:r>
            <a:r>
              <a:rPr lang="tr-TR" sz="2500" dirty="0"/>
              <a:t>vatandaşlarının en üst düzeyde yaşam ve kalite standartlarına sahip olmasını </a:t>
            </a:r>
            <a:r>
              <a:rPr lang="tr-TR" sz="2500" dirty="0" smtClean="0"/>
              <a:t>sağlamak.</a:t>
            </a:r>
            <a:endParaRPr lang="tr-TR" sz="2500" dirty="0"/>
          </a:p>
        </p:txBody>
      </p:sp>
    </p:spTree>
    <p:extLst>
      <p:ext uri="{BB962C8B-B14F-4D97-AF65-F5344CB8AC3E}">
        <p14:creationId xmlns:p14="http://schemas.microsoft.com/office/powerpoint/2010/main" val="16349296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07504" y="1772816"/>
            <a:ext cx="8856984" cy="3481388"/>
          </a:xfrm>
          <a:prstGeom prst="rect">
            <a:avLst/>
          </a:prstGeom>
        </p:spPr>
      </p:pic>
    </p:spTree>
    <p:extLst>
      <p:ext uri="{BB962C8B-B14F-4D97-AF65-F5344CB8AC3E}">
        <p14:creationId xmlns:p14="http://schemas.microsoft.com/office/powerpoint/2010/main" val="5642948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539552" y="1412776"/>
            <a:ext cx="7820025" cy="4553322"/>
          </a:xfrm>
          <a:prstGeom prst="rect">
            <a:avLst/>
          </a:prstGeom>
        </p:spPr>
      </p:pic>
    </p:spTree>
    <p:extLst>
      <p:ext uri="{BB962C8B-B14F-4D97-AF65-F5344CB8AC3E}">
        <p14:creationId xmlns:p14="http://schemas.microsoft.com/office/powerpoint/2010/main" val="1115213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467544" y="260648"/>
            <a:ext cx="8201025" cy="6480720"/>
          </a:xfrm>
          <a:prstGeom prst="rect">
            <a:avLst/>
          </a:prstGeom>
        </p:spPr>
      </p:pic>
    </p:spTree>
    <p:extLst>
      <p:ext uri="{BB962C8B-B14F-4D97-AF65-F5344CB8AC3E}">
        <p14:creationId xmlns:p14="http://schemas.microsoft.com/office/powerpoint/2010/main" val="42339016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742950" y="119062"/>
            <a:ext cx="7658100" cy="6619875"/>
          </a:xfrm>
          <a:prstGeom prst="rect">
            <a:avLst/>
          </a:prstGeom>
        </p:spPr>
      </p:pic>
    </p:spTree>
    <p:extLst>
      <p:ext uri="{BB962C8B-B14F-4D97-AF65-F5344CB8AC3E}">
        <p14:creationId xmlns:p14="http://schemas.microsoft.com/office/powerpoint/2010/main" val="33033729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07504" y="16628"/>
            <a:ext cx="7349677" cy="5227007"/>
          </a:xfrm>
          <a:prstGeom prst="rect">
            <a:avLst/>
          </a:prstGeom>
        </p:spPr>
      </p:pic>
      <p:sp>
        <p:nvSpPr>
          <p:cNvPr id="4" name="Dikdörtgen 3"/>
          <p:cNvSpPr/>
          <p:nvPr/>
        </p:nvSpPr>
        <p:spPr>
          <a:xfrm>
            <a:off x="539552" y="5445224"/>
            <a:ext cx="4572000" cy="923330"/>
          </a:xfrm>
          <a:prstGeom prst="rect">
            <a:avLst/>
          </a:prstGeom>
        </p:spPr>
        <p:txBody>
          <a:bodyPr>
            <a:spAutoFit/>
          </a:bodyPr>
          <a:lstStyle/>
          <a:p>
            <a:pPr algn="just"/>
            <a:r>
              <a:rPr lang="tr-TR" b="1" dirty="0"/>
              <a:t>POTANSİYEL ADAY ÜLKELER</a:t>
            </a:r>
          </a:p>
          <a:p>
            <a:pPr marL="457200" indent="-457200" algn="just">
              <a:buFont typeface="Arial" panose="020B0604020202020204" pitchFamily="34" charset="0"/>
              <a:buChar char="•"/>
            </a:pPr>
            <a:r>
              <a:rPr lang="tr-TR" dirty="0"/>
              <a:t>Bosna Hersek</a:t>
            </a:r>
          </a:p>
          <a:p>
            <a:pPr marL="457200" indent="-457200" algn="just">
              <a:buFont typeface="Arial" panose="020B0604020202020204" pitchFamily="34" charset="0"/>
              <a:buChar char="•"/>
            </a:pPr>
            <a:r>
              <a:rPr lang="tr-TR" dirty="0"/>
              <a:t>Kosova</a:t>
            </a:r>
          </a:p>
        </p:txBody>
      </p:sp>
    </p:spTree>
    <p:extLst>
      <p:ext uri="{BB962C8B-B14F-4D97-AF65-F5344CB8AC3E}">
        <p14:creationId xmlns:p14="http://schemas.microsoft.com/office/powerpoint/2010/main" val="2623258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4"/>
            <a:ext cx="8229600" cy="1143000"/>
          </a:xfrm>
        </p:spPr>
        <p:txBody>
          <a:bodyPr>
            <a:noAutofit/>
          </a:bodyPr>
          <a:lstStyle/>
          <a:p>
            <a:r>
              <a:rPr lang="tr-TR" sz="3200" b="1" dirty="0" smtClean="0"/>
              <a:t>TÜRKİYE’NİN AVRUPALILIĞI</a:t>
            </a:r>
            <a:endParaRPr lang="tr-TR" sz="3200" b="1" dirty="0"/>
          </a:p>
        </p:txBody>
      </p:sp>
      <p:sp>
        <p:nvSpPr>
          <p:cNvPr id="3" name="2 İçerik Yer Tutucusu"/>
          <p:cNvSpPr>
            <a:spLocks noGrp="1"/>
          </p:cNvSpPr>
          <p:nvPr>
            <p:ph idx="1"/>
          </p:nvPr>
        </p:nvSpPr>
        <p:spPr>
          <a:xfrm>
            <a:off x="500034" y="1071546"/>
            <a:ext cx="8229600" cy="5286412"/>
          </a:xfrm>
        </p:spPr>
        <p:txBody>
          <a:bodyPr>
            <a:noAutofit/>
          </a:bodyPr>
          <a:lstStyle/>
          <a:p>
            <a:pPr algn="just"/>
            <a:r>
              <a:rPr lang="tr-TR" sz="2400" dirty="0" smtClean="0"/>
              <a:t>Ülkemiz topraklarının bir bölümü Avrupa Kıtası’nda yer almaktadır.</a:t>
            </a:r>
          </a:p>
          <a:p>
            <a:pPr algn="just"/>
            <a:endParaRPr lang="tr-TR" sz="2400" dirty="0" smtClean="0"/>
          </a:p>
          <a:p>
            <a:pPr algn="just"/>
            <a:r>
              <a:rPr lang="tr-TR" sz="2400" dirty="0" smtClean="0"/>
              <a:t>Türklerin yaklaşık bin yıldır Avrupa’da olması ve varlığını sürdürmesi önemli bir olaydır. (Avrupalılar tarafından asimile edilmemiştir.)</a:t>
            </a:r>
          </a:p>
          <a:p>
            <a:pPr algn="just"/>
            <a:endParaRPr lang="tr-TR" sz="2400" dirty="0" smtClean="0"/>
          </a:p>
          <a:p>
            <a:pPr algn="just"/>
            <a:r>
              <a:rPr lang="tr-TR" sz="2400" dirty="0" smtClean="0"/>
              <a:t>Türkler 19. yüzyıldan itibaren hukuk düzenlerini batılı ülkelerin yaptığı gibi Roma Hukuku’nu temel alan bir anlayışla yenilemiştir.</a:t>
            </a:r>
          </a:p>
          <a:p>
            <a:pPr algn="just"/>
            <a:endParaRPr lang="tr-TR" sz="2400" dirty="0" smtClean="0"/>
          </a:p>
          <a:p>
            <a:pPr algn="just"/>
            <a:r>
              <a:rPr lang="tr-TR" sz="2400" dirty="0" smtClean="0"/>
              <a:t>Türkiye Soğuk Savaş Dönemi’nde batının güvenliğine önemli katkılar sağlamıştır.</a:t>
            </a:r>
            <a:endParaRPr lang="tr-TR"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612528" y="-170376"/>
            <a:ext cx="7772400" cy="1296144"/>
          </a:xfrm>
        </p:spPr>
        <p:txBody>
          <a:bodyPr>
            <a:normAutofit/>
          </a:bodyPr>
          <a:lstStyle/>
          <a:p>
            <a:r>
              <a:rPr lang="tr-TR" sz="3200" b="1" dirty="0" smtClean="0"/>
              <a:t/>
            </a:r>
            <a:br>
              <a:rPr lang="tr-TR" sz="3200" b="1" dirty="0" smtClean="0"/>
            </a:br>
            <a:r>
              <a:rPr lang="tr-TR" sz="3200" b="1" dirty="0" smtClean="0"/>
              <a:t>TÜRKİYE-AB İLİŞKİLERİ</a:t>
            </a:r>
            <a:endParaRPr lang="tr-TR" sz="3200" b="1" dirty="0"/>
          </a:p>
        </p:txBody>
      </p:sp>
      <p:sp>
        <p:nvSpPr>
          <p:cNvPr id="4" name="3 Alt Başlık"/>
          <p:cNvSpPr>
            <a:spLocks noGrp="1"/>
          </p:cNvSpPr>
          <p:nvPr>
            <p:ph type="subTitle" idx="1"/>
          </p:nvPr>
        </p:nvSpPr>
        <p:spPr>
          <a:xfrm>
            <a:off x="612528" y="1124744"/>
            <a:ext cx="8062664" cy="5403304"/>
          </a:xfrm>
        </p:spPr>
        <p:txBody>
          <a:bodyPr>
            <a:normAutofit fontScale="92500"/>
          </a:bodyPr>
          <a:lstStyle/>
          <a:p>
            <a:pPr algn="just">
              <a:buFont typeface="Arial" pitchFamily="34" charset="0"/>
              <a:buChar char="•"/>
            </a:pPr>
            <a:r>
              <a:rPr lang="tr-TR" sz="2400" dirty="0" smtClean="0">
                <a:solidFill>
                  <a:schemeClr val="tx1"/>
                </a:solidFill>
              </a:rPr>
              <a:t> Türkiye’ye doğrudan yabancı yatırımlar (DYY)  şeklinde giren yabancı sermayenin önemli bir kısmı AB’dendir.</a:t>
            </a:r>
          </a:p>
          <a:p>
            <a:pPr algn="just"/>
            <a:endParaRPr lang="tr-TR" sz="2400" dirty="0" smtClean="0">
              <a:solidFill>
                <a:schemeClr val="tx1"/>
              </a:solidFill>
            </a:endParaRPr>
          </a:p>
          <a:p>
            <a:pPr algn="just">
              <a:buFont typeface="Arial" pitchFamily="34" charset="0"/>
              <a:buChar char="•"/>
            </a:pPr>
            <a:r>
              <a:rPr lang="tr-TR" sz="2400" dirty="0" smtClean="0">
                <a:solidFill>
                  <a:schemeClr val="tx1"/>
                </a:solidFill>
              </a:rPr>
              <a:t> AB ülkelerinin toplam doğrudan yabancı yatırım girişi içindeki payı 2009'da % 93, 2010'da ise % 75’dir. </a:t>
            </a:r>
          </a:p>
          <a:p>
            <a:pPr algn="just">
              <a:buFont typeface="Arial" pitchFamily="34" charset="0"/>
              <a:buChar char="•"/>
            </a:pPr>
            <a:endParaRPr lang="tr-TR" sz="2400" dirty="0" smtClean="0">
              <a:solidFill>
                <a:schemeClr val="tx1"/>
              </a:solidFill>
            </a:endParaRPr>
          </a:p>
          <a:p>
            <a:pPr algn="just">
              <a:buFont typeface="Arial" pitchFamily="34" charset="0"/>
              <a:buChar char="•"/>
            </a:pPr>
            <a:r>
              <a:rPr lang="tr-TR" sz="2400" dirty="0" smtClean="0">
                <a:solidFill>
                  <a:schemeClr val="tx1"/>
                </a:solidFill>
              </a:rPr>
              <a:t> </a:t>
            </a:r>
            <a:r>
              <a:rPr lang="tr-TR" sz="2400" dirty="0" err="1" smtClean="0">
                <a:solidFill>
                  <a:schemeClr val="tx1"/>
                </a:solidFill>
              </a:rPr>
              <a:t>GSYİH’nin</a:t>
            </a:r>
            <a:r>
              <a:rPr lang="tr-TR" sz="2400" dirty="0" smtClean="0">
                <a:solidFill>
                  <a:schemeClr val="tx1"/>
                </a:solidFill>
              </a:rPr>
              <a:t> yaklaşık % 20’sine ulaşan DYY stokunun yaklaşık 2/3’ü AB orijinlidir.</a:t>
            </a:r>
          </a:p>
          <a:p>
            <a:pPr algn="just">
              <a:buFont typeface="Arial" pitchFamily="34" charset="0"/>
              <a:buChar char="•"/>
            </a:pPr>
            <a:endParaRPr lang="tr-TR" sz="2400" dirty="0">
              <a:solidFill>
                <a:schemeClr val="tx1"/>
              </a:solidFill>
            </a:endParaRPr>
          </a:p>
          <a:p>
            <a:pPr algn="just">
              <a:buFont typeface="Arial" pitchFamily="34" charset="0"/>
              <a:buChar char="•"/>
            </a:pPr>
            <a:r>
              <a:rPr lang="tr-TR" sz="2400" dirty="0">
                <a:solidFill>
                  <a:schemeClr val="tx1"/>
                </a:solidFill>
              </a:rPr>
              <a:t> 2014 yılında 5,7 milyar dolar olan net doğrudan yabancı yatırımlar Kasım ayında 10,1 milyar dolara yükselmiştir. </a:t>
            </a:r>
          </a:p>
          <a:p>
            <a:pPr algn="just"/>
            <a:endParaRPr lang="tr-TR" sz="2400" dirty="0" smtClean="0">
              <a:solidFill>
                <a:schemeClr val="tx1"/>
              </a:solidFill>
            </a:endParaRPr>
          </a:p>
          <a:p>
            <a:pPr algn="just">
              <a:buFont typeface="Arial" pitchFamily="34" charset="0"/>
              <a:buChar char="•"/>
            </a:pPr>
            <a:r>
              <a:rPr lang="tr-TR" sz="2400" dirty="0" smtClean="0">
                <a:solidFill>
                  <a:schemeClr val="tx1"/>
                </a:solidFill>
              </a:rPr>
              <a:t> Sermayenin ve malların giriş ve çıkışındaki engellerin büyük ölçüde kaldırılması Türkiye’nin AB ile ekonomik bütünleşmesini artırmıştır.</a:t>
            </a:r>
          </a:p>
          <a:p>
            <a:pPr algn="just"/>
            <a:endParaRPr lang="tr-TR" sz="1200" dirty="0" smtClean="0">
              <a:solidFill>
                <a:schemeClr val="tx1"/>
              </a:solidFill>
            </a:endParaRPr>
          </a:p>
          <a:p>
            <a:pPr algn="just">
              <a:buFont typeface="Arial" pitchFamily="34" charset="0"/>
              <a:buChar char="•"/>
            </a:pPr>
            <a:endParaRPr lang="tr-TR" sz="2400" dirty="0" smtClean="0">
              <a:solidFill>
                <a:schemeClr val="tx1"/>
              </a:solidFill>
            </a:endParaRPr>
          </a:p>
          <a:p>
            <a:pPr algn="just">
              <a:buFont typeface="Arial" pitchFamily="34" charset="0"/>
              <a:buChar char="•"/>
            </a:pPr>
            <a:endParaRPr lang="tr-TR" sz="2400"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755576" y="548680"/>
            <a:ext cx="7772400" cy="1470025"/>
          </a:xfrm>
        </p:spPr>
        <p:txBody>
          <a:bodyPr/>
          <a:lstStyle/>
          <a:p>
            <a:r>
              <a:rPr lang="tr-TR" b="1" dirty="0"/>
              <a:t>AVRUPA BİRLİĞİ</a:t>
            </a:r>
          </a:p>
        </p:txBody>
      </p:sp>
      <p:sp>
        <p:nvSpPr>
          <p:cNvPr id="4" name="Alt Başlık 3"/>
          <p:cNvSpPr>
            <a:spLocks noGrp="1"/>
          </p:cNvSpPr>
          <p:nvPr>
            <p:ph type="subTitle" idx="1"/>
          </p:nvPr>
        </p:nvSpPr>
        <p:spPr>
          <a:xfrm>
            <a:off x="755576" y="2085256"/>
            <a:ext cx="7772400" cy="4584104"/>
          </a:xfrm>
        </p:spPr>
        <p:txBody>
          <a:bodyPr>
            <a:normAutofit/>
          </a:bodyPr>
          <a:lstStyle/>
          <a:p>
            <a:pPr marL="457200" indent="-457200" algn="just">
              <a:buFont typeface="Arial" panose="020B0604020202020204" pitchFamily="34" charset="0"/>
              <a:buChar char="•"/>
            </a:pPr>
            <a:r>
              <a:rPr lang="tr-TR" sz="2400" dirty="0">
                <a:solidFill>
                  <a:schemeClr val="tx1"/>
                </a:solidFill>
              </a:rPr>
              <a:t>Avrupa Birliği, Avrupa halklarının ekonomik, siyasi, sosyal ve kültürel alanlarda birbirleriyle kaynaşmasını öngören, Avrupa devletlerinin ve vatandaşlarının bir araya gelerek oluşturduğu </a:t>
            </a:r>
            <a:r>
              <a:rPr lang="tr-TR" sz="2400" dirty="0" err="1">
                <a:solidFill>
                  <a:schemeClr val="tx1"/>
                </a:solidFill>
              </a:rPr>
              <a:t>uluslarüstü</a:t>
            </a:r>
            <a:r>
              <a:rPr lang="tr-TR" sz="2400" dirty="0">
                <a:solidFill>
                  <a:schemeClr val="tx1"/>
                </a:solidFill>
              </a:rPr>
              <a:t> bir yapıdır</a:t>
            </a:r>
            <a:r>
              <a:rPr lang="tr-TR" sz="2400" dirty="0" smtClean="0">
                <a:solidFill>
                  <a:schemeClr val="tx1"/>
                </a:solidFill>
              </a:rPr>
              <a:t>.</a:t>
            </a:r>
          </a:p>
          <a:p>
            <a:pPr marL="457200" indent="-457200" algn="just">
              <a:buFont typeface="Arial" panose="020B0604020202020204" pitchFamily="34" charset="0"/>
              <a:buChar char="•"/>
            </a:pPr>
            <a:endParaRPr lang="tr-TR" sz="2400" dirty="0">
              <a:solidFill>
                <a:schemeClr val="tx1"/>
              </a:solidFill>
            </a:endParaRPr>
          </a:p>
          <a:p>
            <a:pPr marL="457200" indent="-457200" algn="just">
              <a:buFont typeface="Arial" panose="020B0604020202020204" pitchFamily="34" charset="0"/>
              <a:buChar char="•"/>
            </a:pPr>
            <a:r>
              <a:rPr lang="tr-TR" sz="2400" dirty="0">
                <a:solidFill>
                  <a:schemeClr val="tx1"/>
                </a:solidFill>
              </a:rPr>
              <a:t>Üye devletler arasında imzalanan uluslararası antlaşmalarla kurulmuş ve aynı antlaşmalarla bazı alanlarda karar alma ve düzenleme yetkisi üye devletler tarafından AB’ye </a:t>
            </a:r>
            <a:r>
              <a:rPr lang="tr-TR" sz="2400" dirty="0" smtClean="0">
                <a:solidFill>
                  <a:schemeClr val="tx1"/>
                </a:solidFill>
              </a:rPr>
              <a:t>verilmiştir. </a:t>
            </a:r>
            <a:endParaRPr lang="tr-TR" sz="2400" dirty="0">
              <a:solidFill>
                <a:schemeClr val="tx1"/>
              </a:solidFill>
            </a:endParaRPr>
          </a:p>
          <a:p>
            <a:pPr marL="457200" indent="-457200" algn="just">
              <a:buFont typeface="Arial" panose="020B0604020202020204" pitchFamily="34" charset="0"/>
              <a:buChar char="•"/>
            </a:pPr>
            <a:endParaRPr lang="tr-TR" sz="2400" dirty="0">
              <a:solidFill>
                <a:schemeClr val="tx1"/>
              </a:solidFill>
            </a:endParaRPr>
          </a:p>
        </p:txBody>
      </p:sp>
    </p:spTree>
    <p:extLst>
      <p:ext uri="{BB962C8B-B14F-4D97-AF65-F5344CB8AC3E}">
        <p14:creationId xmlns:p14="http://schemas.microsoft.com/office/powerpoint/2010/main" val="24773620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srcRect/>
          <a:stretch>
            <a:fillRect/>
          </a:stretch>
        </p:blipFill>
        <p:spPr bwMode="auto">
          <a:xfrm>
            <a:off x="1142978" y="74966"/>
            <a:ext cx="6858046" cy="6708068"/>
          </a:xfrm>
          <a:prstGeom prst="rect">
            <a:avLst/>
          </a:prstGeom>
          <a:noFill/>
          <a:ln w="9525">
            <a:noFill/>
            <a:miter lim="800000"/>
            <a:headEnd/>
            <a:tailEnd/>
          </a:ln>
        </p:spPr>
      </p:pic>
    </p:spTree>
    <p:extLst>
      <p:ext uri="{BB962C8B-B14F-4D97-AF65-F5344CB8AC3E}">
        <p14:creationId xmlns:p14="http://schemas.microsoft.com/office/powerpoint/2010/main" val="13019464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313" y="908720"/>
            <a:ext cx="9144000" cy="5034958"/>
          </a:xfrm>
          <a:prstGeom prst="rect">
            <a:avLst/>
          </a:prstGeom>
        </p:spPr>
      </p:pic>
    </p:spTree>
    <p:extLst>
      <p:ext uri="{BB962C8B-B14F-4D97-AF65-F5344CB8AC3E}">
        <p14:creationId xmlns:p14="http://schemas.microsoft.com/office/powerpoint/2010/main" val="4846701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548680"/>
            <a:ext cx="9144000" cy="5904656"/>
          </a:xfrm>
          <a:prstGeom prst="rect">
            <a:avLst/>
          </a:prstGeom>
        </p:spPr>
      </p:pic>
    </p:spTree>
    <p:extLst>
      <p:ext uri="{BB962C8B-B14F-4D97-AF65-F5344CB8AC3E}">
        <p14:creationId xmlns:p14="http://schemas.microsoft.com/office/powerpoint/2010/main" val="427569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1074367"/>
            <a:ext cx="9144000" cy="4709266"/>
          </a:xfrm>
          <a:prstGeom prst="rect">
            <a:avLst/>
          </a:prstGeom>
        </p:spPr>
      </p:pic>
    </p:spTree>
    <p:extLst>
      <p:ext uri="{BB962C8B-B14F-4D97-AF65-F5344CB8AC3E}">
        <p14:creationId xmlns:p14="http://schemas.microsoft.com/office/powerpoint/2010/main" val="31603771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836712"/>
            <a:ext cx="9144000" cy="5256583"/>
          </a:xfrm>
          <a:prstGeom prst="rect">
            <a:avLst/>
          </a:prstGeom>
        </p:spPr>
      </p:pic>
    </p:spTree>
    <p:extLst>
      <p:ext uri="{BB962C8B-B14F-4D97-AF65-F5344CB8AC3E}">
        <p14:creationId xmlns:p14="http://schemas.microsoft.com/office/powerpoint/2010/main" val="4412988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57158" y="214290"/>
            <a:ext cx="8286808" cy="6357982"/>
          </a:xfrm>
          <a:prstGeom prst="rect">
            <a:avLst/>
          </a:prstGeom>
          <a:noFill/>
          <a:ln w="9525">
            <a:noFill/>
            <a:miter lim="800000"/>
            <a:headEnd/>
            <a:tailEnd/>
          </a:ln>
        </p:spPr>
      </p:pic>
      <p:sp>
        <p:nvSpPr>
          <p:cNvPr id="5" name="4 Oval"/>
          <p:cNvSpPr/>
          <p:nvPr/>
        </p:nvSpPr>
        <p:spPr>
          <a:xfrm>
            <a:off x="7929586" y="3286124"/>
            <a:ext cx="500066" cy="7858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Oval"/>
          <p:cNvSpPr/>
          <p:nvPr/>
        </p:nvSpPr>
        <p:spPr>
          <a:xfrm>
            <a:off x="7929586" y="5214950"/>
            <a:ext cx="500066" cy="7858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181999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428595" y="71414"/>
          <a:ext cx="8286810" cy="6644195"/>
        </p:xfrm>
        <a:graphic>
          <a:graphicData uri="http://schemas.openxmlformats.org/drawingml/2006/table">
            <a:tbl>
              <a:tblPr/>
              <a:tblGrid>
                <a:gridCol w="2762270">
                  <a:extLst>
                    <a:ext uri="{9D8B030D-6E8A-4147-A177-3AD203B41FA5}">
                      <a16:colId xmlns:a16="http://schemas.microsoft.com/office/drawing/2014/main" val="20000"/>
                    </a:ext>
                  </a:extLst>
                </a:gridCol>
                <a:gridCol w="2762270">
                  <a:extLst>
                    <a:ext uri="{9D8B030D-6E8A-4147-A177-3AD203B41FA5}">
                      <a16:colId xmlns:a16="http://schemas.microsoft.com/office/drawing/2014/main" val="20001"/>
                    </a:ext>
                  </a:extLst>
                </a:gridCol>
                <a:gridCol w="2762270">
                  <a:extLst>
                    <a:ext uri="{9D8B030D-6E8A-4147-A177-3AD203B41FA5}">
                      <a16:colId xmlns:a16="http://schemas.microsoft.com/office/drawing/2014/main" val="20002"/>
                    </a:ext>
                  </a:extLst>
                </a:gridCol>
              </a:tblGrid>
              <a:tr h="357190">
                <a:tc gridSpan="3">
                  <a:txBody>
                    <a:bodyPr/>
                    <a:lstStyle/>
                    <a:p>
                      <a:pPr algn="ctr"/>
                      <a:r>
                        <a:rPr lang="tr-TR" sz="1300" b="1" dirty="0"/>
                        <a:t>İHRACATIMIZDA İLK 20 ÜLKE (1000 $) ŞUBAT SONU</a:t>
                      </a:r>
                      <a:endParaRPr lang="tr-TR" sz="1300" dirty="0"/>
                    </a:p>
                  </a:txBody>
                  <a:tcPr marL="0" marR="0" marT="0" marB="0" anchor="ctr">
                    <a:lnL w="6350" cap="flat" cmpd="sng" algn="ctr">
                      <a:solidFill>
                        <a:srgbClr val="93CDDD"/>
                      </a:solidFill>
                      <a:prstDash val="solid"/>
                      <a:round/>
                      <a:headEnd type="none" w="med" len="med"/>
                      <a:tailEnd type="none" w="med" len="med"/>
                    </a:lnL>
                    <a:lnR w="6350" cap="flat" cmpd="sng" algn="ctr">
                      <a:solidFill>
                        <a:srgbClr val="93CDDD"/>
                      </a:solidFill>
                      <a:prstDash val="solid"/>
                      <a:round/>
                      <a:headEnd type="none" w="med" len="med"/>
                      <a:tailEnd type="none" w="med" len="med"/>
                    </a:lnR>
                    <a:lnT w="6350" cap="flat" cmpd="sng" algn="ctr">
                      <a:solidFill>
                        <a:srgbClr val="93CDDD"/>
                      </a:solidFill>
                      <a:prstDash val="solid"/>
                      <a:round/>
                      <a:headEnd type="none" w="med" len="med"/>
                      <a:tailEnd type="none" w="med" len="med"/>
                    </a:lnT>
                    <a:lnB>
                      <a:noFill/>
                    </a:lnB>
                    <a:solidFill>
                      <a:srgbClr val="FFFFFF"/>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57190">
                <a:tc>
                  <a:txBody>
                    <a:bodyPr/>
                    <a:lstStyle/>
                    <a:p>
                      <a:pPr algn="ctr"/>
                      <a:r>
                        <a:rPr lang="tr-TR" sz="1300" b="1" dirty="0"/>
                        <a:t> </a:t>
                      </a:r>
                    </a:p>
                  </a:txBody>
                  <a:tcPr marL="0" marR="0" marT="0" marB="0" anchor="ctr">
                    <a:lnL w="6350" cap="flat" cmpd="sng" algn="ctr">
                      <a:solidFill>
                        <a:srgbClr val="93CDDD"/>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BEEF3"/>
                    </a:solidFill>
                  </a:tcPr>
                </a:tc>
                <a:tc>
                  <a:txBody>
                    <a:bodyPr/>
                    <a:lstStyle/>
                    <a:p>
                      <a:pPr algn="ctr"/>
                      <a:r>
                        <a:rPr lang="tr-TR" sz="1300" b="1"/>
                        <a:t>ÜLKE</a:t>
                      </a:r>
                      <a:endParaRPr lang="tr-TR" sz="130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a:r>
                        <a:rPr lang="tr-TR" sz="1300" b="1"/>
                        <a:t>2010 TOPLAM</a:t>
                      </a:r>
                      <a:endParaRPr lang="tr-TR" sz="130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extLst>
                  <a:ext uri="{0D108BD9-81ED-4DB2-BD59-A6C34878D82A}">
                    <a16:rowId xmlns:a16="http://schemas.microsoft.com/office/drawing/2014/main" val="10001"/>
                  </a:ext>
                </a:extLst>
              </a:tr>
              <a:tr h="357190">
                <a:tc>
                  <a:txBody>
                    <a:bodyPr/>
                    <a:lstStyle/>
                    <a:p>
                      <a:pPr algn="ctr"/>
                      <a:r>
                        <a:rPr lang="tr-TR" sz="1300" b="1" dirty="0"/>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tr-TR" sz="1300" dirty="0"/>
                        <a:t> ALMANYA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tr-TR" sz="1300"/>
                        <a:t>1.699.911,52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57190">
                <a:tc>
                  <a:txBody>
                    <a:bodyPr/>
                    <a:lstStyle/>
                    <a:p>
                      <a:pPr algn="ctr"/>
                      <a:r>
                        <a:rPr lang="tr-TR" sz="1300" b="1" dirty="0"/>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a:r>
                        <a:rPr lang="tr-TR" sz="1300" dirty="0"/>
                        <a:t> İTALYA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a:r>
                        <a:rPr lang="tr-TR" sz="1300" dirty="0"/>
                        <a:t>1.154.856,25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extLst>
                  <a:ext uri="{0D108BD9-81ED-4DB2-BD59-A6C34878D82A}">
                    <a16:rowId xmlns:a16="http://schemas.microsoft.com/office/drawing/2014/main" val="10003"/>
                  </a:ext>
                </a:extLst>
              </a:tr>
              <a:tr h="357190">
                <a:tc>
                  <a:txBody>
                    <a:bodyPr/>
                    <a:lstStyle/>
                    <a:p>
                      <a:pPr algn="ctr"/>
                      <a:r>
                        <a:rPr lang="tr-TR" sz="1300" b="1" dirty="0"/>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tr-TR" sz="1300"/>
                        <a:t> FRANSA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tr-TR" sz="1300" dirty="0"/>
                        <a:t>1.068.856,99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57190">
                <a:tc>
                  <a:txBody>
                    <a:bodyPr/>
                    <a:lstStyle/>
                    <a:p>
                      <a:pPr algn="ctr"/>
                      <a:r>
                        <a:rPr lang="tr-TR" sz="1300" b="1" dirty="0"/>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a:r>
                        <a:rPr lang="tr-TR" sz="1300"/>
                        <a:t> BİRLEŞİK KRALLIK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a:r>
                        <a:rPr lang="tr-TR" sz="1300"/>
                        <a:t>953.670,97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extLst>
                  <a:ext uri="{0D108BD9-81ED-4DB2-BD59-A6C34878D82A}">
                    <a16:rowId xmlns:a16="http://schemas.microsoft.com/office/drawing/2014/main" val="10005"/>
                  </a:ext>
                </a:extLst>
              </a:tr>
              <a:tr h="178595">
                <a:tc>
                  <a:txBody>
                    <a:bodyPr/>
                    <a:lstStyle/>
                    <a:p>
                      <a:pPr algn="ctr"/>
                      <a:r>
                        <a:rPr lang="tr-TR" sz="1300" b="1" dirty="0"/>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tr-TR" sz="1300"/>
                        <a:t> IRAK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tr-TR" sz="1300" dirty="0"/>
                        <a:t>800.240,49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35785">
                <a:tc>
                  <a:txBody>
                    <a:bodyPr/>
                    <a:lstStyle/>
                    <a:p>
                      <a:pPr algn="ctr"/>
                      <a:r>
                        <a:rPr lang="tr-TR" sz="1300" b="1" dirty="0"/>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a:r>
                        <a:rPr lang="tr-TR" sz="1300"/>
                        <a:t> RUSYA FEDERASYONU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a:r>
                        <a:rPr lang="tr-TR" sz="1300" dirty="0"/>
                        <a:t>568.473,76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extLst>
                  <a:ext uri="{0D108BD9-81ED-4DB2-BD59-A6C34878D82A}">
                    <a16:rowId xmlns:a16="http://schemas.microsoft.com/office/drawing/2014/main" val="10007"/>
                  </a:ext>
                </a:extLst>
              </a:tr>
              <a:tr h="178595">
                <a:tc>
                  <a:txBody>
                    <a:bodyPr/>
                    <a:lstStyle/>
                    <a:p>
                      <a:pPr algn="ctr"/>
                      <a:r>
                        <a:rPr lang="tr-TR" sz="1300" b="1" dirty="0"/>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tr-TR" sz="1300"/>
                        <a:t> İSPANYA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tr-TR" sz="1300"/>
                        <a:t>535.727,51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8595">
                <a:tc>
                  <a:txBody>
                    <a:bodyPr/>
                    <a:lstStyle/>
                    <a:p>
                      <a:pPr algn="ctr"/>
                      <a:r>
                        <a:rPr lang="tr-TR" sz="1300" b="1"/>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a:r>
                        <a:rPr lang="tr-TR" sz="1300"/>
                        <a:t> ABD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a:r>
                        <a:rPr lang="tr-TR" sz="1300" dirty="0"/>
                        <a:t>531.966,54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extLst>
                  <a:ext uri="{0D108BD9-81ED-4DB2-BD59-A6C34878D82A}">
                    <a16:rowId xmlns:a16="http://schemas.microsoft.com/office/drawing/2014/main" val="10009"/>
                  </a:ext>
                </a:extLst>
              </a:tr>
              <a:tr h="178595">
                <a:tc>
                  <a:txBody>
                    <a:bodyPr/>
                    <a:lstStyle/>
                    <a:p>
                      <a:pPr algn="ctr"/>
                      <a:r>
                        <a:rPr lang="tr-TR" sz="1300" b="1" dirty="0"/>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tr-TR" sz="1300"/>
                        <a:t> MISIR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tr-TR" sz="1300"/>
                        <a:t>392.779,08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8595">
                <a:tc>
                  <a:txBody>
                    <a:bodyPr/>
                    <a:lstStyle/>
                    <a:p>
                      <a:pPr algn="ctr"/>
                      <a:r>
                        <a:rPr lang="tr-TR" sz="1300" b="1" dirty="0"/>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a:r>
                        <a:rPr lang="tr-TR" sz="1300"/>
                        <a:t> İRAN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a:r>
                        <a:rPr lang="tr-TR" sz="1300"/>
                        <a:t>386.006,87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extLst>
                  <a:ext uri="{0D108BD9-81ED-4DB2-BD59-A6C34878D82A}">
                    <a16:rowId xmlns:a16="http://schemas.microsoft.com/office/drawing/2014/main" val="10011"/>
                  </a:ext>
                </a:extLst>
              </a:tr>
              <a:tr h="178595">
                <a:tc>
                  <a:txBody>
                    <a:bodyPr/>
                    <a:lstStyle/>
                    <a:p>
                      <a:pPr algn="ctr"/>
                      <a:r>
                        <a:rPr lang="tr-TR" sz="1300" b="1" dirty="0"/>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tr-TR" sz="1300"/>
                        <a:t> HOLLANDA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tr-TR" sz="1300" dirty="0"/>
                        <a:t>362.250,97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8595">
                <a:tc>
                  <a:txBody>
                    <a:bodyPr/>
                    <a:lstStyle/>
                    <a:p>
                      <a:pPr algn="ctr"/>
                      <a:r>
                        <a:rPr lang="tr-TR" sz="1300" b="1"/>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a:r>
                        <a:rPr lang="tr-TR" sz="1300"/>
                        <a:t> ISRAIL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a:r>
                        <a:rPr lang="tr-TR" sz="1300" dirty="0"/>
                        <a:t>318.063,57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extLst>
                  <a:ext uri="{0D108BD9-81ED-4DB2-BD59-A6C34878D82A}">
                    <a16:rowId xmlns:a16="http://schemas.microsoft.com/office/drawing/2014/main" val="10013"/>
                  </a:ext>
                </a:extLst>
              </a:tr>
              <a:tr h="178595">
                <a:tc>
                  <a:txBody>
                    <a:bodyPr/>
                    <a:lstStyle/>
                    <a:p>
                      <a:pPr algn="ctr"/>
                      <a:r>
                        <a:rPr lang="tr-TR" sz="1300" b="1" dirty="0"/>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tr-TR" sz="1300"/>
                        <a:t> ROMANYA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tr-TR" sz="1300" dirty="0"/>
                        <a:t>366.974,63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8595">
                <a:tc>
                  <a:txBody>
                    <a:bodyPr/>
                    <a:lstStyle/>
                    <a:p>
                      <a:pPr algn="ctr"/>
                      <a:r>
                        <a:rPr lang="tr-TR" sz="1300" b="1" dirty="0"/>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a:r>
                        <a:rPr lang="tr-TR" sz="1300"/>
                        <a:t> BELÇİKA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a:r>
                        <a:rPr lang="tr-TR" sz="1300"/>
                        <a:t>329.634,27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extLst>
                  <a:ext uri="{0D108BD9-81ED-4DB2-BD59-A6C34878D82A}">
                    <a16:rowId xmlns:a16="http://schemas.microsoft.com/office/drawing/2014/main" val="10015"/>
                  </a:ext>
                </a:extLst>
              </a:tr>
              <a:tr h="357190">
                <a:tc>
                  <a:txBody>
                    <a:bodyPr/>
                    <a:lstStyle/>
                    <a:p>
                      <a:pPr algn="ctr"/>
                      <a:r>
                        <a:rPr lang="tr-TR" sz="1300" b="1" dirty="0"/>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tr-TR" sz="1300"/>
                        <a:t> SUUDI ARABISTAN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tr-TR" sz="1300" dirty="0"/>
                        <a:t>295.330,21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535785">
                <a:tc>
                  <a:txBody>
                    <a:bodyPr/>
                    <a:lstStyle/>
                    <a:p>
                      <a:pPr algn="ctr"/>
                      <a:r>
                        <a:rPr lang="tr-TR" sz="1300" b="1" dirty="0"/>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a:r>
                        <a:rPr lang="tr-TR" sz="1300"/>
                        <a:t> BİRLEŞİK ARAP EMİRLİKLERİ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a:r>
                        <a:rPr lang="tr-TR" sz="1300" dirty="0"/>
                        <a:t>265.374,10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extLst>
                  <a:ext uri="{0D108BD9-81ED-4DB2-BD59-A6C34878D82A}">
                    <a16:rowId xmlns:a16="http://schemas.microsoft.com/office/drawing/2014/main" val="10017"/>
                  </a:ext>
                </a:extLst>
              </a:tr>
              <a:tr h="178595">
                <a:tc>
                  <a:txBody>
                    <a:bodyPr/>
                    <a:lstStyle/>
                    <a:p>
                      <a:pPr algn="ctr"/>
                      <a:r>
                        <a:rPr lang="tr-TR" sz="1300" b="1" dirty="0"/>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tr-TR" sz="1300"/>
                        <a:t> LİBYA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tr-TR" sz="1300"/>
                        <a:t>288.119,70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357190">
                <a:tc>
                  <a:txBody>
                    <a:bodyPr/>
                    <a:lstStyle/>
                    <a:p>
                      <a:pPr algn="ctr"/>
                      <a:r>
                        <a:rPr lang="tr-TR" sz="1300" b="1" dirty="0"/>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a:r>
                        <a:rPr lang="tr-TR" sz="1300"/>
                        <a:t> YUNANİSTAN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a:r>
                        <a:rPr lang="tr-TR" sz="1300" dirty="0"/>
                        <a:t>264.048,87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extLst>
                  <a:ext uri="{0D108BD9-81ED-4DB2-BD59-A6C34878D82A}">
                    <a16:rowId xmlns:a16="http://schemas.microsoft.com/office/drawing/2014/main" val="10019"/>
                  </a:ext>
                </a:extLst>
              </a:tr>
              <a:tr h="178595">
                <a:tc>
                  <a:txBody>
                    <a:bodyPr/>
                    <a:lstStyle/>
                    <a:p>
                      <a:pPr algn="ctr"/>
                      <a:r>
                        <a:rPr lang="tr-TR" sz="1300" b="1" dirty="0"/>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tr-TR" sz="1300"/>
                        <a:t> CEZAYİR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tr-TR" sz="1300" dirty="0"/>
                        <a:t>255.191,20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535785">
                <a:tc>
                  <a:txBody>
                    <a:bodyPr/>
                    <a:lstStyle/>
                    <a:p>
                      <a:pPr algn="ctr"/>
                      <a:r>
                        <a:rPr lang="tr-TR" sz="1300" b="1" dirty="0"/>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a:r>
                        <a:rPr lang="tr-TR" sz="1300"/>
                        <a:t> ÇİN HALK CUMHURİYETİ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a:r>
                        <a:rPr lang="tr-TR" sz="1300" dirty="0"/>
                        <a:t>310.267,02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extLst>
                  <a:ext uri="{0D108BD9-81ED-4DB2-BD59-A6C34878D82A}">
                    <a16:rowId xmlns:a16="http://schemas.microsoft.com/office/drawing/2014/main" val="10021"/>
                  </a:ext>
                </a:extLst>
              </a:tr>
            </a:tbl>
          </a:graphicData>
        </a:graphic>
      </p:graphicFrame>
      <p:sp>
        <p:nvSpPr>
          <p:cNvPr id="3" name="2 Oval"/>
          <p:cNvSpPr/>
          <p:nvPr/>
        </p:nvSpPr>
        <p:spPr>
          <a:xfrm>
            <a:off x="3286116" y="714356"/>
            <a:ext cx="5286412" cy="15716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3 Oval"/>
          <p:cNvSpPr/>
          <p:nvPr/>
        </p:nvSpPr>
        <p:spPr>
          <a:xfrm>
            <a:off x="3714744" y="2857496"/>
            <a:ext cx="4500594"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Oval"/>
          <p:cNvSpPr/>
          <p:nvPr/>
        </p:nvSpPr>
        <p:spPr>
          <a:xfrm>
            <a:off x="3929058" y="3714752"/>
            <a:ext cx="4500594"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Oval"/>
          <p:cNvSpPr/>
          <p:nvPr/>
        </p:nvSpPr>
        <p:spPr>
          <a:xfrm>
            <a:off x="3214678" y="4143380"/>
            <a:ext cx="5429288"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Oval"/>
          <p:cNvSpPr/>
          <p:nvPr/>
        </p:nvSpPr>
        <p:spPr>
          <a:xfrm>
            <a:off x="3857620" y="5643578"/>
            <a:ext cx="4500594"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309459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a:xfrm>
            <a:off x="714348" y="357167"/>
            <a:ext cx="7772400" cy="928694"/>
          </a:xfrm>
        </p:spPr>
        <p:txBody>
          <a:bodyPr>
            <a:normAutofit/>
          </a:bodyPr>
          <a:lstStyle/>
          <a:p>
            <a:r>
              <a:rPr lang="tr-TR" sz="3600" b="1" dirty="0" smtClean="0"/>
              <a:t>TÜRKİYE-AB İLİŞKİLERİ</a:t>
            </a:r>
            <a:endParaRPr lang="tr-TR" sz="3600" b="1" dirty="0"/>
          </a:p>
        </p:txBody>
      </p:sp>
      <p:sp>
        <p:nvSpPr>
          <p:cNvPr id="4" name="3 Alt Başlık"/>
          <p:cNvSpPr>
            <a:spLocks noGrp="1"/>
          </p:cNvSpPr>
          <p:nvPr>
            <p:ph type="subTitle" idx="1"/>
          </p:nvPr>
        </p:nvSpPr>
        <p:spPr>
          <a:xfrm>
            <a:off x="500034" y="1714488"/>
            <a:ext cx="8358246" cy="4857784"/>
          </a:xfrm>
        </p:spPr>
        <p:txBody>
          <a:bodyPr>
            <a:normAutofit/>
          </a:bodyPr>
          <a:lstStyle/>
          <a:p>
            <a:pPr algn="just">
              <a:buFont typeface="Arial" pitchFamily="34" charset="0"/>
              <a:buChar char="•"/>
            </a:pPr>
            <a:r>
              <a:rPr lang="tr-TR" sz="2300" dirty="0" smtClean="0">
                <a:solidFill>
                  <a:schemeClr val="tx1"/>
                </a:solidFill>
              </a:rPr>
              <a:t>  Türkiye’nin Avrupa Birliği ile ilişkileri 31 Temmuz 1959 yılında, Avrupa Ekonomik Topluluğuna başvurusu ile başlamış, 12 Eylül 1963’de imzalanan Ankara  Anlaşması ile bu ilişkinin kapsamı düzenlenmiştir.</a:t>
            </a:r>
          </a:p>
          <a:p>
            <a:pPr algn="just">
              <a:buFont typeface="Arial" pitchFamily="34" charset="0"/>
              <a:buChar char="•"/>
            </a:pPr>
            <a:endParaRPr lang="tr-TR" sz="2300" dirty="0" smtClean="0">
              <a:solidFill>
                <a:schemeClr val="tx1"/>
              </a:solidFill>
            </a:endParaRPr>
          </a:p>
          <a:p>
            <a:pPr algn="just">
              <a:buFont typeface="Arial" pitchFamily="34" charset="0"/>
              <a:buChar char="•"/>
            </a:pPr>
            <a:r>
              <a:rPr lang="tr-TR" sz="2300" dirty="0" smtClean="0">
                <a:solidFill>
                  <a:schemeClr val="tx1"/>
                </a:solidFill>
              </a:rPr>
              <a:t>  1982 yılında AB’nin Türkiye ile ilişkilerini dondurma kararı alması ile aksayan entegrasyon süreci, 1987 yılında Türkiye’nin üyelik müracaatı ile yeniden başlamıştır.</a:t>
            </a:r>
          </a:p>
          <a:p>
            <a:pPr algn="just">
              <a:buFont typeface="Arial" pitchFamily="34" charset="0"/>
              <a:buChar char="•"/>
            </a:pPr>
            <a:endParaRPr lang="tr-TR" sz="2300" dirty="0" smtClean="0">
              <a:solidFill>
                <a:schemeClr val="tx1"/>
              </a:solidFill>
            </a:endParaRPr>
          </a:p>
          <a:p>
            <a:pPr algn="just">
              <a:buFont typeface="Arial" pitchFamily="34" charset="0"/>
              <a:buChar char="•"/>
            </a:pPr>
            <a:r>
              <a:rPr lang="tr-TR" sz="2300" dirty="0" smtClean="0">
                <a:solidFill>
                  <a:schemeClr val="tx1"/>
                </a:solidFill>
              </a:rPr>
              <a:t>  1999 yılı Aralık ayında Helsinki’de gerçekleştirilen Zirve Toplantısında Türkiye’ye adaylık statüsü tanınmıştır.</a:t>
            </a:r>
            <a:endParaRPr lang="tr-TR" sz="2300"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200" b="1" dirty="0" smtClean="0"/>
              <a:t>ORTAKLIK BAŞVURUSU VE GELİŞMELER</a:t>
            </a:r>
            <a:endParaRPr lang="tr-TR" sz="3200" b="1" dirty="0"/>
          </a:p>
        </p:txBody>
      </p:sp>
      <p:sp>
        <p:nvSpPr>
          <p:cNvPr id="3" name="2 İçerik Yer Tutucusu"/>
          <p:cNvSpPr>
            <a:spLocks noGrp="1"/>
          </p:cNvSpPr>
          <p:nvPr>
            <p:ph idx="1"/>
          </p:nvPr>
        </p:nvSpPr>
        <p:spPr/>
        <p:txBody>
          <a:bodyPr>
            <a:normAutofit fontScale="92500"/>
          </a:bodyPr>
          <a:lstStyle/>
          <a:p>
            <a:r>
              <a:rPr lang="tr-TR" dirty="0" smtClean="0"/>
              <a:t>1949’da Avrupa Konseyi </a:t>
            </a:r>
          </a:p>
          <a:p>
            <a:r>
              <a:rPr lang="tr-TR" dirty="0" smtClean="0"/>
              <a:t>1952’de NATO üyeliği</a:t>
            </a:r>
          </a:p>
          <a:p>
            <a:r>
              <a:rPr lang="tr-TR" dirty="0" smtClean="0"/>
              <a:t>1959 AET’ye üyelik başvurusu</a:t>
            </a:r>
          </a:p>
          <a:p>
            <a:r>
              <a:rPr lang="tr-TR" dirty="0" smtClean="0"/>
              <a:t>27 Mayıs 1960 askeri darbesi</a:t>
            </a:r>
          </a:p>
          <a:p>
            <a:r>
              <a:rPr lang="tr-TR" dirty="0" smtClean="0"/>
              <a:t>15 Ekim 1961 (Koalisyon Hükümeti)</a:t>
            </a:r>
          </a:p>
          <a:p>
            <a:r>
              <a:rPr lang="tr-TR" dirty="0" smtClean="0"/>
              <a:t>12 Eylül 1963 Ankara Anlaşması’nın imzalanması</a:t>
            </a:r>
          </a:p>
          <a:p>
            <a:r>
              <a:rPr lang="tr-TR" dirty="0" smtClean="0"/>
              <a:t>1 Aralık 1964 yılında Anlaşma’nın yürürlüğe girmesi.</a:t>
            </a:r>
            <a:endParaRPr lang="tr-TR" dirty="0"/>
          </a:p>
        </p:txBody>
      </p:sp>
      <p:cxnSp>
        <p:nvCxnSpPr>
          <p:cNvPr id="5" name="4 Düz Ok Bağlayıcısı"/>
          <p:cNvCxnSpPr/>
          <p:nvPr/>
        </p:nvCxnSpPr>
        <p:spPr>
          <a:xfrm>
            <a:off x="5000628" y="1928802"/>
            <a:ext cx="128588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5 Düz Ok Bağlayıcısı"/>
          <p:cNvCxnSpPr/>
          <p:nvPr/>
        </p:nvCxnSpPr>
        <p:spPr>
          <a:xfrm>
            <a:off x="5000628" y="2571744"/>
            <a:ext cx="128588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Metin kutusu"/>
          <p:cNvSpPr txBox="1"/>
          <p:nvPr/>
        </p:nvSpPr>
        <p:spPr>
          <a:xfrm>
            <a:off x="6500826" y="1714488"/>
            <a:ext cx="768159" cy="369332"/>
          </a:xfrm>
          <a:prstGeom prst="rect">
            <a:avLst/>
          </a:prstGeom>
          <a:noFill/>
        </p:spPr>
        <p:txBody>
          <a:bodyPr wrap="none" rtlCol="0">
            <a:spAutoFit/>
          </a:bodyPr>
          <a:lstStyle/>
          <a:p>
            <a:r>
              <a:rPr lang="tr-TR" dirty="0" smtClean="0"/>
              <a:t>politik</a:t>
            </a:r>
            <a:endParaRPr lang="tr-TR" dirty="0"/>
          </a:p>
        </p:txBody>
      </p:sp>
      <p:sp>
        <p:nvSpPr>
          <p:cNvPr id="8" name="7 Metin kutusu"/>
          <p:cNvSpPr txBox="1"/>
          <p:nvPr/>
        </p:nvSpPr>
        <p:spPr>
          <a:xfrm>
            <a:off x="6500826" y="2357430"/>
            <a:ext cx="730265" cy="369332"/>
          </a:xfrm>
          <a:prstGeom prst="rect">
            <a:avLst/>
          </a:prstGeom>
          <a:noFill/>
        </p:spPr>
        <p:txBody>
          <a:bodyPr wrap="none" rtlCol="0">
            <a:spAutoFit/>
          </a:bodyPr>
          <a:lstStyle/>
          <a:p>
            <a:r>
              <a:rPr lang="tr-TR" dirty="0" smtClean="0"/>
              <a:t>askeri</a:t>
            </a:r>
            <a:endParaRPr lang="tr-T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011222"/>
          </a:xfrm>
        </p:spPr>
        <p:txBody>
          <a:bodyPr>
            <a:normAutofit/>
          </a:bodyPr>
          <a:lstStyle/>
          <a:p>
            <a:r>
              <a:rPr lang="tr-TR" sz="3200" b="1" dirty="0" smtClean="0"/>
              <a:t>ANKARA ANLAŞMASI’NIN AMACI</a:t>
            </a:r>
            <a:endParaRPr lang="tr-TR" sz="3200" b="1" dirty="0"/>
          </a:p>
        </p:txBody>
      </p:sp>
      <p:sp>
        <p:nvSpPr>
          <p:cNvPr id="3" name="2 İçerik Yer Tutucusu"/>
          <p:cNvSpPr>
            <a:spLocks noGrp="1"/>
          </p:cNvSpPr>
          <p:nvPr>
            <p:ph idx="1"/>
          </p:nvPr>
        </p:nvSpPr>
        <p:spPr>
          <a:xfrm>
            <a:off x="457200" y="1357298"/>
            <a:ext cx="8229600" cy="5072098"/>
          </a:xfrm>
        </p:spPr>
        <p:txBody>
          <a:bodyPr>
            <a:normAutofit lnSpcReduction="10000"/>
          </a:bodyPr>
          <a:lstStyle/>
          <a:p>
            <a:pPr algn="just"/>
            <a:r>
              <a:rPr lang="tr-TR" sz="2400" dirty="0" smtClean="0"/>
              <a:t>Anlaşma’nın amacı, Türkiye ekonomisinin hızlandırılmış kalkınmasını ve Türk halkının istihdam seviyesinin ve yaşama şartlarının yükseltilmesini sağlama gereğini tümü ile göz önünde bulundurarak, taraflar arasındaki ticari, ekonomik ilişkileri aralıksız ve dengeli olarak güçlendirmeyi teşvik etmektir. </a:t>
            </a:r>
          </a:p>
          <a:p>
            <a:pPr algn="just"/>
            <a:endParaRPr lang="tr-TR" sz="2400" dirty="0" smtClean="0"/>
          </a:p>
          <a:p>
            <a:pPr algn="just"/>
            <a:r>
              <a:rPr lang="tr-TR" sz="2400" dirty="0" smtClean="0"/>
              <a:t>Anlaşma’nın kapsamı:</a:t>
            </a:r>
          </a:p>
          <a:p>
            <a:pPr lvl="1" algn="just"/>
            <a:r>
              <a:rPr lang="tr-TR" sz="2000" dirty="0" smtClean="0"/>
              <a:t>Ortak ilişkisinin amacı, </a:t>
            </a:r>
          </a:p>
          <a:p>
            <a:pPr lvl="1" algn="just"/>
            <a:r>
              <a:rPr lang="tr-TR" sz="2000" dirty="0" smtClean="0"/>
              <a:t>Gümrük birliğinin esasları,</a:t>
            </a:r>
          </a:p>
          <a:p>
            <a:pPr lvl="1" algn="just"/>
            <a:r>
              <a:rPr lang="tr-TR" sz="2000" dirty="0" smtClean="0"/>
              <a:t>Kişilerin, malların, sermayenin, tarım ve hizmetlerin uyumlaştırılması,</a:t>
            </a:r>
          </a:p>
          <a:p>
            <a:pPr lvl="1" algn="just"/>
            <a:r>
              <a:rPr lang="tr-TR" sz="2000" dirty="0" smtClean="0"/>
              <a:t>Ortaklık organları</a:t>
            </a:r>
          </a:p>
          <a:p>
            <a:pPr lvl="1" algn="just"/>
            <a:r>
              <a:rPr lang="tr-TR" sz="2000" dirty="0" smtClean="0"/>
              <a:t>Ortaklık sürecinde çıkabilecek uyuşmazlıkların çözümü, </a:t>
            </a:r>
          </a:p>
          <a:p>
            <a:pPr lvl="1" algn="just"/>
            <a:r>
              <a:rPr lang="tr-TR" sz="2000" dirty="0" smtClean="0"/>
              <a:t>Türkiye’nin tam üyelik olanakları.</a:t>
            </a:r>
            <a:endParaRPr lang="tr-TR"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ctrTitle"/>
          </p:nvPr>
        </p:nvSpPr>
        <p:spPr>
          <a:xfrm>
            <a:off x="685800" y="404664"/>
            <a:ext cx="7772400" cy="1470025"/>
          </a:xfrm>
        </p:spPr>
        <p:txBody>
          <a:bodyPr/>
          <a:lstStyle/>
          <a:p>
            <a:r>
              <a:rPr lang="tr-TR" b="1" dirty="0" smtClean="0"/>
              <a:t>AVRUPA BİRLİĞİ</a:t>
            </a:r>
            <a:endParaRPr lang="tr-TR" b="1" dirty="0"/>
          </a:p>
        </p:txBody>
      </p:sp>
      <p:sp>
        <p:nvSpPr>
          <p:cNvPr id="6" name="Alt Başlık 5"/>
          <p:cNvSpPr>
            <a:spLocks noGrp="1"/>
          </p:cNvSpPr>
          <p:nvPr>
            <p:ph type="subTitle" idx="1"/>
          </p:nvPr>
        </p:nvSpPr>
        <p:spPr>
          <a:xfrm>
            <a:off x="685800" y="2204864"/>
            <a:ext cx="8206680" cy="4032448"/>
          </a:xfrm>
        </p:spPr>
        <p:txBody>
          <a:bodyPr>
            <a:normAutofit/>
          </a:bodyPr>
          <a:lstStyle/>
          <a:p>
            <a:pPr algn="just"/>
            <a:r>
              <a:rPr lang="tr-TR" sz="2400" dirty="0">
                <a:solidFill>
                  <a:schemeClr val="tx1"/>
                </a:solidFill>
              </a:rPr>
              <a:t>13. yüzyıl sonlarında başlayan </a:t>
            </a:r>
            <a:r>
              <a:rPr lang="tr-TR" sz="2400" dirty="0" err="1">
                <a:solidFill>
                  <a:schemeClr val="tx1"/>
                </a:solidFill>
              </a:rPr>
              <a:t>Avrupa‟da</a:t>
            </a:r>
            <a:r>
              <a:rPr lang="tr-TR" sz="2400" dirty="0">
                <a:solidFill>
                  <a:schemeClr val="tx1"/>
                </a:solidFill>
              </a:rPr>
              <a:t> birlik fikirleri ile ilgili </a:t>
            </a:r>
          </a:p>
          <a:p>
            <a:pPr algn="just"/>
            <a:r>
              <a:rPr lang="tr-TR" sz="2400" dirty="0">
                <a:solidFill>
                  <a:schemeClr val="tx1"/>
                </a:solidFill>
              </a:rPr>
              <a:t>olarak 19. yüzyıl itibariyle yavaş yavaş uygulamaya yönelik bir takım </a:t>
            </a:r>
            <a:r>
              <a:rPr lang="tr-TR" sz="2400" dirty="0" smtClean="0">
                <a:solidFill>
                  <a:schemeClr val="tx1"/>
                </a:solidFill>
              </a:rPr>
              <a:t>girişimler </a:t>
            </a:r>
            <a:r>
              <a:rPr lang="tr-TR" sz="2400" dirty="0">
                <a:solidFill>
                  <a:schemeClr val="tx1"/>
                </a:solidFill>
              </a:rPr>
              <a:t>olmuştur. </a:t>
            </a:r>
            <a:r>
              <a:rPr lang="tr-TR" sz="2400" dirty="0" smtClean="0">
                <a:solidFill>
                  <a:schemeClr val="tx1"/>
                </a:solidFill>
              </a:rPr>
              <a:t>Örneğin, </a:t>
            </a:r>
            <a:r>
              <a:rPr lang="tr-TR" sz="2400" dirty="0">
                <a:solidFill>
                  <a:schemeClr val="tx1"/>
                </a:solidFill>
              </a:rPr>
              <a:t>1860‟da Fransa, İtalya, Belçika, İsviçre ve </a:t>
            </a:r>
            <a:r>
              <a:rPr lang="tr-TR" sz="2400" dirty="0" smtClean="0">
                <a:solidFill>
                  <a:schemeClr val="tx1"/>
                </a:solidFill>
              </a:rPr>
              <a:t>Yunanistan</a:t>
            </a:r>
            <a:r>
              <a:rPr lang="tr-TR" sz="2400" dirty="0">
                <a:solidFill>
                  <a:schemeClr val="tx1"/>
                </a:solidFill>
              </a:rPr>
              <a:t>, döviz kurlarını ortaklaşa düzenleyen bir sistem </a:t>
            </a:r>
            <a:r>
              <a:rPr lang="tr-TR" sz="2400" dirty="0" smtClean="0">
                <a:solidFill>
                  <a:schemeClr val="tx1"/>
                </a:solidFill>
              </a:rPr>
              <a:t>kurmuşlardır.</a:t>
            </a:r>
          </a:p>
          <a:p>
            <a:pPr algn="just"/>
            <a:endParaRPr lang="tr-TR" sz="2400" dirty="0">
              <a:solidFill>
                <a:schemeClr val="tx1"/>
              </a:solidFill>
            </a:endParaRPr>
          </a:p>
          <a:p>
            <a:pPr algn="just"/>
            <a:r>
              <a:rPr lang="tr-TR" sz="2400" dirty="0">
                <a:solidFill>
                  <a:schemeClr val="tx1"/>
                </a:solidFill>
              </a:rPr>
              <a:t>1865‟te İtalya, İsviçre ve Belçika paraların serbest dolaşımını teklif </a:t>
            </a:r>
            <a:r>
              <a:rPr lang="tr-TR" sz="2400" dirty="0" smtClean="0">
                <a:solidFill>
                  <a:schemeClr val="tx1"/>
                </a:solidFill>
              </a:rPr>
              <a:t>etmiş </a:t>
            </a:r>
            <a:r>
              <a:rPr lang="tr-TR" sz="2400" dirty="0">
                <a:solidFill>
                  <a:schemeClr val="tx1"/>
                </a:solidFill>
              </a:rPr>
              <a:t>ve “Latin Para Birliği” kurulmuştur. Ancak uygulama, I. Dünya </a:t>
            </a:r>
            <a:r>
              <a:rPr lang="tr-TR" sz="2400" dirty="0" err="1">
                <a:solidFill>
                  <a:schemeClr val="tx1"/>
                </a:solidFill>
              </a:rPr>
              <a:t>Savaşı‟nın</a:t>
            </a:r>
            <a:r>
              <a:rPr lang="tr-TR" sz="2400" dirty="0">
                <a:solidFill>
                  <a:schemeClr val="tx1"/>
                </a:solidFill>
              </a:rPr>
              <a:t> başlamasıyla sona ermiştir.</a:t>
            </a:r>
            <a:endParaRPr lang="tr-TR" sz="2400" dirty="0" smtClean="0">
              <a:solidFill>
                <a:schemeClr val="tx1"/>
              </a:solidFill>
            </a:endParaRPr>
          </a:p>
          <a:p>
            <a:pPr algn="just"/>
            <a:endParaRPr lang="tr-TR" sz="2400" dirty="0">
              <a:solidFill>
                <a:schemeClr val="tx1"/>
              </a:solidFill>
            </a:endParaRPr>
          </a:p>
          <a:p>
            <a:pPr algn="just"/>
            <a:endParaRPr lang="tr-TR" sz="2400" dirty="0">
              <a:solidFill>
                <a:schemeClr val="tx1"/>
              </a:solidFill>
            </a:endParaRPr>
          </a:p>
        </p:txBody>
      </p:sp>
    </p:spTree>
    <p:extLst>
      <p:ext uri="{BB962C8B-B14F-4D97-AF65-F5344CB8AC3E}">
        <p14:creationId xmlns:p14="http://schemas.microsoft.com/office/powerpoint/2010/main" val="14350992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1414"/>
            <a:ext cx="8229600" cy="1143000"/>
          </a:xfrm>
        </p:spPr>
        <p:txBody>
          <a:bodyPr>
            <a:noAutofit/>
          </a:bodyPr>
          <a:lstStyle/>
          <a:p>
            <a:r>
              <a:rPr lang="tr-TR" sz="2800" b="1" dirty="0" smtClean="0"/>
              <a:t>AET-TÜRKİYE İLİŞKİLERİNDEKİ OLUMSUZLUKLAR</a:t>
            </a:r>
            <a:br>
              <a:rPr lang="tr-TR" sz="2800" b="1" dirty="0" smtClean="0"/>
            </a:br>
            <a:r>
              <a:rPr lang="tr-TR" sz="2800" b="1" dirty="0" smtClean="0"/>
              <a:t> (TÜRKİYE KAYNAKLI)</a:t>
            </a:r>
            <a:endParaRPr lang="tr-TR" sz="2800" b="1" dirty="0"/>
          </a:p>
        </p:txBody>
      </p:sp>
      <p:sp>
        <p:nvSpPr>
          <p:cNvPr id="3" name="2 İçerik Yer Tutucusu"/>
          <p:cNvSpPr>
            <a:spLocks noGrp="1"/>
          </p:cNvSpPr>
          <p:nvPr>
            <p:ph idx="1"/>
          </p:nvPr>
        </p:nvSpPr>
        <p:spPr>
          <a:xfrm>
            <a:off x="457200" y="1214422"/>
            <a:ext cx="8229600" cy="5114948"/>
          </a:xfrm>
        </p:spPr>
        <p:txBody>
          <a:bodyPr>
            <a:normAutofit/>
          </a:bodyPr>
          <a:lstStyle/>
          <a:p>
            <a:r>
              <a:rPr lang="tr-TR" sz="2800" dirty="0" smtClean="0"/>
              <a:t>27 Mayıs 1960 askeri darbesi</a:t>
            </a:r>
          </a:p>
          <a:p>
            <a:r>
              <a:rPr lang="tr-TR" sz="2800" dirty="0" smtClean="0"/>
              <a:t>İdam cezaları</a:t>
            </a:r>
          </a:p>
          <a:p>
            <a:r>
              <a:rPr lang="tr-TR" sz="2800" dirty="0" smtClean="0"/>
              <a:t>İsmet İnönü Hükümeti (CHP-AP Koalisyonu)</a:t>
            </a:r>
          </a:p>
          <a:p>
            <a:r>
              <a:rPr lang="tr-TR" sz="2800" dirty="0" smtClean="0"/>
              <a:t>Hükümet değişiklikleri</a:t>
            </a:r>
          </a:p>
          <a:p>
            <a:pPr lvl="1"/>
            <a:r>
              <a:rPr lang="tr-TR" sz="2400" dirty="0" smtClean="0"/>
              <a:t>1963: CHP-YTP Koalisyonu</a:t>
            </a:r>
          </a:p>
          <a:p>
            <a:pPr lvl="1"/>
            <a:r>
              <a:rPr lang="tr-TR" sz="2400" dirty="0" smtClean="0"/>
              <a:t>1965: İnönü’nün istifası, Süleyman Demirel Hükümeti</a:t>
            </a:r>
          </a:p>
          <a:p>
            <a:pPr lvl="1"/>
            <a:r>
              <a:rPr lang="tr-TR" sz="2400" dirty="0" smtClean="0"/>
              <a:t>Hükümet değişikliklerinde dış politika ve Dışişleri Bakanları’nın değişmesi</a:t>
            </a:r>
          </a:p>
          <a:p>
            <a:pPr marL="0" lvl="1" indent="457200" algn="just">
              <a:buFont typeface="Arial" pitchFamily="34" charset="0"/>
              <a:buChar char="•"/>
            </a:pPr>
            <a:r>
              <a:rPr lang="tr-TR" dirty="0" smtClean="0"/>
              <a:t>Üniversiteler, sendikalar, bazı sivil toplum örgütleri ile sol, İslami ve milliyetçi kesimlerin AET’ye karşı çıkmaları</a:t>
            </a:r>
          </a:p>
          <a:p>
            <a:pPr marL="0" lvl="1" indent="457200">
              <a:buFont typeface="Arial" pitchFamily="34" charset="0"/>
              <a:buChar char="•"/>
            </a:pPr>
            <a:endParaRPr lang="tr-TR" sz="2400" dirty="0" smtClean="0"/>
          </a:p>
          <a:p>
            <a:pPr lvl="1"/>
            <a:endParaRPr lang="tr-TR" sz="2400" dirty="0" smtClean="0"/>
          </a:p>
          <a:p>
            <a:pPr lvl="1"/>
            <a:endParaRPr lang="tr-TR" sz="24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2800" b="1" dirty="0" smtClean="0"/>
              <a:t>AET-TÜRKİYE İLİŞKİLERİNDEKİ OLUMSUZLUKLAR</a:t>
            </a:r>
            <a:br>
              <a:rPr lang="tr-TR" sz="2800" b="1" dirty="0" smtClean="0"/>
            </a:br>
            <a:r>
              <a:rPr lang="tr-TR" sz="2800" b="1" dirty="0" smtClean="0"/>
              <a:t>(TÜRKİYE KAYNAKLI)</a:t>
            </a:r>
            <a:endParaRPr lang="tr-TR" sz="2800" dirty="0"/>
          </a:p>
        </p:txBody>
      </p:sp>
      <p:sp>
        <p:nvSpPr>
          <p:cNvPr id="3" name="2 İçerik Yer Tutucusu"/>
          <p:cNvSpPr>
            <a:spLocks noGrp="1"/>
          </p:cNvSpPr>
          <p:nvPr>
            <p:ph idx="1"/>
          </p:nvPr>
        </p:nvSpPr>
        <p:spPr>
          <a:xfrm>
            <a:off x="500034" y="1785926"/>
            <a:ext cx="8229600" cy="4840303"/>
          </a:xfrm>
        </p:spPr>
        <p:txBody>
          <a:bodyPr>
            <a:normAutofit lnSpcReduction="10000"/>
          </a:bodyPr>
          <a:lstStyle/>
          <a:p>
            <a:r>
              <a:rPr lang="tr-TR" sz="2800" dirty="0" smtClean="0"/>
              <a:t>12 Ekim 1969: AP ile Demirel Hükümeti’nin devamı</a:t>
            </a:r>
          </a:p>
          <a:p>
            <a:pPr lvl="1"/>
            <a:r>
              <a:rPr lang="tr-TR" dirty="0" smtClean="0"/>
              <a:t>Sağ-sol olayları, işsizlik ve ekonomik sorunlar.</a:t>
            </a:r>
          </a:p>
          <a:p>
            <a:pPr marL="354013" lvl="1" indent="-354013">
              <a:buFont typeface="Arial" pitchFamily="34" charset="0"/>
              <a:buChar char="•"/>
            </a:pPr>
            <a:r>
              <a:rPr lang="tr-TR" dirty="0" smtClean="0"/>
              <a:t>12 Mart 1971: TSK muhtırası ve Hükümetin istifası ve Prof. Dr. Nihat Erim Hükümeti</a:t>
            </a:r>
          </a:p>
          <a:p>
            <a:pPr marL="0" lvl="1" indent="354013">
              <a:buFont typeface="Arial" pitchFamily="34" charset="0"/>
              <a:buChar char="•"/>
            </a:pPr>
            <a:r>
              <a:rPr lang="tr-TR" dirty="0" smtClean="0"/>
              <a:t>22 Mayıs 1972: Nihat Erim Hükümeti’nin istifası</a:t>
            </a:r>
          </a:p>
          <a:p>
            <a:pPr marL="0" lvl="1" indent="354013">
              <a:buFont typeface="Arial" pitchFamily="34" charset="0"/>
              <a:buChar char="•"/>
            </a:pPr>
            <a:r>
              <a:rPr lang="tr-TR" dirty="0" smtClean="0"/>
              <a:t>1972-1973: Ferit Melen Hükümeti</a:t>
            </a:r>
          </a:p>
          <a:p>
            <a:pPr marL="0" lvl="1" indent="354013">
              <a:buFont typeface="Arial" pitchFamily="34" charset="0"/>
              <a:buChar char="•"/>
            </a:pPr>
            <a:r>
              <a:rPr lang="tr-TR" dirty="0" smtClean="0"/>
              <a:t>1973: Orgeneral Naim Talu Hükümeti</a:t>
            </a:r>
          </a:p>
          <a:p>
            <a:pPr marL="0" lvl="1" indent="354013">
              <a:buFont typeface="Arial" pitchFamily="34" charset="0"/>
              <a:buChar char="•"/>
            </a:pPr>
            <a:r>
              <a:rPr lang="tr-TR" dirty="0" smtClean="0"/>
              <a:t>1974: Necmettin Erbakan ve Bülent Ecevit Koalisyonu</a:t>
            </a:r>
          </a:p>
          <a:p>
            <a:pPr marL="0" lvl="1" indent="354013">
              <a:buFont typeface="Arial" pitchFamily="34" charset="0"/>
              <a:buChar char="•"/>
            </a:pPr>
            <a:r>
              <a:rPr lang="tr-TR" dirty="0" smtClean="0"/>
              <a:t>20 Temmuz 1974: </a:t>
            </a:r>
            <a:r>
              <a:rPr lang="tr-TR" dirty="0" err="1" smtClean="0"/>
              <a:t>TSK’nın</a:t>
            </a:r>
            <a:r>
              <a:rPr lang="tr-TR" dirty="0" smtClean="0"/>
              <a:t> Kıbrıs Müdahalesi</a:t>
            </a:r>
          </a:p>
          <a:p>
            <a:pPr marL="0" lvl="1" indent="354013">
              <a:buFont typeface="Arial" pitchFamily="34" charset="0"/>
              <a:buChar char="•"/>
            </a:pPr>
            <a:r>
              <a:rPr lang="tr-TR" dirty="0" smtClean="0"/>
              <a:t>12 Eylül 1980 Askeri Darbe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2800" b="1" dirty="0" smtClean="0"/>
              <a:t>AET-TÜRKİYE İLİŞKİLERİNDEKİ OLUMSUZLUKLAR</a:t>
            </a:r>
            <a:br>
              <a:rPr lang="tr-TR" sz="2800" b="1" dirty="0" smtClean="0"/>
            </a:br>
            <a:r>
              <a:rPr lang="tr-TR" sz="2800" b="1" dirty="0" smtClean="0"/>
              <a:t>(AET KAYNAKLI)</a:t>
            </a:r>
            <a:endParaRPr lang="tr-TR" sz="2800" dirty="0"/>
          </a:p>
        </p:txBody>
      </p:sp>
      <p:sp>
        <p:nvSpPr>
          <p:cNvPr id="3" name="2 İçerik Yer Tutucusu"/>
          <p:cNvSpPr>
            <a:spLocks noGrp="1"/>
          </p:cNvSpPr>
          <p:nvPr>
            <p:ph idx="1"/>
          </p:nvPr>
        </p:nvSpPr>
        <p:spPr/>
        <p:txBody>
          <a:bodyPr/>
          <a:lstStyle/>
          <a:p>
            <a:pPr algn="just"/>
            <a:r>
              <a:rPr lang="tr-TR" sz="2800" dirty="0" smtClean="0"/>
              <a:t>Mart 1976 Lüksemburg’da toplanan Türkiye-AET Ortaklık Konseyi’nde işçilerin serbest dolaşımına İtalya ve Almanya’nın karşı çıkması</a:t>
            </a:r>
          </a:p>
          <a:p>
            <a:pPr algn="just"/>
            <a:endParaRPr lang="tr-TR" sz="2800" dirty="0" smtClean="0"/>
          </a:p>
          <a:p>
            <a:pPr algn="just"/>
            <a:r>
              <a:rPr lang="tr-TR" sz="2800" dirty="0" smtClean="0"/>
              <a:t>Yeni tarım ürünlerinde istenen ödünlerin verilmemesi</a:t>
            </a:r>
          </a:p>
          <a:p>
            <a:pPr algn="just"/>
            <a:endParaRPr lang="tr-TR" sz="2800" dirty="0" smtClean="0"/>
          </a:p>
          <a:p>
            <a:pPr algn="just"/>
            <a:r>
              <a:rPr lang="tr-TR" sz="2800" dirty="0" smtClean="0"/>
              <a:t>Türkiye’deki ekonomik ve siyasi sorunlardan dolayı batılı ülkelerin Türkiye’ye kuşkuyla yaklaşması</a:t>
            </a:r>
          </a:p>
          <a:p>
            <a:pPr algn="just"/>
            <a:endParaRPr lang="tr-TR" sz="2800" dirty="0" smtClean="0"/>
          </a:p>
          <a:p>
            <a:pPr algn="just">
              <a:buNone/>
            </a:pPr>
            <a:endParaRPr lang="tr-TR" sz="2800" dirty="0" smtClean="0"/>
          </a:p>
          <a:p>
            <a:pPr algn="just"/>
            <a:endParaRPr lang="tr-TR" sz="2800" dirty="0" smtClean="0"/>
          </a:p>
          <a:p>
            <a:endParaRPr lang="tr-T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285728"/>
            <a:ext cx="8229600" cy="1143000"/>
          </a:xfrm>
        </p:spPr>
        <p:txBody>
          <a:bodyPr>
            <a:normAutofit/>
          </a:bodyPr>
          <a:lstStyle/>
          <a:p>
            <a:r>
              <a:rPr lang="tr-TR" sz="3200" b="1" dirty="0" smtClean="0"/>
              <a:t>SOĞUK SAVAŞ SONRASI İLİŞKİLER (1990-2005)</a:t>
            </a:r>
            <a:endParaRPr lang="tr-TR" sz="3200" b="1" dirty="0"/>
          </a:p>
        </p:txBody>
      </p:sp>
      <p:sp>
        <p:nvSpPr>
          <p:cNvPr id="3" name="2 İçerik Yer Tutucusu"/>
          <p:cNvSpPr>
            <a:spLocks noGrp="1"/>
          </p:cNvSpPr>
          <p:nvPr>
            <p:ph idx="1"/>
          </p:nvPr>
        </p:nvSpPr>
        <p:spPr/>
        <p:txBody>
          <a:bodyPr>
            <a:normAutofit/>
          </a:bodyPr>
          <a:lstStyle/>
          <a:p>
            <a:pPr algn="just"/>
            <a:r>
              <a:rPr lang="tr-TR" sz="2800" dirty="0" smtClean="0"/>
              <a:t>Türkiye 14 Nisan 1987’de </a:t>
            </a:r>
            <a:r>
              <a:rPr lang="tr-TR" sz="2800" dirty="0" err="1" smtClean="0"/>
              <a:t>AT’ye</a:t>
            </a:r>
            <a:r>
              <a:rPr lang="tr-TR" sz="2800" dirty="0" smtClean="0"/>
              <a:t> tam üyelik başvurusu yapmış ancak başvurusu askıya alınmıştır,</a:t>
            </a:r>
          </a:p>
          <a:p>
            <a:pPr algn="just"/>
            <a:endParaRPr lang="tr-TR" sz="2800" dirty="0" smtClean="0"/>
          </a:p>
          <a:p>
            <a:pPr algn="just"/>
            <a:r>
              <a:rPr lang="tr-TR" sz="2800" dirty="0" smtClean="0"/>
              <a:t>Soğuk Savaş’ın bitmesi Türkiye-AB ilişkilerini olumsuz etkilemiştir,</a:t>
            </a:r>
          </a:p>
          <a:p>
            <a:pPr algn="just"/>
            <a:endParaRPr lang="tr-TR" sz="2800" dirty="0" smtClean="0"/>
          </a:p>
          <a:p>
            <a:pPr algn="just"/>
            <a:r>
              <a:rPr lang="tr-TR" sz="2800" dirty="0" smtClean="0"/>
              <a:t>Doğu Avrupalı Ülkeler AB’ye yönelmiştir,</a:t>
            </a:r>
          </a:p>
          <a:p>
            <a:pPr algn="just"/>
            <a:endParaRPr lang="tr-TR" sz="2800" dirty="0" smtClean="0"/>
          </a:p>
          <a:p>
            <a:pPr algn="just"/>
            <a:r>
              <a:rPr lang="tr-TR" sz="2800" dirty="0" smtClean="0"/>
              <a:t>Gümrük Birliği’ne girme düşüncesi ön plana çıkmıştır.</a:t>
            </a:r>
            <a:endParaRPr lang="tr-TR"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85786" y="214291"/>
            <a:ext cx="7772400" cy="1143008"/>
          </a:xfrm>
        </p:spPr>
        <p:txBody>
          <a:bodyPr>
            <a:normAutofit/>
          </a:bodyPr>
          <a:lstStyle/>
          <a:p>
            <a:r>
              <a:rPr lang="tr-TR" sz="3200" b="1" dirty="0" smtClean="0"/>
              <a:t>AVRUPA BİRLİĞİ’NE GİRİŞ KRİTERLERİ</a:t>
            </a:r>
            <a:endParaRPr lang="tr-TR" sz="3200" b="1" dirty="0"/>
          </a:p>
        </p:txBody>
      </p:sp>
      <p:sp>
        <p:nvSpPr>
          <p:cNvPr id="3" name="2 Alt Başlık"/>
          <p:cNvSpPr>
            <a:spLocks noGrp="1"/>
          </p:cNvSpPr>
          <p:nvPr>
            <p:ph type="subTitle" idx="1"/>
          </p:nvPr>
        </p:nvSpPr>
        <p:spPr>
          <a:xfrm>
            <a:off x="571472" y="1214422"/>
            <a:ext cx="8072494" cy="4714908"/>
          </a:xfrm>
        </p:spPr>
        <p:txBody>
          <a:bodyPr>
            <a:noAutofit/>
          </a:bodyPr>
          <a:lstStyle/>
          <a:p>
            <a:pPr algn="just"/>
            <a:r>
              <a:rPr lang="tr-TR" sz="2000" dirty="0" smtClean="0">
                <a:solidFill>
                  <a:schemeClr val="tx1"/>
                </a:solidFill>
              </a:rPr>
              <a:t>22 Haziran 1993 tarihinde yapılan Kopenhag Zirvesi'nde, Avrupa Konseyi, Avrupa Birliği'nin genişlemesinin Merkezi Doğu Avrupa Ülkelerini kapsayacağını kabul etmiş ve aynı zamanda adaylık için başvuruda bulunan ülkelerin tam üyeliğe kabul edilmeden önce karşılaması gereken kriterleri de belirtmiştir:</a:t>
            </a:r>
          </a:p>
          <a:p>
            <a:pPr algn="just"/>
            <a:endParaRPr lang="tr-TR" sz="2000" dirty="0">
              <a:solidFill>
                <a:schemeClr val="tx1"/>
              </a:solidFill>
            </a:endParaRPr>
          </a:p>
          <a:p>
            <a:pPr algn="just">
              <a:buFont typeface="Arial" pitchFamily="34" charset="0"/>
              <a:buChar char="•"/>
            </a:pPr>
            <a:r>
              <a:rPr lang="tr-TR" sz="2000" dirty="0" smtClean="0">
                <a:solidFill>
                  <a:schemeClr val="tx1"/>
                </a:solidFill>
              </a:rPr>
              <a:t>  </a:t>
            </a:r>
            <a:r>
              <a:rPr lang="tr-TR" sz="2000" b="1" dirty="0" smtClean="0">
                <a:solidFill>
                  <a:schemeClr val="tx1"/>
                </a:solidFill>
              </a:rPr>
              <a:t>SİYASİ KRİTER:</a:t>
            </a:r>
            <a:r>
              <a:rPr lang="tr-TR" sz="2000" dirty="0" smtClean="0">
                <a:solidFill>
                  <a:schemeClr val="tx1"/>
                </a:solidFill>
              </a:rPr>
              <a:t> Demokrasi, hukukun üstünlüğü, insan hakları ve azınlıklara saygı gösterilmesini ve korunmasını garanti eden kurumların varlığı,  </a:t>
            </a:r>
          </a:p>
          <a:p>
            <a:pPr algn="just">
              <a:buFont typeface="Arial" pitchFamily="34" charset="0"/>
              <a:buChar char="•"/>
            </a:pPr>
            <a:endParaRPr lang="tr-TR" sz="2000" dirty="0" smtClean="0">
              <a:solidFill>
                <a:schemeClr val="tx1"/>
              </a:solidFill>
            </a:endParaRPr>
          </a:p>
          <a:p>
            <a:pPr algn="just">
              <a:buFont typeface="Arial" pitchFamily="34" charset="0"/>
              <a:buChar char="•"/>
            </a:pPr>
            <a:r>
              <a:rPr lang="tr-TR" sz="2000" dirty="0" smtClean="0">
                <a:solidFill>
                  <a:schemeClr val="tx1"/>
                </a:solidFill>
              </a:rPr>
              <a:t> </a:t>
            </a:r>
            <a:r>
              <a:rPr lang="tr-TR" sz="2000" b="1" dirty="0" smtClean="0">
                <a:solidFill>
                  <a:schemeClr val="tx1"/>
                </a:solidFill>
              </a:rPr>
              <a:t>EKONOMİK KRİTER: </a:t>
            </a:r>
            <a:r>
              <a:rPr lang="tr-TR" sz="2000" dirty="0" smtClean="0">
                <a:solidFill>
                  <a:schemeClr val="tx1"/>
                </a:solidFill>
              </a:rPr>
              <a:t>İşleyen bir pazar ekonomisinin varlığının yanı sıra Birlik içindeki piyasa güçleri ve rekabet baskısına karşı koyma kapasitesine sahip olunması,</a:t>
            </a:r>
          </a:p>
          <a:p>
            <a:pPr algn="just">
              <a:buFont typeface="Arial" pitchFamily="34" charset="0"/>
              <a:buChar char="•"/>
            </a:pPr>
            <a:endParaRPr lang="tr-TR" sz="2000" dirty="0" smtClean="0">
              <a:solidFill>
                <a:schemeClr val="tx1"/>
              </a:solidFill>
            </a:endParaRPr>
          </a:p>
          <a:p>
            <a:pPr algn="l">
              <a:buFont typeface="Arial" pitchFamily="34" charset="0"/>
              <a:buChar char="•"/>
            </a:pPr>
            <a:r>
              <a:rPr lang="tr-TR" sz="2000" dirty="0" smtClean="0">
                <a:solidFill>
                  <a:schemeClr val="tx1"/>
                </a:solidFill>
              </a:rPr>
              <a:t> </a:t>
            </a:r>
            <a:r>
              <a:rPr lang="tr-TR" sz="2000" b="1" dirty="0" smtClean="0">
                <a:solidFill>
                  <a:schemeClr val="tx1"/>
                </a:solidFill>
              </a:rPr>
              <a:t>TOPLULUK MEVZUATININ BENİMSENMESİ: </a:t>
            </a:r>
            <a:r>
              <a:rPr lang="tr-TR" sz="2000" dirty="0" smtClean="0">
                <a:solidFill>
                  <a:schemeClr val="tx1"/>
                </a:solidFill>
              </a:rPr>
              <a:t>Siyasi, ekonomik ve parasal birliğin amaçlarına uyma dahil olmak üzere üyelik yükümlülüklerini üstlenme kabiliyetine sahip olunması.01</a:t>
            </a:r>
            <a:br>
              <a:rPr lang="tr-TR" sz="2000" dirty="0" smtClean="0">
                <a:solidFill>
                  <a:schemeClr val="tx1"/>
                </a:solidFill>
              </a:rPr>
            </a:br>
            <a:endParaRPr lang="tr-TR" sz="2000" dirty="0" smtClean="0">
              <a:solidFill>
                <a:schemeClr val="tx1"/>
              </a:solidFill>
            </a:endParaRPr>
          </a:p>
          <a:p>
            <a:pPr algn="just"/>
            <a:endParaRPr lang="tr-TR" sz="2000" dirty="0">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normAutofit/>
          </a:bodyPr>
          <a:lstStyle/>
          <a:p>
            <a:r>
              <a:rPr lang="tr-TR" sz="3600" b="1" dirty="0" smtClean="0"/>
              <a:t>AVRUPA BİRLİĞİ’NE GİRİŞ KRİTERLERİ</a:t>
            </a:r>
            <a:endParaRPr lang="tr-TR" sz="3600" dirty="0"/>
          </a:p>
        </p:txBody>
      </p:sp>
      <p:pic>
        <p:nvPicPr>
          <p:cNvPr id="54274" name="Picture 2"/>
          <p:cNvPicPr>
            <a:picLocks noChangeAspect="1" noChangeArrowheads="1"/>
          </p:cNvPicPr>
          <p:nvPr/>
        </p:nvPicPr>
        <p:blipFill>
          <a:blip r:embed="rId2"/>
          <a:srcRect/>
          <a:stretch>
            <a:fillRect/>
          </a:stretch>
        </p:blipFill>
        <p:spPr bwMode="auto">
          <a:xfrm>
            <a:off x="571473" y="1714488"/>
            <a:ext cx="8072493" cy="39290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88952"/>
            <a:ext cx="8229600" cy="796908"/>
          </a:xfrm>
        </p:spPr>
        <p:txBody>
          <a:bodyPr>
            <a:noAutofit/>
          </a:bodyPr>
          <a:lstStyle/>
          <a:p>
            <a:r>
              <a:rPr lang="tr-TR" sz="2800" b="1" dirty="0" smtClean="0"/>
              <a:t>KOPENHAG EKONOMİK KRİTERLERİ</a:t>
            </a:r>
            <a:r>
              <a:rPr lang="tr-TR" sz="2800" dirty="0" smtClean="0"/>
              <a:t> </a:t>
            </a:r>
            <a:br>
              <a:rPr lang="tr-TR" sz="2800" dirty="0" smtClean="0"/>
            </a:br>
            <a:endParaRPr lang="tr-TR" sz="2800" dirty="0"/>
          </a:p>
        </p:txBody>
      </p:sp>
      <p:sp>
        <p:nvSpPr>
          <p:cNvPr id="3" name="2 İçerik Yer Tutucusu"/>
          <p:cNvSpPr>
            <a:spLocks noGrp="1"/>
          </p:cNvSpPr>
          <p:nvPr>
            <p:ph idx="1"/>
          </p:nvPr>
        </p:nvSpPr>
        <p:spPr>
          <a:xfrm>
            <a:off x="0" y="1214422"/>
            <a:ext cx="9144000" cy="5857916"/>
          </a:xfrm>
        </p:spPr>
        <p:txBody>
          <a:bodyPr>
            <a:noAutofit/>
          </a:bodyPr>
          <a:lstStyle/>
          <a:p>
            <a:pPr algn="just">
              <a:buNone/>
            </a:pPr>
            <a:r>
              <a:rPr lang="tr-TR" sz="2200" b="1" dirty="0" smtClean="0"/>
              <a:t>  </a:t>
            </a:r>
            <a:r>
              <a:rPr lang="tr-TR" sz="2200" dirty="0" smtClean="0"/>
              <a:t/>
            </a:r>
            <a:br>
              <a:rPr lang="tr-TR" sz="2200" dirty="0" smtClean="0"/>
            </a:br>
            <a:r>
              <a:rPr lang="tr-TR" sz="2200" b="1" dirty="0" smtClean="0"/>
              <a:t>1. İşleyen Bir Piyasa Ekonomisine Sahip Olmak</a:t>
            </a:r>
          </a:p>
          <a:p>
            <a:pPr algn="just">
              <a:buNone/>
            </a:pPr>
            <a:endParaRPr lang="tr-TR" sz="2200" b="1" dirty="0" smtClean="0"/>
          </a:p>
          <a:p>
            <a:pPr algn="just">
              <a:buNone/>
            </a:pPr>
            <a:r>
              <a:rPr lang="tr-TR" sz="2200" dirty="0" smtClean="0"/>
              <a:t>	Makroekonomik İstikrar</a:t>
            </a:r>
          </a:p>
          <a:p>
            <a:pPr algn="just">
              <a:buNone/>
            </a:pPr>
            <a:r>
              <a:rPr lang="tr-TR" sz="2200" dirty="0" smtClean="0"/>
              <a:t>	</a:t>
            </a:r>
          </a:p>
          <a:p>
            <a:pPr algn="just">
              <a:buNone/>
            </a:pPr>
            <a:r>
              <a:rPr lang="tr-TR" sz="2200" dirty="0" smtClean="0"/>
              <a:t>	Piyasa Güçlerinin Karşılıklı Etkileşimi</a:t>
            </a:r>
          </a:p>
          <a:p>
            <a:pPr algn="just">
              <a:buNone/>
            </a:pPr>
            <a:endParaRPr lang="tr-TR" sz="2200" dirty="0" smtClean="0"/>
          </a:p>
          <a:p>
            <a:pPr algn="just">
              <a:buNone/>
            </a:pPr>
            <a:r>
              <a:rPr lang="tr-TR" sz="2200" dirty="0" smtClean="0"/>
              <a:t>	Piyasaya Giriş ve Çıkışlar</a:t>
            </a:r>
          </a:p>
          <a:p>
            <a:pPr algn="just">
              <a:buNone/>
            </a:pPr>
            <a:endParaRPr lang="tr-TR" sz="2200" dirty="0" smtClean="0"/>
          </a:p>
          <a:p>
            <a:pPr algn="just">
              <a:buNone/>
            </a:pPr>
            <a:r>
              <a:rPr lang="tr-TR" sz="2200" dirty="0" smtClean="0"/>
              <a:t>	Yasal Sistem</a:t>
            </a:r>
          </a:p>
          <a:p>
            <a:pPr algn="just">
              <a:buNone/>
            </a:pPr>
            <a:endParaRPr lang="tr-TR" sz="2200" dirty="0" smtClean="0"/>
          </a:p>
          <a:p>
            <a:pPr algn="just">
              <a:buNone/>
            </a:pPr>
            <a:r>
              <a:rPr lang="tr-TR" sz="2200" dirty="0" smtClean="0"/>
              <a:t>	Mali Sektörün Gelişmesi </a:t>
            </a:r>
          </a:p>
          <a:p>
            <a:pPr algn="just">
              <a:buNone/>
            </a:pPr>
            <a:endParaRPr lang="tr-TR" sz="2200" dirty="0" smtClean="0"/>
          </a:p>
          <a:p>
            <a:pPr algn="just">
              <a:buNone/>
            </a:pPr>
            <a:endParaRPr lang="tr-TR" sz="2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dirty="0" smtClean="0"/>
              <a:t>KOPENHAG EKONOMİK KRİTERLERİ</a:t>
            </a:r>
            <a:endParaRPr lang="tr-TR" sz="3200" dirty="0"/>
          </a:p>
        </p:txBody>
      </p:sp>
      <p:sp>
        <p:nvSpPr>
          <p:cNvPr id="3" name="2 İçerik Yer Tutucusu"/>
          <p:cNvSpPr>
            <a:spLocks noGrp="1"/>
          </p:cNvSpPr>
          <p:nvPr>
            <p:ph idx="1"/>
          </p:nvPr>
        </p:nvSpPr>
        <p:spPr/>
        <p:txBody>
          <a:bodyPr>
            <a:normAutofit/>
          </a:bodyPr>
          <a:lstStyle/>
          <a:p>
            <a:pPr algn="just">
              <a:buNone/>
            </a:pPr>
            <a:r>
              <a:rPr lang="tr-TR" sz="2800" b="1" dirty="0" smtClean="0"/>
              <a:t>2. Birlik İçerisindeki Piyasa Güçleri ve Rekabetçi  Baskıyla Başa Çıkacak Bir Kapasiteye Sahip Olma Kapasitesi</a:t>
            </a:r>
          </a:p>
          <a:p>
            <a:pPr algn="just">
              <a:buNone/>
            </a:pPr>
            <a:endParaRPr lang="tr-TR" sz="2800" dirty="0" smtClean="0"/>
          </a:p>
          <a:p>
            <a:pPr algn="just"/>
            <a:r>
              <a:rPr lang="tr-TR" sz="2800" dirty="0" smtClean="0"/>
              <a:t>Beşeri ve fiziki sermaye</a:t>
            </a:r>
          </a:p>
          <a:p>
            <a:pPr algn="just"/>
            <a:r>
              <a:rPr lang="tr-TR" sz="2800" dirty="0" smtClean="0"/>
              <a:t>Sektör ve Firmaların Yeniden Yapılandırılması</a:t>
            </a:r>
          </a:p>
          <a:p>
            <a:pPr algn="just"/>
            <a:r>
              <a:rPr lang="tr-TR" sz="2800" dirty="0" smtClean="0"/>
              <a:t>Rekabet Üzerinde Devletin Etkisi</a:t>
            </a:r>
          </a:p>
          <a:p>
            <a:pPr algn="just"/>
            <a:r>
              <a:rPr lang="tr-TR" sz="2800" dirty="0" smtClean="0"/>
              <a:t>Avrupa Birliği ile Ekonomik Bütünleşme</a:t>
            </a:r>
            <a:endParaRPr lang="tr-TR" sz="2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142852"/>
            <a:ext cx="8229600" cy="1143000"/>
          </a:xfrm>
        </p:spPr>
        <p:txBody>
          <a:bodyPr>
            <a:noAutofit/>
          </a:bodyPr>
          <a:lstStyle/>
          <a:p>
            <a:r>
              <a:rPr lang="tr-TR" sz="3000" b="1" dirty="0" smtClean="0"/>
              <a:t>MAASTRICHT KRİTERLERİ</a:t>
            </a:r>
            <a:br>
              <a:rPr lang="tr-TR" sz="3000" b="1" dirty="0" smtClean="0"/>
            </a:br>
            <a:r>
              <a:rPr lang="tr-TR" sz="3000" b="1" dirty="0" smtClean="0"/>
              <a:t>(1 Ocak 1993)</a:t>
            </a:r>
            <a:endParaRPr lang="tr-TR" sz="3000" dirty="0"/>
          </a:p>
        </p:txBody>
      </p:sp>
      <p:sp>
        <p:nvSpPr>
          <p:cNvPr id="3" name="2 İçerik Yer Tutucusu"/>
          <p:cNvSpPr>
            <a:spLocks noGrp="1"/>
          </p:cNvSpPr>
          <p:nvPr>
            <p:ph idx="1"/>
          </p:nvPr>
        </p:nvSpPr>
        <p:spPr>
          <a:xfrm>
            <a:off x="457200" y="1428736"/>
            <a:ext cx="8229600" cy="4525963"/>
          </a:xfrm>
        </p:spPr>
        <p:txBody>
          <a:bodyPr>
            <a:noAutofit/>
          </a:bodyPr>
          <a:lstStyle/>
          <a:p>
            <a:pPr algn="just"/>
            <a:r>
              <a:rPr lang="tr-TR" sz="2300" dirty="0" smtClean="0"/>
              <a:t>Avrupa Birliği Ekonomik ve Parasal Birliğin gerçekleştirilmesi doğrultusunda, üye ülke ekonomileri arasındaki farklılıkların giderilebilmesi için, bazı makro büyüklükler açısından, “</a:t>
            </a:r>
            <a:r>
              <a:rPr lang="tr-TR" sz="2300" dirty="0" err="1" smtClean="0"/>
              <a:t>Maastricht</a:t>
            </a:r>
            <a:r>
              <a:rPr lang="tr-TR" sz="2300" dirty="0" smtClean="0"/>
              <a:t> Kriterleri” olarak adlandırılan yakınlaşma kriterleri tespit edilmiş ve bunlara uyulmaması durumunda uygulanacak yaptırımlar belirlenmiştir.</a:t>
            </a:r>
          </a:p>
          <a:p>
            <a:pPr algn="just"/>
            <a:endParaRPr lang="tr-TR" sz="2300" dirty="0" smtClean="0"/>
          </a:p>
          <a:p>
            <a:pPr algn="just"/>
            <a:r>
              <a:rPr lang="tr-TR" sz="2300" dirty="0" err="1" smtClean="0"/>
              <a:t>Maastricht</a:t>
            </a:r>
            <a:r>
              <a:rPr lang="tr-TR" sz="2300" dirty="0" smtClean="0"/>
              <a:t> Kriterleri sadece maliye politikası (kamu borç stokunun ve bütçe açığının sınırlandırılması) ve para politikasının (uzun vadeli faiz oranları, enflasyon ve devalüasyonun sınırlandırılması) üye ülkeler tarafından kullanımının belli ölçüde kısıtlanması demektir. Bu iki kısıtlamanın, yani para ve maliye politikası gibi iki temel iktisadi aracın kısıtlanmasının temel nedeni bütçe ve fiyat istikrarıdır. </a:t>
            </a:r>
            <a:endParaRPr lang="tr-TR" sz="23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2001" y="620688"/>
            <a:ext cx="8229600" cy="1143000"/>
          </a:xfrm>
        </p:spPr>
        <p:txBody>
          <a:bodyPr>
            <a:noAutofit/>
          </a:bodyPr>
          <a:lstStyle/>
          <a:p>
            <a:r>
              <a:rPr lang="tr-TR" sz="3600" b="1" dirty="0"/>
              <a:t>MAASTRICHT </a:t>
            </a:r>
            <a:r>
              <a:rPr lang="tr-TR" sz="3600" b="1" dirty="0" smtClean="0"/>
              <a:t>KRİTERLERİNİN AMACI</a:t>
            </a:r>
            <a:r>
              <a:rPr lang="tr-TR" sz="3600" b="1" dirty="0"/>
              <a:t/>
            </a:r>
            <a:br>
              <a:rPr lang="tr-TR" sz="3600" b="1" dirty="0"/>
            </a:br>
            <a:endParaRPr lang="tr-TR" sz="3600" dirty="0"/>
          </a:p>
        </p:txBody>
      </p:sp>
      <p:sp>
        <p:nvSpPr>
          <p:cNvPr id="3" name="İçerik Yer Tutucusu 2"/>
          <p:cNvSpPr>
            <a:spLocks noGrp="1"/>
          </p:cNvSpPr>
          <p:nvPr>
            <p:ph idx="1"/>
          </p:nvPr>
        </p:nvSpPr>
        <p:spPr>
          <a:xfrm>
            <a:off x="482001" y="2332037"/>
            <a:ext cx="8229600" cy="4525963"/>
          </a:xfrm>
        </p:spPr>
        <p:txBody>
          <a:bodyPr>
            <a:normAutofit/>
          </a:bodyPr>
          <a:lstStyle/>
          <a:p>
            <a:pPr algn="just"/>
            <a:r>
              <a:rPr lang="tr-TR" sz="2400" dirty="0"/>
              <a:t>Bütünleşme biçimi olarak para birliği, döviz kurlarında birliğin sağlanmasını, üye ülkeler arasında konvertibilitenin sağlıklı ve kalıcı bir şekilde </a:t>
            </a:r>
            <a:r>
              <a:rPr lang="tr-TR" sz="2400" dirty="0" smtClean="0"/>
              <a:t>gerçekleştirilmesini; </a:t>
            </a:r>
            <a:r>
              <a:rPr lang="tr-TR" sz="2400" dirty="0"/>
              <a:t>şartların oluşumuna paralel olarak tek para ve merkez bankasına geçilmesini </a:t>
            </a:r>
            <a:r>
              <a:rPr lang="tr-TR" sz="2400" dirty="0" smtClean="0"/>
              <a:t>içerir</a:t>
            </a:r>
            <a:r>
              <a:rPr lang="tr-TR" sz="2400" dirty="0"/>
              <a:t>. Bu nedenle, parasal birlik ekonomik </a:t>
            </a:r>
            <a:r>
              <a:rPr lang="tr-TR" sz="2400" dirty="0" smtClean="0"/>
              <a:t>bütünleşme </a:t>
            </a:r>
            <a:r>
              <a:rPr lang="tr-TR" sz="2400" dirty="0"/>
              <a:t>sürecinde olgunlaşmanın bir </a:t>
            </a:r>
            <a:r>
              <a:rPr lang="tr-TR" sz="2400" dirty="0" smtClean="0"/>
              <a:t>ürünüdür.</a:t>
            </a:r>
            <a:endParaRPr lang="tr-TR" sz="2400" dirty="0"/>
          </a:p>
        </p:txBody>
      </p:sp>
    </p:spTree>
    <p:extLst>
      <p:ext uri="{BB962C8B-B14F-4D97-AF65-F5344CB8AC3E}">
        <p14:creationId xmlns:p14="http://schemas.microsoft.com/office/powerpoint/2010/main" val="1820984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9920" y="620688"/>
            <a:ext cx="8229600" cy="1143000"/>
          </a:xfrm>
        </p:spPr>
        <p:txBody>
          <a:bodyPr>
            <a:normAutofit/>
          </a:bodyPr>
          <a:lstStyle/>
          <a:p>
            <a:r>
              <a:rPr lang="tr-TR" sz="3600" b="1" dirty="0"/>
              <a:t>AVRUPA BİRLİĞİ</a:t>
            </a:r>
          </a:p>
        </p:txBody>
      </p:sp>
      <p:sp>
        <p:nvSpPr>
          <p:cNvPr id="3" name="İçerik Yer Tutucusu 2"/>
          <p:cNvSpPr>
            <a:spLocks noGrp="1"/>
          </p:cNvSpPr>
          <p:nvPr>
            <p:ph idx="1"/>
          </p:nvPr>
        </p:nvSpPr>
        <p:spPr>
          <a:xfrm>
            <a:off x="457200" y="1988840"/>
            <a:ext cx="8229600" cy="4525963"/>
          </a:xfrm>
        </p:spPr>
        <p:txBody>
          <a:bodyPr>
            <a:normAutofit/>
          </a:bodyPr>
          <a:lstStyle/>
          <a:p>
            <a:pPr algn="just"/>
            <a:r>
              <a:rPr lang="tr-TR" sz="2800" dirty="0"/>
              <a:t>1870‟de </a:t>
            </a:r>
            <a:r>
              <a:rPr lang="tr-TR" sz="2800" dirty="0" smtClean="0"/>
              <a:t>ise </a:t>
            </a:r>
            <a:r>
              <a:rPr lang="tr-TR" sz="2800" dirty="0"/>
              <a:t>İsveç, Norveç ve Danimarka “İskandinav Para Birliği” </a:t>
            </a:r>
            <a:r>
              <a:rPr lang="tr-TR" sz="2800" dirty="0" err="1"/>
              <a:t>ni</a:t>
            </a:r>
            <a:r>
              <a:rPr lang="tr-TR" sz="2800" dirty="0"/>
              <a:t> </a:t>
            </a:r>
            <a:r>
              <a:rPr lang="tr-TR" sz="2800" dirty="0" smtClean="0"/>
              <a:t>kurmuştur. Ancak </a:t>
            </a:r>
            <a:r>
              <a:rPr lang="tr-TR" sz="2800" dirty="0"/>
              <a:t>bu uygulama da I. Dünya </a:t>
            </a:r>
            <a:r>
              <a:rPr lang="tr-TR" sz="2800" dirty="0" err="1"/>
              <a:t>Savaşı‟nın</a:t>
            </a:r>
            <a:r>
              <a:rPr lang="tr-TR" sz="2800" dirty="0"/>
              <a:t> </a:t>
            </a:r>
            <a:r>
              <a:rPr lang="tr-TR" sz="2800" dirty="0" smtClean="0"/>
              <a:t>başlamasıyla </a:t>
            </a:r>
            <a:r>
              <a:rPr lang="tr-TR" sz="2800" dirty="0"/>
              <a:t>sona ermiştir</a:t>
            </a:r>
            <a:r>
              <a:rPr lang="tr-TR" sz="2800" dirty="0" smtClean="0"/>
              <a:t>.</a:t>
            </a:r>
          </a:p>
          <a:p>
            <a:endParaRPr lang="tr-TR" sz="2800" dirty="0"/>
          </a:p>
          <a:p>
            <a:pPr algn="just"/>
            <a:r>
              <a:rPr lang="tr-TR" sz="2800" dirty="0"/>
              <a:t>II. Dünya </a:t>
            </a:r>
            <a:r>
              <a:rPr lang="tr-TR" sz="2800" dirty="0" err="1"/>
              <a:t>Savaşı‟nın</a:t>
            </a:r>
            <a:r>
              <a:rPr lang="tr-TR" sz="2800" dirty="0"/>
              <a:t> başlamasıyla birlikte, birlik konusunda ciddi </a:t>
            </a:r>
            <a:r>
              <a:rPr lang="tr-TR" sz="2800" dirty="0" smtClean="0"/>
              <a:t>ilerlemeler </a:t>
            </a:r>
            <a:r>
              <a:rPr lang="tr-TR" sz="2800" dirty="0"/>
              <a:t>sağlanamasa da çalışmalar sürmüştür</a:t>
            </a:r>
            <a:r>
              <a:rPr lang="tr-TR" sz="2800" dirty="0" smtClean="0"/>
              <a:t>.</a:t>
            </a:r>
          </a:p>
          <a:p>
            <a:endParaRPr lang="tr-TR" sz="2800" dirty="0"/>
          </a:p>
          <a:p>
            <a:endParaRPr lang="tr-TR" sz="2800" dirty="0"/>
          </a:p>
        </p:txBody>
      </p:sp>
    </p:spTree>
    <p:extLst>
      <p:ext uri="{BB962C8B-B14F-4D97-AF65-F5344CB8AC3E}">
        <p14:creationId xmlns:p14="http://schemas.microsoft.com/office/powerpoint/2010/main" val="33779561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42910" y="214314"/>
            <a:ext cx="7772400" cy="1000108"/>
          </a:xfrm>
        </p:spPr>
        <p:txBody>
          <a:bodyPr>
            <a:normAutofit fontScale="90000"/>
          </a:bodyPr>
          <a:lstStyle/>
          <a:p>
            <a:r>
              <a:rPr lang="tr-TR" sz="3200" b="1" dirty="0" smtClean="0"/>
              <a:t>MAASTRICHT KRİTERLERİ</a:t>
            </a:r>
            <a:br>
              <a:rPr lang="tr-TR" sz="3200" b="1" dirty="0" smtClean="0"/>
            </a:br>
            <a:r>
              <a:rPr lang="tr-TR" sz="3200" b="1" dirty="0" smtClean="0"/>
              <a:t>(1 Ocak 1993)</a:t>
            </a:r>
            <a:endParaRPr lang="tr-TR" sz="3200" b="1" dirty="0"/>
          </a:p>
        </p:txBody>
      </p:sp>
      <p:sp>
        <p:nvSpPr>
          <p:cNvPr id="3" name="2 Alt Başlık"/>
          <p:cNvSpPr>
            <a:spLocks noGrp="1"/>
          </p:cNvSpPr>
          <p:nvPr>
            <p:ph type="subTitle" idx="1"/>
          </p:nvPr>
        </p:nvSpPr>
        <p:spPr>
          <a:xfrm>
            <a:off x="214282" y="1285860"/>
            <a:ext cx="8643998" cy="5072098"/>
          </a:xfrm>
        </p:spPr>
        <p:txBody>
          <a:bodyPr>
            <a:noAutofit/>
          </a:bodyPr>
          <a:lstStyle/>
          <a:p>
            <a:pPr algn="just">
              <a:buFont typeface="Arial" pitchFamily="34" charset="0"/>
              <a:buChar char="•"/>
            </a:pPr>
            <a:r>
              <a:rPr lang="tr-TR" sz="2300" dirty="0" smtClean="0">
                <a:solidFill>
                  <a:schemeClr val="tx1"/>
                </a:solidFill>
              </a:rPr>
              <a:t>  Toplulukta en düşük enflasyona sahip (en iyi performans gösteren) üç ülkenin yıllık enflasyon oranları ortalaması ile, ilgili üye ülke enflasyon oranı arasındaki fark 1,5 puanı geçmemelidir. </a:t>
            </a:r>
          </a:p>
          <a:p>
            <a:pPr algn="just"/>
            <a:endParaRPr lang="tr-TR" sz="1000" dirty="0" smtClean="0">
              <a:solidFill>
                <a:schemeClr val="tx1"/>
              </a:solidFill>
            </a:endParaRPr>
          </a:p>
          <a:p>
            <a:pPr algn="just">
              <a:buFont typeface="Arial" pitchFamily="34" charset="0"/>
              <a:buChar char="•"/>
            </a:pPr>
            <a:r>
              <a:rPr lang="tr-TR" sz="2300" dirty="0" smtClean="0">
                <a:solidFill>
                  <a:schemeClr val="tx1"/>
                </a:solidFill>
              </a:rPr>
              <a:t>  Üye ülke devlet borçlarının </a:t>
            </a:r>
            <a:r>
              <a:rPr lang="tr-TR" sz="2300" dirty="0" err="1" smtClean="0">
                <a:solidFill>
                  <a:schemeClr val="tx1"/>
                </a:solidFill>
              </a:rPr>
              <a:t>GSYİH’sına</a:t>
            </a:r>
            <a:r>
              <a:rPr lang="tr-TR" sz="2300" dirty="0" smtClean="0">
                <a:solidFill>
                  <a:schemeClr val="tx1"/>
                </a:solidFill>
              </a:rPr>
              <a:t> oranı % 60’ı geçmemelidir. </a:t>
            </a:r>
          </a:p>
          <a:p>
            <a:pPr algn="just"/>
            <a:endParaRPr lang="tr-TR" sz="1000" dirty="0" smtClean="0">
              <a:solidFill>
                <a:schemeClr val="tx1"/>
              </a:solidFill>
            </a:endParaRPr>
          </a:p>
          <a:p>
            <a:pPr algn="just">
              <a:buFont typeface="Arial" pitchFamily="34" charset="0"/>
              <a:buChar char="•"/>
            </a:pPr>
            <a:r>
              <a:rPr lang="tr-TR" sz="2300" dirty="0" smtClean="0">
                <a:solidFill>
                  <a:schemeClr val="tx1"/>
                </a:solidFill>
              </a:rPr>
              <a:t>  Üye ülke bütçe açığının </a:t>
            </a:r>
            <a:r>
              <a:rPr lang="tr-TR" sz="2300" dirty="0" err="1" smtClean="0">
                <a:solidFill>
                  <a:schemeClr val="tx1"/>
                </a:solidFill>
              </a:rPr>
              <a:t>GSYİH’sına</a:t>
            </a:r>
            <a:r>
              <a:rPr lang="tr-TR" sz="2300" dirty="0" smtClean="0">
                <a:solidFill>
                  <a:schemeClr val="tx1"/>
                </a:solidFill>
              </a:rPr>
              <a:t> oranı % 3’ü geçmemelidir. </a:t>
            </a:r>
          </a:p>
          <a:p>
            <a:pPr algn="just"/>
            <a:endParaRPr lang="tr-TR" sz="1000" dirty="0" smtClean="0">
              <a:solidFill>
                <a:schemeClr val="tx1"/>
              </a:solidFill>
            </a:endParaRPr>
          </a:p>
          <a:p>
            <a:pPr algn="just">
              <a:buFont typeface="Arial" pitchFamily="34" charset="0"/>
              <a:buChar char="•"/>
            </a:pPr>
            <a:r>
              <a:rPr lang="tr-TR" sz="2300" dirty="0" smtClean="0">
                <a:solidFill>
                  <a:schemeClr val="tx1"/>
                </a:solidFill>
              </a:rPr>
              <a:t>  Herhangi bir üye ülkede uygulanan uzun vadeli faiz oranları 12 aylık dönem itibariyle, fiyat istikrarı alanında en iyi performans gösteren 3 ülkenin faiz oranını 2 puandan fazla aşmayacaktır. </a:t>
            </a:r>
          </a:p>
          <a:p>
            <a:pPr algn="just"/>
            <a:endParaRPr lang="tr-TR" sz="1000" dirty="0" smtClean="0">
              <a:solidFill>
                <a:schemeClr val="tx1"/>
              </a:solidFill>
            </a:endParaRPr>
          </a:p>
          <a:p>
            <a:pPr algn="just">
              <a:buFont typeface="Arial" pitchFamily="34" charset="0"/>
              <a:buChar char="•"/>
            </a:pPr>
            <a:r>
              <a:rPr lang="tr-TR" sz="2300" dirty="0" smtClean="0">
                <a:solidFill>
                  <a:schemeClr val="tx1"/>
                </a:solidFill>
              </a:rPr>
              <a:t>  Son 2 yıl itibariyle üye ülke parası diğer bir üye ülke parası karşısında devalüe edilmiş olmamalıdır.</a:t>
            </a:r>
          </a:p>
          <a:p>
            <a:pPr algn="just"/>
            <a:endParaRPr lang="tr-TR" sz="2300" dirty="0" smtClean="0">
              <a:solidFill>
                <a:schemeClr val="tx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907704" y="137967"/>
            <a:ext cx="5472608" cy="6582066"/>
          </a:xfrm>
          <a:prstGeom prst="rect">
            <a:avLst/>
          </a:prstGeom>
        </p:spPr>
      </p:pic>
    </p:spTree>
    <p:extLst>
      <p:ext uri="{BB962C8B-B14F-4D97-AF65-F5344CB8AC3E}">
        <p14:creationId xmlns:p14="http://schemas.microsoft.com/office/powerpoint/2010/main" val="23569758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763688" y="83398"/>
            <a:ext cx="5616624" cy="6691204"/>
          </a:xfrm>
          <a:prstGeom prst="rect">
            <a:avLst/>
          </a:prstGeom>
        </p:spPr>
      </p:pic>
    </p:spTree>
    <p:extLst>
      <p:ext uri="{BB962C8B-B14F-4D97-AF65-F5344CB8AC3E}">
        <p14:creationId xmlns:p14="http://schemas.microsoft.com/office/powerpoint/2010/main" val="7913367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619672" y="116632"/>
            <a:ext cx="5343897" cy="5514975"/>
          </a:xfrm>
          <a:prstGeom prst="rect">
            <a:avLst/>
          </a:prstGeom>
        </p:spPr>
      </p:pic>
      <p:pic>
        <p:nvPicPr>
          <p:cNvPr id="3" name="Resim 2"/>
          <p:cNvPicPr>
            <a:picLocks noChangeAspect="1"/>
          </p:cNvPicPr>
          <p:nvPr/>
        </p:nvPicPr>
        <p:blipFill>
          <a:blip r:embed="rId3"/>
          <a:stretch>
            <a:fillRect/>
          </a:stretch>
        </p:blipFill>
        <p:spPr>
          <a:xfrm>
            <a:off x="1619672" y="5655334"/>
            <a:ext cx="5343897" cy="1085850"/>
          </a:xfrm>
          <a:prstGeom prst="rect">
            <a:avLst/>
          </a:prstGeom>
        </p:spPr>
      </p:pic>
    </p:spTree>
    <p:extLst>
      <p:ext uri="{BB962C8B-B14F-4D97-AF65-F5344CB8AC3E}">
        <p14:creationId xmlns:p14="http://schemas.microsoft.com/office/powerpoint/2010/main" val="33494708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96908"/>
          </a:xfrm>
        </p:spPr>
        <p:txBody>
          <a:bodyPr>
            <a:normAutofit/>
          </a:bodyPr>
          <a:lstStyle/>
          <a:p>
            <a:r>
              <a:rPr lang="tr-TR" sz="4000" b="1" dirty="0" smtClean="0"/>
              <a:t>BÜYÜME</a:t>
            </a:r>
            <a:endParaRPr lang="tr-TR" sz="4000" dirty="0"/>
          </a:p>
        </p:txBody>
      </p:sp>
      <p:pic>
        <p:nvPicPr>
          <p:cNvPr id="3" name="Resim 2"/>
          <p:cNvPicPr>
            <a:picLocks noChangeAspect="1"/>
          </p:cNvPicPr>
          <p:nvPr/>
        </p:nvPicPr>
        <p:blipFill>
          <a:blip r:embed="rId2"/>
          <a:stretch>
            <a:fillRect/>
          </a:stretch>
        </p:blipFill>
        <p:spPr>
          <a:xfrm>
            <a:off x="1187624" y="1071546"/>
            <a:ext cx="6768752" cy="5427386"/>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42860"/>
            <a:ext cx="8229600" cy="1143000"/>
          </a:xfrm>
        </p:spPr>
        <p:txBody>
          <a:bodyPr>
            <a:normAutofit/>
          </a:bodyPr>
          <a:lstStyle/>
          <a:p>
            <a:r>
              <a:rPr lang="tr-TR" sz="3600" b="1" dirty="0" smtClean="0"/>
              <a:t>BÜYÜME</a:t>
            </a:r>
            <a:endParaRPr lang="tr-TR" sz="3600" dirty="0"/>
          </a:p>
        </p:txBody>
      </p:sp>
      <p:pic>
        <p:nvPicPr>
          <p:cNvPr id="52226" name="Picture 2"/>
          <p:cNvPicPr>
            <a:picLocks noChangeAspect="1" noChangeArrowheads="1"/>
          </p:cNvPicPr>
          <p:nvPr/>
        </p:nvPicPr>
        <p:blipFill>
          <a:blip r:embed="rId2"/>
          <a:srcRect/>
          <a:stretch>
            <a:fillRect/>
          </a:stretch>
        </p:blipFill>
        <p:spPr bwMode="auto">
          <a:xfrm>
            <a:off x="428596" y="1285860"/>
            <a:ext cx="8358246" cy="5143536"/>
          </a:xfrm>
          <a:prstGeom prst="rect">
            <a:avLst/>
          </a:prstGeom>
          <a:noFill/>
          <a:ln w="9525">
            <a:noFill/>
            <a:miter lim="800000"/>
            <a:headEnd/>
            <a:tailEnd/>
          </a:ln>
        </p:spPr>
      </p:pic>
      <p:sp>
        <p:nvSpPr>
          <p:cNvPr id="4" name="3 Oval"/>
          <p:cNvSpPr/>
          <p:nvPr/>
        </p:nvSpPr>
        <p:spPr>
          <a:xfrm>
            <a:off x="1928794" y="2000240"/>
            <a:ext cx="1214446" cy="45005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187624" y="980728"/>
            <a:ext cx="6792852" cy="5040558"/>
          </a:xfrm>
          <a:prstGeom prst="rect">
            <a:avLst/>
          </a:prstGeom>
        </p:spPr>
      </p:pic>
    </p:spTree>
    <p:extLst>
      <p:ext uri="{BB962C8B-B14F-4D97-AF65-F5344CB8AC3E}">
        <p14:creationId xmlns:p14="http://schemas.microsoft.com/office/powerpoint/2010/main" val="22086048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187624" y="934670"/>
            <a:ext cx="6768752" cy="4988660"/>
          </a:xfrm>
          <a:prstGeom prst="rect">
            <a:avLst/>
          </a:prstGeom>
        </p:spPr>
      </p:pic>
    </p:spTree>
    <p:extLst>
      <p:ext uri="{BB962C8B-B14F-4D97-AF65-F5344CB8AC3E}">
        <p14:creationId xmlns:p14="http://schemas.microsoft.com/office/powerpoint/2010/main" val="22879138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aboutinflation.com/_/rsrc/1307885383187/glossary/inflation-rate/Inflation_Rate_Comparison_European_Union_2011_Q1.png"/>
          <p:cNvPicPr>
            <a:picLocks noChangeAspect="1" noChangeArrowheads="1"/>
          </p:cNvPicPr>
          <p:nvPr/>
        </p:nvPicPr>
        <p:blipFill>
          <a:blip r:embed="rId2"/>
          <a:srcRect/>
          <a:stretch>
            <a:fillRect/>
          </a:stretch>
        </p:blipFill>
        <p:spPr bwMode="auto">
          <a:xfrm>
            <a:off x="214283" y="857232"/>
            <a:ext cx="8572560" cy="4867276"/>
          </a:xfrm>
          <a:prstGeom prst="rect">
            <a:avLst/>
          </a:prstGeom>
          <a:noFill/>
        </p:spPr>
      </p:pic>
      <p:sp>
        <p:nvSpPr>
          <p:cNvPr id="3" name="2 Metin kutusu"/>
          <p:cNvSpPr txBox="1"/>
          <p:nvPr/>
        </p:nvSpPr>
        <p:spPr>
          <a:xfrm>
            <a:off x="1764843" y="5929330"/>
            <a:ext cx="5236049" cy="369332"/>
          </a:xfrm>
          <a:prstGeom prst="rect">
            <a:avLst/>
          </a:prstGeom>
          <a:noFill/>
        </p:spPr>
        <p:txBody>
          <a:bodyPr wrap="none" rtlCol="0">
            <a:spAutoFit/>
          </a:bodyPr>
          <a:lstStyle/>
          <a:p>
            <a:r>
              <a:rPr lang="tr-TR" dirty="0" smtClean="0"/>
              <a:t>Türkiye’nin aynı dönemde enflasyon oranı % 10, 45’dir.</a:t>
            </a:r>
            <a:endParaRPr lang="tr-T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3"/>
            <a:ext cx="7772400" cy="1214446"/>
          </a:xfrm>
        </p:spPr>
        <p:txBody>
          <a:bodyPr>
            <a:normAutofit/>
          </a:bodyPr>
          <a:lstStyle/>
          <a:p>
            <a:r>
              <a:rPr lang="tr-TR" sz="2800" b="1" dirty="0" smtClean="0"/>
              <a:t>EKONOMİK KRİTERLERE UYUM SORUNLARI</a:t>
            </a:r>
            <a:endParaRPr lang="tr-TR" sz="2800" b="1" dirty="0"/>
          </a:p>
        </p:txBody>
      </p:sp>
      <p:sp>
        <p:nvSpPr>
          <p:cNvPr id="3" name="2 Alt Başlık"/>
          <p:cNvSpPr>
            <a:spLocks noGrp="1"/>
          </p:cNvSpPr>
          <p:nvPr>
            <p:ph type="subTitle" idx="1"/>
          </p:nvPr>
        </p:nvSpPr>
        <p:spPr>
          <a:xfrm>
            <a:off x="428596" y="1142984"/>
            <a:ext cx="8001056" cy="4781568"/>
          </a:xfrm>
        </p:spPr>
        <p:txBody>
          <a:bodyPr>
            <a:noAutofit/>
          </a:bodyPr>
          <a:lstStyle/>
          <a:p>
            <a:pPr algn="just">
              <a:buFont typeface="Arial" pitchFamily="34" charset="0"/>
              <a:buChar char="•"/>
            </a:pPr>
            <a:r>
              <a:rPr lang="tr-TR" sz="2400" dirty="0" smtClean="0">
                <a:solidFill>
                  <a:schemeClr val="tx1"/>
                </a:solidFill>
              </a:rPr>
              <a:t> İlk İlerleme Raporunun hazırlandığı dönemde Türkiye ekonomisinde önemli sorunlardan biri, sürekli artan kamu borcu idi. 1998 yılında % 50,1 olan kamu borcunun GSYİH içindeki payı, zamanla artarak 2000 yılında % 57,4’e, 2002 yılında % 93’e yükselmiştir.</a:t>
            </a:r>
          </a:p>
          <a:p>
            <a:pPr algn="just"/>
            <a:endParaRPr lang="tr-TR" sz="2400" dirty="0" smtClean="0">
              <a:solidFill>
                <a:schemeClr val="tx1"/>
              </a:solidFill>
            </a:endParaRPr>
          </a:p>
          <a:p>
            <a:pPr algn="just">
              <a:buFont typeface="Arial" pitchFamily="34" charset="0"/>
              <a:buChar char="•"/>
            </a:pPr>
            <a:r>
              <a:rPr lang="tr-TR" sz="2400" dirty="0" smtClean="0">
                <a:solidFill>
                  <a:schemeClr val="tx1"/>
                </a:solidFill>
              </a:rPr>
              <a:t> Adaylık statüsü verildiği dönemde Türkiye ekonomisinin en önemli sorunlarının başında, yüksek enflasyon gelmekteydi.</a:t>
            </a:r>
          </a:p>
          <a:p>
            <a:pPr algn="just">
              <a:buFont typeface="Arial" pitchFamily="34" charset="0"/>
              <a:buChar char="•"/>
            </a:pPr>
            <a:endParaRPr lang="tr-TR" sz="2400" dirty="0" smtClean="0">
              <a:solidFill>
                <a:schemeClr val="tx1"/>
              </a:solidFill>
            </a:endParaRPr>
          </a:p>
          <a:p>
            <a:pPr algn="just">
              <a:buFont typeface="Arial" pitchFamily="34" charset="0"/>
              <a:buChar char="•"/>
            </a:pPr>
            <a:r>
              <a:rPr lang="tr-TR" sz="2400" dirty="0" smtClean="0">
                <a:solidFill>
                  <a:schemeClr val="tx1"/>
                </a:solidFill>
              </a:rPr>
              <a:t> Türk ekonomisinde  piyasaya giriş ve çıkışlarda, mevzuat açısından önemli bir engel yoktur. Ancak, piyasadan çıkışta yapılması gereken işlemlerin tamamlanması hala hem pahalı hem de süre olarak uzun zaman almaktadır. </a:t>
            </a:r>
            <a:endParaRPr lang="tr-TR" sz="24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AVRUPA BİRLİĞİ</a:t>
            </a:r>
            <a:endParaRPr lang="tr-TR" dirty="0"/>
          </a:p>
        </p:txBody>
      </p:sp>
      <p:sp>
        <p:nvSpPr>
          <p:cNvPr id="3" name="İçerik Yer Tutucusu 2"/>
          <p:cNvSpPr>
            <a:spLocks noGrp="1"/>
          </p:cNvSpPr>
          <p:nvPr>
            <p:ph idx="1"/>
          </p:nvPr>
        </p:nvSpPr>
        <p:spPr>
          <a:xfrm>
            <a:off x="457200" y="1600200"/>
            <a:ext cx="8229600" cy="5069160"/>
          </a:xfrm>
        </p:spPr>
        <p:txBody>
          <a:bodyPr>
            <a:normAutofit fontScale="85000" lnSpcReduction="20000"/>
          </a:bodyPr>
          <a:lstStyle/>
          <a:p>
            <a:pPr algn="just"/>
            <a:r>
              <a:rPr lang="tr-TR" dirty="0"/>
              <a:t>18. yüzyılda, çok sayıda yazar, düşünür ve politikacı Avrupa’da </a:t>
            </a:r>
            <a:r>
              <a:rPr lang="tr-TR" dirty="0" smtClean="0"/>
              <a:t>Birlik projeleri </a:t>
            </a:r>
            <a:r>
              <a:rPr lang="tr-TR" dirty="0"/>
              <a:t>üretmişlerdir. Avrupa’nın çeşitli kentlerinde, Avrupa’da birlik için </a:t>
            </a:r>
            <a:r>
              <a:rPr lang="tr-TR" dirty="0" smtClean="0"/>
              <a:t>çok sayıda </a:t>
            </a:r>
            <a:r>
              <a:rPr lang="tr-TR" dirty="0"/>
              <a:t>irili ufaklı toplantılar yapılmıştır. Bunların en ünlüleri; </a:t>
            </a:r>
            <a:endParaRPr lang="tr-TR" dirty="0" smtClean="0"/>
          </a:p>
          <a:p>
            <a:endParaRPr lang="tr-TR" dirty="0" smtClean="0"/>
          </a:p>
          <a:p>
            <a:r>
              <a:rPr lang="tr-TR" dirty="0" smtClean="0"/>
              <a:t>1848’de </a:t>
            </a:r>
            <a:r>
              <a:rPr lang="tr-TR" dirty="0"/>
              <a:t>Brüksel’de,</a:t>
            </a:r>
          </a:p>
          <a:p>
            <a:r>
              <a:rPr lang="tr-TR" dirty="0"/>
              <a:t>1849’ta Paris’te, </a:t>
            </a:r>
            <a:endParaRPr lang="tr-TR" dirty="0" smtClean="0"/>
          </a:p>
          <a:p>
            <a:r>
              <a:rPr lang="tr-TR" dirty="0" smtClean="0"/>
              <a:t>1850’de </a:t>
            </a:r>
            <a:r>
              <a:rPr lang="tr-TR" dirty="0"/>
              <a:t>Frankfurt’ta, </a:t>
            </a:r>
            <a:endParaRPr lang="tr-TR" dirty="0" smtClean="0"/>
          </a:p>
          <a:p>
            <a:r>
              <a:rPr lang="tr-TR" dirty="0" smtClean="0"/>
              <a:t>1851’de </a:t>
            </a:r>
            <a:r>
              <a:rPr lang="tr-TR" dirty="0"/>
              <a:t>Londra’da yapılmıştır. </a:t>
            </a:r>
            <a:endParaRPr lang="tr-TR" dirty="0" smtClean="0"/>
          </a:p>
          <a:p>
            <a:endParaRPr lang="tr-TR" dirty="0" smtClean="0"/>
          </a:p>
          <a:p>
            <a:pPr algn="just"/>
            <a:r>
              <a:rPr lang="tr-TR" dirty="0" smtClean="0"/>
              <a:t>Avrupa</a:t>
            </a:r>
            <a:r>
              <a:rPr lang="tr-TR" dirty="0"/>
              <a:t> </a:t>
            </a:r>
            <a:r>
              <a:rPr lang="tr-TR" dirty="0" smtClean="0"/>
              <a:t>Birleşik </a:t>
            </a:r>
            <a:r>
              <a:rPr lang="tr-TR" dirty="0"/>
              <a:t>Devletleri Konferansları adı altında yapılan bu toplantılarda </a:t>
            </a:r>
            <a:r>
              <a:rPr lang="tr-TR" dirty="0" smtClean="0"/>
              <a:t>Avrupa’da birlik </a:t>
            </a:r>
            <a:r>
              <a:rPr lang="tr-TR" dirty="0"/>
              <a:t>için çalışmalar yapılış, planlar </a:t>
            </a:r>
            <a:r>
              <a:rPr lang="tr-TR" dirty="0" smtClean="0"/>
              <a:t>tartışılmıştır.</a:t>
            </a:r>
            <a:endParaRPr lang="tr-TR" dirty="0"/>
          </a:p>
        </p:txBody>
      </p:sp>
    </p:spTree>
    <p:extLst>
      <p:ext uri="{BB962C8B-B14F-4D97-AF65-F5344CB8AC3E}">
        <p14:creationId xmlns:p14="http://schemas.microsoft.com/office/powerpoint/2010/main" val="34933506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4"/>
            <a:ext cx="8229600" cy="1143000"/>
          </a:xfrm>
        </p:spPr>
        <p:txBody>
          <a:bodyPr>
            <a:noAutofit/>
          </a:bodyPr>
          <a:lstStyle/>
          <a:p>
            <a:r>
              <a:rPr lang="tr-TR" sz="3200" b="1" dirty="0" smtClean="0"/>
              <a:t>Rekabet Politikası ve Fikri Mülkiyet Hukukuna Uyum</a:t>
            </a:r>
            <a:endParaRPr lang="tr-TR" sz="3200" dirty="0"/>
          </a:p>
        </p:txBody>
      </p:sp>
      <p:sp>
        <p:nvSpPr>
          <p:cNvPr id="3" name="2 İçerik Yer Tutucusu"/>
          <p:cNvSpPr>
            <a:spLocks noGrp="1"/>
          </p:cNvSpPr>
          <p:nvPr>
            <p:ph idx="1"/>
          </p:nvPr>
        </p:nvSpPr>
        <p:spPr>
          <a:xfrm>
            <a:off x="428596" y="1357298"/>
            <a:ext cx="8229600" cy="4525963"/>
          </a:xfrm>
        </p:spPr>
        <p:txBody>
          <a:bodyPr>
            <a:noAutofit/>
          </a:bodyPr>
          <a:lstStyle/>
          <a:p>
            <a:pPr algn="just"/>
            <a:r>
              <a:rPr lang="tr-TR" sz="2100" dirty="0" smtClean="0"/>
              <a:t>Rekabet politikası alanında, </a:t>
            </a:r>
            <a:r>
              <a:rPr lang="tr-TR" sz="2100" b="1" dirty="0" smtClean="0">
                <a:solidFill>
                  <a:srgbClr val="FF0000"/>
                </a:solidFill>
              </a:rPr>
              <a:t>anti-tröst</a:t>
            </a:r>
            <a:r>
              <a:rPr lang="tr-TR" sz="2100" dirty="0" smtClean="0"/>
              <a:t> ve birleşmelerin kontrolü konusunda mevzuatın büyük bölümüne uyum sağlanmış, Rekabet Kurumu ve Türk Patent Enstitüsü kurulmuştur.</a:t>
            </a:r>
          </a:p>
          <a:p>
            <a:pPr algn="just"/>
            <a:endParaRPr lang="tr-TR" sz="2100" dirty="0" smtClean="0"/>
          </a:p>
          <a:p>
            <a:pPr algn="just"/>
            <a:r>
              <a:rPr lang="tr-TR" sz="2100" dirty="0" smtClean="0"/>
              <a:t>"Desteklerinin İzlenmesi ve Denetlenmesi Hakkında Kanun" kabul edilmiş, ayrıca devlet desteklerinin söz konusu Kanun hükümlerine göre verilmesini </a:t>
            </a:r>
            <a:r>
              <a:rPr lang="tr-TR" sz="2100" dirty="0" err="1" smtClean="0"/>
              <a:t>teminen</a:t>
            </a:r>
            <a:r>
              <a:rPr lang="tr-TR" sz="2100" dirty="0" smtClean="0"/>
              <a:t> bir "Devlet Destekleri İzleme ve Denetleme Otoritesi" oluşturulmuştur.</a:t>
            </a:r>
          </a:p>
          <a:p>
            <a:pPr algn="just"/>
            <a:endParaRPr lang="tr-TR" sz="2100" dirty="0" smtClean="0"/>
          </a:p>
          <a:p>
            <a:pPr algn="just"/>
            <a:r>
              <a:rPr lang="tr-TR" sz="2100" dirty="0" smtClean="0"/>
              <a:t>Fikri Mülkiyet Hukuku alanında ise, uluslararası normlara uyum sağlamak amacıyla edebiyat ve sanat eserlerinin korunması, icracı sanatçılar, yayın kuruluşlarının korunması gibi uluslar arası anlaşmalara taraf olunmuş, aynı zamanda, fikri haklar sisteminin yeniden ele alınması ve Avrupa Topluluğu hukuk sistemi ile uyumlu hale getirilmesi amacıyla birçok hukuki düzenleme kabul edilmiştir.</a:t>
            </a:r>
            <a:endParaRPr lang="tr-TR" sz="21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b="1" dirty="0" smtClean="0"/>
              <a:t>Topluluk Gümrük Mevzuatına Uyum</a:t>
            </a:r>
            <a:endParaRPr lang="tr-TR" sz="3600" dirty="0"/>
          </a:p>
        </p:txBody>
      </p:sp>
      <p:sp>
        <p:nvSpPr>
          <p:cNvPr id="3" name="2 İçerik Yer Tutucusu"/>
          <p:cNvSpPr>
            <a:spLocks noGrp="1"/>
          </p:cNvSpPr>
          <p:nvPr>
            <p:ph idx="1"/>
          </p:nvPr>
        </p:nvSpPr>
        <p:spPr/>
        <p:txBody>
          <a:bodyPr>
            <a:noAutofit/>
          </a:bodyPr>
          <a:lstStyle/>
          <a:p>
            <a:pPr algn="just">
              <a:buNone/>
            </a:pPr>
            <a:r>
              <a:rPr lang="tr-TR" sz="2400" b="1" dirty="0" smtClean="0"/>
              <a:t/>
            </a:r>
            <a:br>
              <a:rPr lang="tr-TR" sz="2400" b="1" dirty="0" smtClean="0"/>
            </a:br>
            <a:r>
              <a:rPr lang="tr-TR" sz="2400" dirty="0" smtClean="0"/>
              <a:t>Türkiye, Topluluk Gümrük mevzuatına (AB Gümrük Kodu'nu oluşturan 2913/92 (EEC) Konsey Tüzüğü ile uygulama hükümlerini içeren 2454/93 sayılı Komisyon Yönetmeliği) büyük ölçüde uyum sağlamış, böylece Gümrük Birliği'nin işlemesi açısından yeknesak uygulamalar gerektiren; menşe, gümrük kıymeti, malların gümrük birliği bölgesine girişi, gümrük beyannamesi, serbest dolaşıma giriş, ekonomik etkili gümrük rejimleri, malların dolaşımı, gümrük borcu/yükümlülüğü, itiraz hakkı konularında uyum sağlanmıştır.</a:t>
            </a:r>
            <a:endParaRPr lang="tr-TR" sz="2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71437" y="390525"/>
            <a:ext cx="9001125" cy="6076950"/>
          </a:xfrm>
          <a:prstGeom prst="rect">
            <a:avLst/>
          </a:prstGeom>
        </p:spPr>
      </p:pic>
    </p:spTree>
    <p:extLst>
      <p:ext uri="{BB962C8B-B14F-4D97-AF65-F5344CB8AC3E}">
        <p14:creationId xmlns:p14="http://schemas.microsoft.com/office/powerpoint/2010/main" val="36523001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989856"/>
            <a:ext cx="8579296" cy="1143000"/>
          </a:xfrm>
        </p:spPr>
        <p:txBody>
          <a:bodyPr>
            <a:noAutofit/>
          </a:bodyPr>
          <a:lstStyle/>
          <a:p>
            <a:pPr algn="l"/>
            <a:r>
              <a:rPr lang="tr-TR" sz="2800" dirty="0"/>
              <a:t>Türkiye’nin liberal dış ticaret anlayışını benimseyerek, dünyadaki kapitalist yapılanmaya uyum sağlama sürecinde yaşadığı iki önemli gelişme vardır: </a:t>
            </a:r>
            <a:br>
              <a:rPr lang="tr-TR" sz="2800" dirty="0"/>
            </a:br>
            <a:endParaRPr lang="tr-TR" dirty="0"/>
          </a:p>
        </p:txBody>
      </p:sp>
      <p:sp>
        <p:nvSpPr>
          <p:cNvPr id="3" name="İçerik Yer Tutucusu 2"/>
          <p:cNvSpPr>
            <a:spLocks noGrp="1"/>
          </p:cNvSpPr>
          <p:nvPr>
            <p:ph idx="1"/>
          </p:nvPr>
        </p:nvSpPr>
        <p:spPr>
          <a:xfrm>
            <a:off x="457200" y="2143397"/>
            <a:ext cx="8229600" cy="4525963"/>
          </a:xfrm>
        </p:spPr>
        <p:txBody>
          <a:bodyPr>
            <a:noAutofit/>
          </a:bodyPr>
          <a:lstStyle/>
          <a:p>
            <a:pPr algn="just"/>
            <a:r>
              <a:rPr lang="tr-TR" sz="2800" dirty="0" smtClean="0"/>
              <a:t>24 </a:t>
            </a:r>
            <a:r>
              <a:rPr lang="tr-TR" sz="2800" dirty="0"/>
              <a:t>Ocak Kararları olarak bilinen 1980 tarihli ekonomik istikrar programı, </a:t>
            </a:r>
            <a:endParaRPr lang="tr-TR" sz="2800" dirty="0" smtClean="0"/>
          </a:p>
          <a:p>
            <a:pPr algn="just"/>
            <a:endParaRPr lang="tr-TR" sz="2800" dirty="0" smtClean="0"/>
          </a:p>
          <a:p>
            <a:pPr algn="just"/>
            <a:r>
              <a:rPr lang="tr-TR" sz="2800" dirty="0" smtClean="0"/>
              <a:t>1 </a:t>
            </a:r>
            <a:r>
              <a:rPr lang="tr-TR" sz="2800" dirty="0"/>
              <a:t>Ocak 1996 itibariyle yürürlüğe giren Türkiye-AB GB Antlaşmasıdır. </a:t>
            </a:r>
            <a:endParaRPr lang="tr-TR" sz="2800" dirty="0" smtClean="0"/>
          </a:p>
          <a:p>
            <a:pPr algn="just"/>
            <a:endParaRPr lang="tr-TR" sz="2800" dirty="0"/>
          </a:p>
          <a:p>
            <a:pPr algn="just"/>
            <a:r>
              <a:rPr lang="tr-TR" sz="2800" dirty="0" smtClean="0"/>
              <a:t>Bu </a:t>
            </a:r>
            <a:r>
              <a:rPr lang="tr-TR" sz="2800" dirty="0"/>
              <a:t>iki gelişme Türk dış ticaretinin içinde bulunduğu değişim ve gelişim sürecinin temel yapı taşlarını oluşturmaktadır. </a:t>
            </a:r>
          </a:p>
        </p:txBody>
      </p:sp>
    </p:spTree>
    <p:extLst>
      <p:ext uri="{BB962C8B-B14F-4D97-AF65-F5344CB8AC3E}">
        <p14:creationId xmlns:p14="http://schemas.microsoft.com/office/powerpoint/2010/main" val="30184667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b="1" dirty="0" smtClean="0"/>
              <a:t>GÜMRÜK BİRLİĞİ</a:t>
            </a:r>
            <a:endParaRPr lang="tr-TR" sz="3600" b="1" dirty="0"/>
          </a:p>
        </p:txBody>
      </p:sp>
      <p:sp>
        <p:nvSpPr>
          <p:cNvPr id="3" name="2 İçerik Yer Tutucusu"/>
          <p:cNvSpPr>
            <a:spLocks noGrp="1"/>
          </p:cNvSpPr>
          <p:nvPr>
            <p:ph idx="1"/>
          </p:nvPr>
        </p:nvSpPr>
        <p:spPr/>
        <p:txBody>
          <a:bodyPr>
            <a:normAutofit lnSpcReduction="10000"/>
          </a:bodyPr>
          <a:lstStyle/>
          <a:p>
            <a:pPr algn="just"/>
            <a:r>
              <a:rPr lang="tr-TR" sz="2800" dirty="0" smtClean="0"/>
              <a:t>13 Aralık 1995’de Avrupa Parlamentosu Türkiye ile gümrük birliğini kabul etmiştir.</a:t>
            </a:r>
          </a:p>
          <a:p>
            <a:pPr algn="just"/>
            <a:r>
              <a:rPr lang="tr-TR" sz="2800" dirty="0" smtClean="0"/>
              <a:t>1.1.1996 tarihinden itibaren yürürlüğe girmiştir.</a:t>
            </a:r>
          </a:p>
          <a:p>
            <a:pPr algn="just"/>
            <a:r>
              <a:rPr lang="tr-TR" sz="2800" dirty="0" smtClean="0"/>
              <a:t>Ortaklık Konseyi Temel Hükümleri:</a:t>
            </a:r>
          </a:p>
          <a:p>
            <a:pPr lvl="1" algn="just"/>
            <a:r>
              <a:rPr lang="tr-TR" sz="2400" dirty="0" smtClean="0"/>
              <a:t>Malların Serbest Dolaşımı ve Ticaret Politikası</a:t>
            </a:r>
          </a:p>
          <a:p>
            <a:pPr lvl="1" algn="just"/>
            <a:r>
              <a:rPr lang="tr-TR" sz="2400" dirty="0" smtClean="0"/>
              <a:t>Tarım Ürünleri</a:t>
            </a:r>
          </a:p>
          <a:p>
            <a:pPr lvl="1" algn="just"/>
            <a:r>
              <a:rPr lang="tr-TR" sz="2400" dirty="0" smtClean="0"/>
              <a:t>Gümrük Hükümleri</a:t>
            </a:r>
          </a:p>
          <a:p>
            <a:pPr lvl="1" algn="just"/>
            <a:r>
              <a:rPr lang="tr-TR" sz="2400" dirty="0" smtClean="0"/>
              <a:t>Yasaların Yakınlaştırılması</a:t>
            </a:r>
          </a:p>
          <a:p>
            <a:pPr lvl="1" algn="just"/>
            <a:r>
              <a:rPr lang="tr-TR" sz="2400" dirty="0" smtClean="0"/>
              <a:t>Kurumsal Hükümler</a:t>
            </a:r>
          </a:p>
          <a:p>
            <a:pPr lvl="1" algn="just"/>
            <a:r>
              <a:rPr lang="tr-TR" sz="2400" dirty="0" smtClean="0"/>
              <a:t>Genel ve Son Hükümler</a:t>
            </a:r>
          </a:p>
          <a:p>
            <a:pPr algn="just"/>
            <a:endParaRPr lang="tr-TR" sz="2800" dirty="0" smtClean="0"/>
          </a:p>
          <a:p>
            <a:pPr algn="just"/>
            <a:endParaRPr lang="tr-TR" sz="28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20688"/>
            <a:ext cx="8229600" cy="1143000"/>
          </a:xfrm>
        </p:spPr>
        <p:txBody>
          <a:bodyPr/>
          <a:lstStyle/>
          <a:p>
            <a:r>
              <a:rPr lang="tr-TR" b="1" dirty="0"/>
              <a:t>GÜMRÜK BİRLİĞİ</a:t>
            </a:r>
            <a:endParaRPr lang="tr-TR" dirty="0"/>
          </a:p>
        </p:txBody>
      </p:sp>
      <p:sp>
        <p:nvSpPr>
          <p:cNvPr id="3" name="İçerik Yer Tutucusu 2"/>
          <p:cNvSpPr>
            <a:spLocks noGrp="1"/>
          </p:cNvSpPr>
          <p:nvPr>
            <p:ph idx="1"/>
          </p:nvPr>
        </p:nvSpPr>
        <p:spPr>
          <a:xfrm>
            <a:off x="457200" y="2060848"/>
            <a:ext cx="8229600" cy="4525963"/>
          </a:xfrm>
        </p:spPr>
        <p:txBody>
          <a:bodyPr>
            <a:normAutofit/>
          </a:bodyPr>
          <a:lstStyle/>
          <a:p>
            <a:pPr algn="just"/>
            <a:r>
              <a:rPr lang="tr-TR" sz="3000" dirty="0"/>
              <a:t>AB’nin ortak gümrük alanı 28 AB üyesi ile birlikte Türkiye, Andorra ve San Marino’dan oluşmaktadır. </a:t>
            </a:r>
            <a:endParaRPr lang="tr-TR" sz="3000" dirty="0" smtClean="0"/>
          </a:p>
          <a:p>
            <a:pPr algn="just"/>
            <a:endParaRPr lang="tr-TR" sz="3000" dirty="0"/>
          </a:p>
          <a:p>
            <a:pPr algn="just"/>
            <a:r>
              <a:rPr lang="tr-TR" sz="3000" dirty="0" smtClean="0"/>
              <a:t>Türkiye, </a:t>
            </a:r>
            <a:r>
              <a:rPr lang="tr-TR" sz="3000" dirty="0"/>
              <a:t>AB’nin politikaları ve mevzuatı ile uyumlaşmayı sağlamakla yükümlü olmakla birlikte, AB’nin gümrük birliği ile ilgili alanlardaki karar verme mekanizmalarına </a:t>
            </a:r>
            <a:r>
              <a:rPr lang="tr-TR" sz="3000" dirty="0" smtClean="0"/>
              <a:t>katılamamaktadır.</a:t>
            </a:r>
            <a:endParaRPr lang="tr-TR" sz="3000" dirty="0"/>
          </a:p>
        </p:txBody>
      </p:sp>
    </p:spTree>
    <p:extLst>
      <p:ext uri="{BB962C8B-B14F-4D97-AF65-F5344CB8AC3E}">
        <p14:creationId xmlns:p14="http://schemas.microsoft.com/office/powerpoint/2010/main" val="29067427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7996" y="476672"/>
            <a:ext cx="8229600" cy="850106"/>
          </a:xfrm>
        </p:spPr>
        <p:txBody>
          <a:bodyPr/>
          <a:lstStyle/>
          <a:p>
            <a:r>
              <a:rPr lang="tr-TR" b="1" dirty="0"/>
              <a:t>GÜMRÜK BİRLİĞİ</a:t>
            </a:r>
            <a:endParaRPr lang="tr-TR" dirty="0"/>
          </a:p>
        </p:txBody>
      </p:sp>
      <p:sp>
        <p:nvSpPr>
          <p:cNvPr id="3" name="İçerik Yer Tutucusu 2"/>
          <p:cNvSpPr>
            <a:spLocks noGrp="1"/>
          </p:cNvSpPr>
          <p:nvPr>
            <p:ph idx="1"/>
          </p:nvPr>
        </p:nvSpPr>
        <p:spPr/>
        <p:txBody>
          <a:bodyPr>
            <a:normAutofit/>
          </a:bodyPr>
          <a:lstStyle/>
          <a:p>
            <a:pPr algn="just"/>
            <a:r>
              <a:rPr lang="tr-TR" sz="2400" dirty="0"/>
              <a:t>Bölgesel ekonomik bütünleşmelerin en yaygın türlerinden olan Gümrük Birliği’nin en önemli özelliği, üyeler arasında her türlü tarife ve kotaların kaldırılması ve dışarıya karşı ortak bir tarife oranı uygulanmaya başlanarak, ortak ticaret politikalarının benimsenmesidir. </a:t>
            </a:r>
            <a:endParaRPr lang="tr-TR" sz="2400" dirty="0" smtClean="0"/>
          </a:p>
          <a:p>
            <a:pPr algn="just"/>
            <a:endParaRPr lang="tr-TR" sz="2400" dirty="0" smtClean="0"/>
          </a:p>
          <a:p>
            <a:pPr algn="just"/>
            <a:r>
              <a:rPr lang="tr-TR" sz="2400" dirty="0"/>
              <a:t>Gümrük Birliği (GB)’</a:t>
            </a:r>
            <a:r>
              <a:rPr lang="tr-TR" sz="2400" dirty="0" err="1"/>
              <a:t>nin</a:t>
            </a:r>
            <a:r>
              <a:rPr lang="tr-TR" sz="2400" dirty="0"/>
              <a:t> çerçevesi 1963 yılında yürürlüğe giren Ankara Anlaşması ile çizilmiştir. Anlaşmanın yürürlüğe girdiği 1 Aralık 1964 tarihi itibariyle hazırlık dönemi olarak adlandırılan dönem başlamıştır</a:t>
            </a:r>
            <a:r>
              <a:rPr lang="tr-TR" sz="2400" dirty="0" smtClean="0"/>
              <a:t>.</a:t>
            </a:r>
          </a:p>
          <a:p>
            <a:pPr algn="just"/>
            <a:endParaRPr lang="tr-TR" sz="2400" dirty="0"/>
          </a:p>
        </p:txBody>
      </p:sp>
    </p:spTree>
    <p:extLst>
      <p:ext uri="{BB962C8B-B14F-4D97-AF65-F5344CB8AC3E}">
        <p14:creationId xmlns:p14="http://schemas.microsoft.com/office/powerpoint/2010/main" val="37792389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3757"/>
            <a:ext cx="8229600" cy="1143000"/>
          </a:xfrm>
        </p:spPr>
        <p:txBody>
          <a:bodyPr>
            <a:normAutofit/>
          </a:bodyPr>
          <a:lstStyle/>
          <a:p>
            <a:r>
              <a:rPr lang="tr-TR" sz="2800" b="1" dirty="0"/>
              <a:t>GÜMRÜK BİRLİĞİ</a:t>
            </a:r>
            <a:endParaRPr lang="tr-TR" sz="2800" dirty="0"/>
          </a:p>
        </p:txBody>
      </p:sp>
      <p:sp>
        <p:nvSpPr>
          <p:cNvPr id="3" name="İçerik Yer Tutucusu 2"/>
          <p:cNvSpPr>
            <a:spLocks noGrp="1"/>
          </p:cNvSpPr>
          <p:nvPr>
            <p:ph idx="1"/>
          </p:nvPr>
        </p:nvSpPr>
        <p:spPr>
          <a:xfrm>
            <a:off x="467613" y="1077647"/>
            <a:ext cx="8229600" cy="4525963"/>
          </a:xfrm>
        </p:spPr>
        <p:txBody>
          <a:bodyPr>
            <a:noAutofit/>
          </a:bodyPr>
          <a:lstStyle/>
          <a:p>
            <a:pPr algn="just"/>
            <a:r>
              <a:rPr lang="tr-TR" sz="1800" dirty="0"/>
              <a:t>1 Ocak 1973 tarihinde yürürlüğe giren Katma Protokol ile hazırlık dönemi sona ermiş ve geçiş dönemi olarak adlandırılan dönem başlamıştır. Bu dönemde Türkiye’nin geçiş süresi dahilinde </a:t>
            </a:r>
            <a:r>
              <a:rPr lang="tr-TR" sz="1800" dirty="0" err="1"/>
              <a:t>Topluluk’tan</a:t>
            </a:r>
            <a:r>
              <a:rPr lang="tr-TR" sz="1800" dirty="0"/>
              <a:t> ithal ettiği sanayi ürünlerinde gümrüklerini ortak gümrük tarifesi hadlerine indirmesi hükme bağlanmıştır</a:t>
            </a:r>
            <a:r>
              <a:rPr lang="tr-TR" sz="1800" dirty="0" smtClean="0"/>
              <a:t>.</a:t>
            </a:r>
          </a:p>
          <a:p>
            <a:pPr algn="just"/>
            <a:endParaRPr lang="tr-TR" sz="1800" dirty="0"/>
          </a:p>
          <a:p>
            <a:pPr algn="just"/>
            <a:r>
              <a:rPr lang="tr-TR" sz="1800" dirty="0" smtClean="0"/>
              <a:t> </a:t>
            </a:r>
            <a:r>
              <a:rPr lang="tr-TR" sz="1800" dirty="0"/>
              <a:t>Yatırımların teşvik edilmesi amacıyla Türkiye 1980’li yıllardan itibaren yatırım malları ithalatında gümrüklerini sıfırlamıştır. Dolayısıyla, AB’den ithal edilen yatırım mallarına da gümrük uygulanmamıştır</a:t>
            </a:r>
            <a:r>
              <a:rPr lang="tr-TR" sz="1800" dirty="0" smtClean="0"/>
              <a:t>.</a:t>
            </a:r>
          </a:p>
          <a:p>
            <a:endParaRPr lang="tr-TR" sz="1800" dirty="0" smtClean="0"/>
          </a:p>
          <a:p>
            <a:pPr algn="just"/>
            <a:r>
              <a:rPr lang="tr-TR" sz="1800" dirty="0"/>
              <a:t>6 Mart 1995 tarihli Ortaklık Konseyi Kararı ile 22 yıl süren geçiş dönemi tamamlanmış, taraflar GB’nin kurulması için gerekli koşulların oluştuğuna karar vermişler ve böylece 1 Ocak 1996 tarihi itibariyle Türkiye-AB arasındaki GB tamamlanmıştır. </a:t>
            </a:r>
            <a:endParaRPr lang="tr-TR" sz="1800" dirty="0" smtClean="0"/>
          </a:p>
          <a:p>
            <a:pPr algn="just"/>
            <a:endParaRPr lang="tr-TR" sz="1800" dirty="0"/>
          </a:p>
          <a:p>
            <a:pPr algn="just"/>
            <a:r>
              <a:rPr lang="tr-TR" sz="1800" dirty="0" smtClean="0"/>
              <a:t>Türkiye-AB </a:t>
            </a:r>
            <a:r>
              <a:rPr lang="tr-TR" sz="1800" dirty="0"/>
              <a:t>Ortaklık Konseyi’nin almış olduğu Gümrük Birliği kararı, Türkiye ekonomisinin 1980’li yıllardaki </a:t>
            </a:r>
            <a:r>
              <a:rPr lang="tr-TR" sz="1800" dirty="0" err="1"/>
              <a:t>liberalizasyonundan</a:t>
            </a:r>
            <a:r>
              <a:rPr lang="tr-TR" sz="1800" dirty="0"/>
              <a:t> sonra, ekonominin tamamını etkileyen en önemli gelişmedir denilebilir. </a:t>
            </a:r>
          </a:p>
          <a:p>
            <a:endParaRPr lang="tr-TR" sz="1800" dirty="0"/>
          </a:p>
        </p:txBody>
      </p:sp>
    </p:spTree>
    <p:extLst>
      <p:ext uri="{BB962C8B-B14F-4D97-AF65-F5344CB8AC3E}">
        <p14:creationId xmlns:p14="http://schemas.microsoft.com/office/powerpoint/2010/main" val="23185408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smtClean="0"/>
              <a:t>GÜMRÜK BİRLİĞİ</a:t>
            </a:r>
            <a:endParaRPr lang="tr-TR" sz="3600" b="1" dirty="0"/>
          </a:p>
        </p:txBody>
      </p:sp>
      <p:sp>
        <p:nvSpPr>
          <p:cNvPr id="3" name="İçerik Yer Tutucusu 2"/>
          <p:cNvSpPr>
            <a:spLocks noGrp="1"/>
          </p:cNvSpPr>
          <p:nvPr>
            <p:ph idx="1"/>
          </p:nvPr>
        </p:nvSpPr>
        <p:spPr>
          <a:xfrm>
            <a:off x="107504" y="1656184"/>
            <a:ext cx="9036496" cy="5661248"/>
          </a:xfrm>
        </p:spPr>
        <p:txBody>
          <a:bodyPr>
            <a:noAutofit/>
          </a:bodyPr>
          <a:lstStyle/>
          <a:p>
            <a:pPr algn="just"/>
            <a:r>
              <a:rPr lang="tr-TR" sz="2000" dirty="0"/>
              <a:t>Türkiye ile Avrupa Birliği (AB) arasındaki gümrük birliği öncü bir girişim olmuştur ve halen bir benzeri bulunmamaktadır. 1995 yılında uygulamaya konulan gümrük birliği (GB) AB ile Türkiye arasındaki ticaret ilişkilerinde çok önemli bir an olarak tarihe geçmiştir. Türkiye ile olan GB, AB’nin üye olmayan bir devlet ile gerçekleştirdiği ilk işleyen GB </a:t>
            </a:r>
            <a:r>
              <a:rPr lang="tr-TR" sz="2000" dirty="0" smtClean="0"/>
              <a:t>olmuştur. </a:t>
            </a:r>
          </a:p>
          <a:p>
            <a:pPr algn="just"/>
            <a:endParaRPr lang="tr-TR" sz="2000" dirty="0"/>
          </a:p>
          <a:p>
            <a:pPr algn="just"/>
            <a:r>
              <a:rPr lang="tr-TR" sz="2000" dirty="0"/>
              <a:t>AB ile Türkiye arasındaki ticaret entegrasyonu son </a:t>
            </a:r>
            <a:r>
              <a:rPr lang="tr-TR" sz="2000" dirty="0" smtClean="0"/>
              <a:t>yirmi yılda </a:t>
            </a:r>
            <a:r>
              <a:rPr lang="tr-TR" sz="2000" dirty="0"/>
              <a:t>önemli ölçüde artmıştır. İki taraf arasındaki ikili ticaretin değeri 1996 yılında bu yana dört kattan fazla artmıştır</a:t>
            </a:r>
            <a:r>
              <a:rPr lang="tr-TR" sz="2000" dirty="0" smtClean="0"/>
              <a:t>. </a:t>
            </a:r>
            <a:r>
              <a:rPr lang="tr-TR" sz="2000" dirty="0"/>
              <a:t>GB bu gelişmeleri desteklemiş ve çoğu sanayi ürünündeki ithalat tarifelerinin düşürülmesi yoluyla söz konusu dönemde Türkiye’nin üretkenlik artışına katkıda bulunmuştur. </a:t>
            </a:r>
            <a:endParaRPr lang="tr-TR" sz="2000" dirty="0" smtClean="0"/>
          </a:p>
          <a:p>
            <a:pPr algn="just"/>
            <a:endParaRPr lang="tr-TR" sz="2000" dirty="0"/>
          </a:p>
          <a:p>
            <a:pPr algn="just"/>
            <a:r>
              <a:rPr lang="tr-TR" sz="2000" dirty="0" smtClean="0"/>
              <a:t>GB </a:t>
            </a:r>
            <a:r>
              <a:rPr lang="tr-TR" sz="2000" dirty="0"/>
              <a:t>aynı zamanda kalite altyapısını geliştirerek ve Türkiye’deki teknik düzenlemelerde Türk tüketiciler için de yararlı olacak şekilde yapılan reformları kolaylaştırarak AB müktesebatı ile uyum sürecine yardımcı olmuştur. </a:t>
            </a:r>
          </a:p>
        </p:txBody>
      </p:sp>
    </p:spTree>
    <p:extLst>
      <p:ext uri="{BB962C8B-B14F-4D97-AF65-F5344CB8AC3E}">
        <p14:creationId xmlns:p14="http://schemas.microsoft.com/office/powerpoint/2010/main" val="39995622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GÜMRÜK BİRLİĞİ</a:t>
            </a:r>
          </a:p>
        </p:txBody>
      </p:sp>
      <p:sp>
        <p:nvSpPr>
          <p:cNvPr id="3" name="İçerik Yer Tutucusu 2"/>
          <p:cNvSpPr>
            <a:spLocks noGrp="1"/>
          </p:cNvSpPr>
          <p:nvPr>
            <p:ph idx="1"/>
          </p:nvPr>
        </p:nvSpPr>
        <p:spPr>
          <a:xfrm>
            <a:off x="457200" y="1600200"/>
            <a:ext cx="8229600" cy="4853136"/>
          </a:xfrm>
        </p:spPr>
        <p:txBody>
          <a:bodyPr>
            <a:normAutofit fontScale="92500" lnSpcReduction="20000"/>
          </a:bodyPr>
          <a:lstStyle/>
          <a:p>
            <a:pPr algn="just"/>
            <a:r>
              <a:rPr lang="tr-TR" sz="2400" dirty="0"/>
              <a:t>Türkiye’nin AB ile olan ticaretinde sürekli büyümenin sağlanması için daha fazla reforma ihtiyaç duyulmaktadır. Artan ticaret artan miktarda ve değerde malın hareketini gerektirmektedir</a:t>
            </a:r>
            <a:r>
              <a:rPr lang="tr-TR" sz="2400" dirty="0" smtClean="0"/>
              <a:t>.</a:t>
            </a:r>
          </a:p>
          <a:p>
            <a:pPr algn="just"/>
            <a:endParaRPr lang="tr-TR" sz="2400" dirty="0"/>
          </a:p>
          <a:p>
            <a:pPr algn="just"/>
            <a:r>
              <a:rPr lang="tr-TR" sz="2400" dirty="0"/>
              <a:t>Gümrük Birliği, Türkiye ekonomisinin Avrupa pazarlarına ve küresel pazarlara entegrasyonu için önemli bir araç olmuştur. AB ile Türkiye arasındaki ticaret ve yatırım bağlantıları derinleşmiştir ve 2012 yılında iki taraf arasındaki ticaret hacminin 147 milyar ABD$’</a:t>
            </a:r>
            <a:r>
              <a:rPr lang="tr-TR" sz="2400" dirty="0" err="1"/>
              <a:t>na</a:t>
            </a:r>
            <a:r>
              <a:rPr lang="tr-TR" sz="2400" dirty="0"/>
              <a:t> ulaşması ile birlikte Türkiye AB’nin altıncı büyük ticaret ortağı, AB de Türkiye’nin en büyük ticaret ortağı haline gelmiştir. </a:t>
            </a:r>
            <a:endParaRPr lang="tr-TR" sz="2400" dirty="0" smtClean="0"/>
          </a:p>
          <a:p>
            <a:pPr algn="just"/>
            <a:endParaRPr lang="tr-TR" sz="2400" dirty="0"/>
          </a:p>
          <a:p>
            <a:pPr algn="just"/>
            <a:r>
              <a:rPr lang="tr-TR" sz="2400" dirty="0" smtClean="0"/>
              <a:t>AB </a:t>
            </a:r>
            <a:r>
              <a:rPr lang="tr-TR" sz="2400" dirty="0"/>
              <a:t>Türkiye’deki en büyük yabancı yatırımcıdır ve son beş yıldaki toplam doğrudan yabancı yatırım girişlerinin dörtte üçünü oluşturmaktadır. GB otomotiv ve giyim sektörlerinde Türk şirketlerinin Avrupa’daki üretim ağlarına yakın bir şekilde entegrasyonunu sağlamıştır. </a:t>
            </a:r>
          </a:p>
        </p:txBody>
      </p:sp>
    </p:spTree>
    <p:extLst>
      <p:ext uri="{BB962C8B-B14F-4D97-AF65-F5344CB8AC3E}">
        <p14:creationId xmlns:p14="http://schemas.microsoft.com/office/powerpoint/2010/main" val="4203827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989856"/>
            <a:ext cx="8229600" cy="1143000"/>
          </a:xfrm>
        </p:spPr>
        <p:txBody>
          <a:bodyPr/>
          <a:lstStyle/>
          <a:p>
            <a:r>
              <a:rPr lang="tr-TR" b="1"/>
              <a:t>AVRUPA BİRLİĞİ</a:t>
            </a:r>
            <a:endParaRPr lang="tr-TR"/>
          </a:p>
        </p:txBody>
      </p:sp>
      <p:sp>
        <p:nvSpPr>
          <p:cNvPr id="3" name="İçerik Yer Tutucusu 2"/>
          <p:cNvSpPr>
            <a:spLocks noGrp="1"/>
          </p:cNvSpPr>
          <p:nvPr>
            <p:ph idx="1"/>
          </p:nvPr>
        </p:nvSpPr>
        <p:spPr>
          <a:xfrm>
            <a:off x="457200" y="2287413"/>
            <a:ext cx="8229600" cy="4525963"/>
          </a:xfrm>
        </p:spPr>
        <p:txBody>
          <a:bodyPr>
            <a:normAutofit/>
          </a:bodyPr>
          <a:lstStyle/>
          <a:p>
            <a:pPr algn="just"/>
            <a:r>
              <a:rPr lang="tr-TR" sz="2800" dirty="0"/>
              <a:t>19. yüzyılda, Avrupa Birliği düşüncesinde en etkili isim Victor </a:t>
            </a:r>
            <a:r>
              <a:rPr lang="tr-TR" sz="2800" dirty="0" smtClean="0"/>
              <a:t>Hugo olmuştur</a:t>
            </a:r>
            <a:r>
              <a:rPr lang="tr-TR" sz="2800" dirty="0"/>
              <a:t>. Victor Hugo, “Avrupa Parlamentosu, Alman </a:t>
            </a:r>
            <a:r>
              <a:rPr lang="tr-TR" sz="2800" dirty="0" err="1"/>
              <a:t>Dieti’nin</a:t>
            </a:r>
            <a:r>
              <a:rPr lang="tr-TR" sz="2800" dirty="0"/>
              <a:t>, Fransız </a:t>
            </a:r>
            <a:r>
              <a:rPr lang="tr-TR" sz="2800" dirty="0" smtClean="0"/>
              <a:t>Yasama Meclisi’nin </a:t>
            </a:r>
            <a:r>
              <a:rPr lang="tr-TR" sz="2800" dirty="0"/>
              <a:t>ve İngiliz Parlamentosu’nun yerini alacak ve ulusal oyların söz </a:t>
            </a:r>
            <a:r>
              <a:rPr lang="tr-TR" sz="2800" dirty="0" smtClean="0"/>
              <a:t>konusu olduğu </a:t>
            </a:r>
            <a:r>
              <a:rPr lang="tr-TR" sz="2800" dirty="0"/>
              <a:t>bir yasama organı oluşturulacaktır.” öngörüsünde </a:t>
            </a:r>
            <a:r>
              <a:rPr lang="tr-TR" sz="2800" dirty="0" smtClean="0"/>
              <a:t>bulunmuştur.</a:t>
            </a:r>
            <a:endParaRPr lang="tr-TR" sz="2800" dirty="0"/>
          </a:p>
        </p:txBody>
      </p:sp>
    </p:spTree>
    <p:extLst>
      <p:ext uri="{BB962C8B-B14F-4D97-AF65-F5344CB8AC3E}">
        <p14:creationId xmlns:p14="http://schemas.microsoft.com/office/powerpoint/2010/main" val="718849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2090" y="620688"/>
            <a:ext cx="8229600" cy="1143000"/>
          </a:xfrm>
        </p:spPr>
        <p:txBody>
          <a:bodyPr>
            <a:noAutofit/>
          </a:bodyPr>
          <a:lstStyle/>
          <a:p>
            <a:r>
              <a:rPr lang="tr-TR" sz="2800" b="1" dirty="0"/>
              <a:t>Gümrük Birliği’nin Türkiye Ekonomisi Üzerindeki Etkileri </a:t>
            </a:r>
          </a:p>
        </p:txBody>
      </p:sp>
      <p:sp>
        <p:nvSpPr>
          <p:cNvPr id="3" name="İçerik Yer Tutucusu 2"/>
          <p:cNvSpPr>
            <a:spLocks noGrp="1"/>
          </p:cNvSpPr>
          <p:nvPr>
            <p:ph idx="1"/>
          </p:nvPr>
        </p:nvSpPr>
        <p:spPr>
          <a:xfrm>
            <a:off x="457200" y="1916832"/>
            <a:ext cx="8229600" cy="4525963"/>
          </a:xfrm>
        </p:spPr>
        <p:txBody>
          <a:bodyPr>
            <a:normAutofit/>
          </a:bodyPr>
          <a:lstStyle/>
          <a:p>
            <a:r>
              <a:rPr lang="tr-TR" sz="2400" b="1" dirty="0"/>
              <a:t>Statik </a:t>
            </a:r>
            <a:r>
              <a:rPr lang="tr-TR" sz="2400" b="1" dirty="0" smtClean="0"/>
              <a:t>Etkiler</a:t>
            </a:r>
          </a:p>
          <a:p>
            <a:pPr marL="0" indent="0">
              <a:buNone/>
            </a:pPr>
            <a:endParaRPr lang="tr-TR" sz="1800" b="1" dirty="0" smtClean="0"/>
          </a:p>
          <a:p>
            <a:pPr marL="0" indent="0" algn="just">
              <a:buNone/>
            </a:pPr>
            <a:r>
              <a:rPr lang="tr-TR" sz="2000" dirty="0" smtClean="0"/>
              <a:t>GB’nin </a:t>
            </a:r>
            <a:r>
              <a:rPr lang="tr-TR" sz="2000" dirty="0"/>
              <a:t>statik etkileri, teknoloji ve ekonomik yapı değişmeksizin, birlik içinde kaynakların yeniden dağılımı şeklinde ortaya çıkan etkileri içerir. GB oluşumundan sonra bir kerede oraya çıkacak etkileri açıklamak için kullanılmaktadır. Örneğin, bütünleşme sonrası dış ticaret hadlerinde ki artış ya da azalışların incelenmesini </a:t>
            </a:r>
            <a:r>
              <a:rPr lang="tr-TR" sz="2000" dirty="0" smtClean="0"/>
              <a:t>kapsar. Burada</a:t>
            </a:r>
            <a:r>
              <a:rPr lang="tr-TR" sz="2000" dirty="0"/>
              <a:t>, GB’nin Türkiye ekonomisi üzerindeki statik etkileri üretim etkisi (ticaret yaratıcı etki, ticaret saptırıcı etki), tüketim etkisi, ticaret hadlerine etkisi ve kamu gelirleri etkisi olarak incelenmektedir. </a:t>
            </a:r>
          </a:p>
        </p:txBody>
      </p:sp>
    </p:spTree>
    <p:extLst>
      <p:ext uri="{BB962C8B-B14F-4D97-AF65-F5344CB8AC3E}">
        <p14:creationId xmlns:p14="http://schemas.microsoft.com/office/powerpoint/2010/main" val="29971839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685800" y="404664"/>
            <a:ext cx="7772400" cy="1470025"/>
          </a:xfrm>
        </p:spPr>
        <p:txBody>
          <a:bodyPr>
            <a:normAutofit/>
          </a:bodyPr>
          <a:lstStyle/>
          <a:p>
            <a:r>
              <a:rPr lang="tr-TR" sz="3200" b="1" dirty="0" smtClean="0"/>
              <a:t>GÜMRÜK BİRLİĞİ’NİN STATİK ETKİLERİ</a:t>
            </a:r>
            <a:endParaRPr lang="tr-TR" sz="3200" b="1" dirty="0"/>
          </a:p>
        </p:txBody>
      </p:sp>
      <p:sp>
        <p:nvSpPr>
          <p:cNvPr id="5" name="Alt Başlık 4"/>
          <p:cNvSpPr>
            <a:spLocks noGrp="1"/>
          </p:cNvSpPr>
          <p:nvPr>
            <p:ph type="subTitle" idx="1"/>
          </p:nvPr>
        </p:nvSpPr>
        <p:spPr>
          <a:xfrm>
            <a:off x="935596" y="1891663"/>
            <a:ext cx="7272808" cy="4010000"/>
          </a:xfrm>
        </p:spPr>
        <p:txBody>
          <a:bodyPr/>
          <a:lstStyle/>
          <a:p>
            <a:pPr algn="l" fontAlgn="base"/>
            <a:r>
              <a:rPr lang="tr-TR" dirty="0">
                <a:solidFill>
                  <a:schemeClr val="tx1"/>
                </a:solidFill>
              </a:rPr>
              <a:t>*Üretim </a:t>
            </a:r>
            <a:r>
              <a:rPr lang="tr-TR" dirty="0" smtClean="0">
                <a:solidFill>
                  <a:schemeClr val="tx1"/>
                </a:solidFill>
              </a:rPr>
              <a:t>Etkisi</a:t>
            </a:r>
          </a:p>
          <a:p>
            <a:pPr algn="l" fontAlgn="base"/>
            <a:r>
              <a:rPr lang="tr-TR" dirty="0">
                <a:solidFill>
                  <a:schemeClr val="tx1"/>
                </a:solidFill>
              </a:rPr>
              <a:t>	</a:t>
            </a:r>
            <a:r>
              <a:rPr lang="tr-TR" dirty="0" smtClean="0">
                <a:solidFill>
                  <a:schemeClr val="tx1"/>
                </a:solidFill>
              </a:rPr>
              <a:t>Ticaret </a:t>
            </a:r>
            <a:r>
              <a:rPr lang="tr-TR" dirty="0">
                <a:solidFill>
                  <a:schemeClr val="tx1"/>
                </a:solidFill>
              </a:rPr>
              <a:t>Yaratıcı Etki</a:t>
            </a:r>
          </a:p>
          <a:p>
            <a:pPr algn="l" fontAlgn="base"/>
            <a:r>
              <a:rPr lang="tr-TR" dirty="0" smtClean="0">
                <a:solidFill>
                  <a:schemeClr val="tx1"/>
                </a:solidFill>
              </a:rPr>
              <a:t>	Ticaret </a:t>
            </a:r>
            <a:r>
              <a:rPr lang="tr-TR" dirty="0">
                <a:solidFill>
                  <a:schemeClr val="tx1"/>
                </a:solidFill>
              </a:rPr>
              <a:t>Saptırıcı Etki</a:t>
            </a:r>
          </a:p>
          <a:p>
            <a:pPr algn="l" fontAlgn="base"/>
            <a:r>
              <a:rPr lang="tr-TR" dirty="0">
                <a:solidFill>
                  <a:schemeClr val="tx1"/>
                </a:solidFill>
              </a:rPr>
              <a:t>*Tüketim Etkisi</a:t>
            </a:r>
          </a:p>
          <a:p>
            <a:pPr algn="l" fontAlgn="base"/>
            <a:r>
              <a:rPr lang="tr-TR" dirty="0">
                <a:solidFill>
                  <a:schemeClr val="tx1"/>
                </a:solidFill>
              </a:rPr>
              <a:t>*Ticaret Hadlerine Olan Etkisi</a:t>
            </a:r>
          </a:p>
          <a:p>
            <a:pPr algn="l" fontAlgn="base"/>
            <a:r>
              <a:rPr lang="tr-TR" dirty="0">
                <a:solidFill>
                  <a:schemeClr val="tx1"/>
                </a:solidFill>
              </a:rPr>
              <a:t>*Kamu Gelirlerine Olan Etkisi</a:t>
            </a:r>
          </a:p>
          <a:p>
            <a:pPr algn="l"/>
            <a:endParaRPr lang="tr-TR" dirty="0">
              <a:solidFill>
                <a:schemeClr val="tx1"/>
              </a:solidFill>
            </a:endParaRPr>
          </a:p>
        </p:txBody>
      </p:sp>
    </p:spTree>
    <p:extLst>
      <p:ext uri="{BB962C8B-B14F-4D97-AF65-F5344CB8AC3E}">
        <p14:creationId xmlns:p14="http://schemas.microsoft.com/office/powerpoint/2010/main" val="37376161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836712"/>
            <a:ext cx="8229600" cy="1143000"/>
          </a:xfrm>
        </p:spPr>
        <p:txBody>
          <a:bodyPr>
            <a:noAutofit/>
          </a:bodyPr>
          <a:lstStyle/>
          <a:p>
            <a:r>
              <a:rPr lang="tr-TR" sz="3200" b="1" dirty="0"/>
              <a:t>Gümrük Birliği’nin Türkiye Ekonomisi Üzerindeki Etkileri </a:t>
            </a:r>
            <a:endParaRPr lang="tr-TR" sz="3200" dirty="0"/>
          </a:p>
        </p:txBody>
      </p:sp>
      <p:sp>
        <p:nvSpPr>
          <p:cNvPr id="3" name="İçerik Yer Tutucusu 2"/>
          <p:cNvSpPr>
            <a:spLocks noGrp="1"/>
          </p:cNvSpPr>
          <p:nvPr>
            <p:ph idx="1"/>
          </p:nvPr>
        </p:nvSpPr>
        <p:spPr>
          <a:xfrm>
            <a:off x="457200" y="2287413"/>
            <a:ext cx="8229600" cy="4525963"/>
          </a:xfrm>
        </p:spPr>
        <p:txBody>
          <a:bodyPr/>
          <a:lstStyle/>
          <a:p>
            <a:r>
              <a:rPr lang="tr-TR" dirty="0"/>
              <a:t>Üretim </a:t>
            </a:r>
            <a:r>
              <a:rPr lang="tr-TR" dirty="0" smtClean="0"/>
              <a:t>Etkisi</a:t>
            </a:r>
          </a:p>
          <a:p>
            <a:pPr lvl="1"/>
            <a:r>
              <a:rPr lang="tr-TR" dirty="0" smtClean="0"/>
              <a:t>Ticaret </a:t>
            </a:r>
            <a:r>
              <a:rPr lang="tr-TR" dirty="0"/>
              <a:t>Yaratıcı Etki </a:t>
            </a:r>
            <a:endParaRPr lang="tr-TR" dirty="0" smtClean="0"/>
          </a:p>
          <a:p>
            <a:pPr marL="457200" lvl="1" indent="0" algn="just">
              <a:buNone/>
            </a:pPr>
            <a:r>
              <a:rPr lang="tr-TR" sz="2400" dirty="0"/>
              <a:t>Ticaret yaratıcı etki, pahalı yerli üretimin diğer üyeden gelen ucuz ithalatla ikame edilmesi olarak tanımlanmaktadır. Bu etki, pahalı yerli üretimde kullanılan kaynakların daha verimli alanlara aktarılmasını </a:t>
            </a:r>
            <a:r>
              <a:rPr lang="tr-TR" sz="2400" dirty="0" smtClean="0"/>
              <a:t>sağlamaktadır. </a:t>
            </a:r>
            <a:r>
              <a:rPr lang="tr-TR" sz="2400" dirty="0"/>
              <a:t>Ticaret yaratma bir anlamda refahı artırır denilebilir. </a:t>
            </a:r>
            <a:endParaRPr lang="tr-TR" sz="2400" dirty="0" smtClean="0"/>
          </a:p>
          <a:p>
            <a:pPr marL="457200" lvl="1" indent="0" algn="just">
              <a:buNone/>
            </a:pPr>
            <a:endParaRPr lang="tr-TR" sz="2400" dirty="0"/>
          </a:p>
        </p:txBody>
      </p:sp>
    </p:spTree>
    <p:extLst>
      <p:ext uri="{BB962C8B-B14F-4D97-AF65-F5344CB8AC3E}">
        <p14:creationId xmlns:p14="http://schemas.microsoft.com/office/powerpoint/2010/main" val="30185255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836712"/>
            <a:ext cx="8229600" cy="1143000"/>
          </a:xfrm>
        </p:spPr>
        <p:txBody>
          <a:bodyPr>
            <a:normAutofit/>
          </a:bodyPr>
          <a:lstStyle/>
          <a:p>
            <a:pPr lvl="1" algn="ctr" rtl="0">
              <a:spcBef>
                <a:spcPct val="0"/>
              </a:spcBef>
            </a:pPr>
            <a:r>
              <a:rPr lang="tr-TR" sz="2800" b="1" dirty="0" smtClean="0"/>
              <a:t>Ticaret Yaratıcı Etki </a:t>
            </a:r>
            <a:br>
              <a:rPr lang="tr-TR" sz="2800" b="1" dirty="0" smtClean="0"/>
            </a:br>
            <a:endParaRPr lang="tr-TR" sz="2800" b="1" dirty="0"/>
          </a:p>
        </p:txBody>
      </p:sp>
      <p:sp>
        <p:nvSpPr>
          <p:cNvPr id="3" name="İçerik Yer Tutucusu 2"/>
          <p:cNvSpPr>
            <a:spLocks noGrp="1"/>
          </p:cNvSpPr>
          <p:nvPr>
            <p:ph idx="1"/>
          </p:nvPr>
        </p:nvSpPr>
        <p:spPr/>
        <p:txBody>
          <a:bodyPr>
            <a:normAutofit/>
          </a:bodyPr>
          <a:lstStyle/>
          <a:p>
            <a:pPr algn="just"/>
            <a:endParaRPr lang="tr-TR" sz="2200" dirty="0" smtClean="0"/>
          </a:p>
          <a:p>
            <a:pPr marL="342900" lvl="1" indent="-342900" algn="just">
              <a:buFont typeface="Arial" pitchFamily="34" charset="0"/>
              <a:buChar char="•"/>
            </a:pPr>
            <a:r>
              <a:rPr lang="tr-TR" sz="2200" dirty="0"/>
              <a:t>Entegrasyon dahilindeki ülkenin, ortaklık içindeki diğer bir ülkeden daha ucuza ithalat yapabilmesiyle ortaya çıkar</a:t>
            </a:r>
            <a:r>
              <a:rPr lang="tr-TR" sz="2200" dirty="0" smtClean="0"/>
              <a:t>.</a:t>
            </a:r>
            <a:endParaRPr lang="tr-TR" sz="2200" dirty="0"/>
          </a:p>
          <a:p>
            <a:pPr algn="just"/>
            <a:endParaRPr lang="tr-TR" sz="2200" dirty="0" smtClean="0"/>
          </a:p>
          <a:p>
            <a:pPr algn="just"/>
            <a:endParaRPr lang="tr-TR" sz="2200" dirty="0"/>
          </a:p>
          <a:p>
            <a:pPr algn="just"/>
            <a:r>
              <a:rPr lang="tr-TR" sz="2200" dirty="0" smtClean="0"/>
              <a:t>Pahalı yerli </a:t>
            </a:r>
            <a:r>
              <a:rPr lang="tr-TR" sz="2200" dirty="0"/>
              <a:t>üretimin yerine, birlik içinde en verimli (maliyeti en düşük) ülkeden yapılacak ithalat geçmiş olur. İthalatçı ülkede korumanın kaldırılmasıyla fiyatların düşmesi yurtiçi tüketimin artmasına, dolayısıyla ticaret hacminin genişlemesine neden olur. </a:t>
            </a:r>
            <a:br>
              <a:rPr lang="tr-TR" sz="2200" dirty="0"/>
            </a:br>
            <a:r>
              <a:rPr lang="tr-TR" sz="2200" dirty="0"/>
              <a:t/>
            </a:r>
            <a:br>
              <a:rPr lang="tr-TR" sz="2200" dirty="0"/>
            </a:br>
            <a:endParaRPr lang="tr-TR" sz="2200" dirty="0"/>
          </a:p>
        </p:txBody>
      </p:sp>
    </p:spTree>
    <p:extLst>
      <p:ext uri="{BB962C8B-B14F-4D97-AF65-F5344CB8AC3E}">
        <p14:creationId xmlns:p14="http://schemas.microsoft.com/office/powerpoint/2010/main" val="16810760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7597" y="692696"/>
            <a:ext cx="8229600" cy="1143000"/>
          </a:xfrm>
        </p:spPr>
        <p:txBody>
          <a:bodyPr>
            <a:normAutofit/>
          </a:bodyPr>
          <a:lstStyle/>
          <a:p>
            <a:r>
              <a:rPr lang="tr-TR" sz="3200" b="1" dirty="0" smtClean="0"/>
              <a:t>Ticaret Yaratıcı Etki</a:t>
            </a:r>
            <a:endParaRPr lang="tr-TR" sz="3200" b="1" dirty="0"/>
          </a:p>
        </p:txBody>
      </p:sp>
      <p:sp>
        <p:nvSpPr>
          <p:cNvPr id="3" name="İçerik Yer Tutucusu 2"/>
          <p:cNvSpPr>
            <a:spLocks noGrp="1"/>
          </p:cNvSpPr>
          <p:nvPr>
            <p:ph idx="1"/>
          </p:nvPr>
        </p:nvSpPr>
        <p:spPr>
          <a:xfrm>
            <a:off x="457200" y="1988840"/>
            <a:ext cx="8229600" cy="4525963"/>
          </a:xfrm>
        </p:spPr>
        <p:txBody>
          <a:bodyPr>
            <a:normAutofit/>
          </a:bodyPr>
          <a:lstStyle/>
          <a:p>
            <a:pPr algn="just"/>
            <a:r>
              <a:rPr lang="tr-TR" sz="2400" dirty="0"/>
              <a:t>Bir bölge içinde ticari engeller kaldırılınca, serbest piyasanın doğası gereği bu bölgeyi oluşturan ülkeler arasında </a:t>
            </a:r>
            <a:r>
              <a:rPr lang="tr-TR" sz="2400" b="1" dirty="0"/>
              <a:t>dış ticaret hacmi genişler ve üretim daha etkin ellerde toplanır</a:t>
            </a:r>
            <a:r>
              <a:rPr lang="tr-TR" sz="2400" dirty="0" smtClean="0"/>
              <a:t>.</a:t>
            </a:r>
          </a:p>
          <a:p>
            <a:pPr algn="just"/>
            <a:endParaRPr lang="tr-TR" sz="2400" dirty="0"/>
          </a:p>
          <a:p>
            <a:pPr algn="just"/>
            <a:r>
              <a:rPr lang="tr-TR" sz="2400" dirty="0" smtClean="0"/>
              <a:t>Gümrük birliklerinin </a:t>
            </a:r>
            <a:r>
              <a:rPr lang="tr-TR" sz="2400" dirty="0"/>
              <a:t>dünya refahına net etkisi, </a:t>
            </a:r>
            <a:r>
              <a:rPr lang="tr-TR" sz="2400" b="1" dirty="0"/>
              <a:t>meydana getirdiği ticaret yaratıcı etki ile ticareti saptırıcı etki arasındaki fark </a:t>
            </a:r>
            <a:r>
              <a:rPr lang="tr-TR" sz="2400" dirty="0"/>
              <a:t>olacaktır. </a:t>
            </a:r>
            <a:endParaRPr lang="tr-TR" sz="2400" dirty="0" smtClean="0"/>
          </a:p>
          <a:p>
            <a:pPr algn="just"/>
            <a:endParaRPr lang="tr-TR" sz="2400" dirty="0"/>
          </a:p>
          <a:p>
            <a:pPr algn="just"/>
            <a:endParaRPr lang="tr-TR" sz="2400" dirty="0" smtClean="0"/>
          </a:p>
          <a:p>
            <a:pPr algn="just"/>
            <a:endParaRPr lang="tr-TR" sz="2400" dirty="0"/>
          </a:p>
          <a:p>
            <a:pPr algn="just"/>
            <a:endParaRPr lang="tr-TR" sz="2400" dirty="0"/>
          </a:p>
        </p:txBody>
      </p:sp>
    </p:spTree>
    <p:extLst>
      <p:ext uri="{BB962C8B-B14F-4D97-AF65-F5344CB8AC3E}">
        <p14:creationId xmlns:p14="http://schemas.microsoft.com/office/powerpoint/2010/main" val="36565712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908720"/>
            <a:ext cx="7787208" cy="5217443"/>
          </a:xfrm>
        </p:spPr>
        <p:txBody>
          <a:bodyPr>
            <a:normAutofit/>
          </a:bodyPr>
          <a:lstStyle/>
          <a:p>
            <a:pPr marL="0" indent="0" algn="ctr">
              <a:buNone/>
            </a:pPr>
            <a:r>
              <a:rPr lang="tr-TR" sz="2800" b="1" dirty="0"/>
              <a:t>Ticaret yaratıcı etkinin refah kazançları iki bölümden </a:t>
            </a:r>
            <a:r>
              <a:rPr lang="tr-TR" sz="2800" b="1" dirty="0" smtClean="0"/>
              <a:t>oluşmaktadır: </a:t>
            </a:r>
            <a:r>
              <a:rPr lang="tr-TR" sz="2800" dirty="0"/>
              <a:t/>
            </a:r>
            <a:br>
              <a:rPr lang="tr-TR" sz="2800" dirty="0"/>
            </a:br>
            <a:endParaRPr lang="tr-TR" sz="2800" dirty="0" smtClean="0"/>
          </a:p>
          <a:p>
            <a:pPr marL="0" indent="0" algn="just">
              <a:buNone/>
            </a:pPr>
            <a:r>
              <a:rPr lang="tr-TR" sz="2800" dirty="0"/>
              <a:t/>
            </a:r>
            <a:br>
              <a:rPr lang="tr-TR" sz="2800" dirty="0"/>
            </a:br>
            <a:r>
              <a:rPr lang="tr-TR" sz="2800" dirty="0" smtClean="0"/>
              <a:t>- Yüksek maliyetli </a:t>
            </a:r>
            <a:r>
              <a:rPr lang="tr-TR" sz="2800" dirty="0"/>
              <a:t>ülkede yerli üretimin azalması dolayısıyla ortaya çıkan </a:t>
            </a:r>
            <a:r>
              <a:rPr lang="tr-TR" sz="2800" b="1" dirty="0"/>
              <a:t>üretim kazançları</a:t>
            </a:r>
            <a:r>
              <a:rPr lang="tr-TR" sz="2800" dirty="0"/>
              <a:t>dır.</a:t>
            </a:r>
            <a:br>
              <a:rPr lang="tr-TR" sz="2800" dirty="0"/>
            </a:br>
            <a:r>
              <a:rPr lang="tr-TR" sz="2800" dirty="0"/>
              <a:t/>
            </a:r>
            <a:br>
              <a:rPr lang="tr-TR" sz="2800" dirty="0"/>
            </a:br>
            <a:r>
              <a:rPr lang="tr-TR" sz="2800" dirty="0" smtClean="0"/>
              <a:t/>
            </a:r>
            <a:br>
              <a:rPr lang="tr-TR" sz="2800" dirty="0" smtClean="0"/>
            </a:br>
            <a:r>
              <a:rPr lang="tr-TR" sz="2800" dirty="0" smtClean="0"/>
              <a:t>-  Düşük fiyat </a:t>
            </a:r>
            <a:r>
              <a:rPr lang="tr-TR" sz="2800" dirty="0"/>
              <a:t>nedeniyle oluşan tüketici rantındaki artışının ortaya çıkardığı </a:t>
            </a:r>
            <a:r>
              <a:rPr lang="tr-TR" sz="2800" b="1" dirty="0"/>
              <a:t>tüketim kazançları</a:t>
            </a:r>
            <a:r>
              <a:rPr lang="tr-TR" sz="2800" dirty="0"/>
              <a:t>dır.</a:t>
            </a:r>
          </a:p>
        </p:txBody>
      </p:sp>
    </p:spTree>
    <p:extLst>
      <p:ext uri="{BB962C8B-B14F-4D97-AF65-F5344CB8AC3E}">
        <p14:creationId xmlns:p14="http://schemas.microsoft.com/office/powerpoint/2010/main" val="16474614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773832"/>
            <a:ext cx="8229600" cy="1143000"/>
          </a:xfrm>
        </p:spPr>
        <p:txBody>
          <a:bodyPr/>
          <a:lstStyle/>
          <a:p>
            <a:r>
              <a:rPr lang="tr-TR" dirty="0" smtClean="0"/>
              <a:t>Örnek; </a:t>
            </a:r>
            <a:endParaRPr lang="tr-TR" dirty="0"/>
          </a:p>
        </p:txBody>
      </p:sp>
      <p:sp>
        <p:nvSpPr>
          <p:cNvPr id="3" name="İçerik Yer Tutucusu 2"/>
          <p:cNvSpPr>
            <a:spLocks noGrp="1"/>
          </p:cNvSpPr>
          <p:nvPr>
            <p:ph idx="1"/>
          </p:nvPr>
        </p:nvSpPr>
        <p:spPr>
          <a:xfrm>
            <a:off x="457200" y="2204864"/>
            <a:ext cx="8229600" cy="4525963"/>
          </a:xfrm>
        </p:spPr>
        <p:txBody>
          <a:bodyPr>
            <a:normAutofit/>
          </a:bodyPr>
          <a:lstStyle/>
          <a:p>
            <a:pPr algn="just"/>
            <a:r>
              <a:rPr lang="tr-TR" sz="2400" dirty="0"/>
              <a:t>Romanya’nın </a:t>
            </a:r>
            <a:r>
              <a:rPr lang="tr-TR" sz="2400" dirty="0" smtClean="0"/>
              <a:t>ithal ettiği </a:t>
            </a:r>
            <a:r>
              <a:rPr lang="tr-TR" sz="2400" dirty="0" err="1" smtClean="0"/>
              <a:t>bașlıca</a:t>
            </a:r>
            <a:r>
              <a:rPr lang="tr-TR" sz="2400" dirty="0" smtClean="0"/>
              <a:t> </a:t>
            </a:r>
            <a:r>
              <a:rPr lang="tr-TR" sz="2400" dirty="0"/>
              <a:t>sanayi ürünlerine bakıldığında en önemli ürünlerin, tekstil, ayakkabı, lastik, çimento, ham çelik, </a:t>
            </a:r>
            <a:r>
              <a:rPr lang="tr-TR" sz="2400" dirty="0" err="1"/>
              <a:t>hanehalkı</a:t>
            </a:r>
            <a:r>
              <a:rPr lang="tr-TR" sz="2400" dirty="0"/>
              <a:t> tüketim maddeleri, binek arabaları, traktörler, </a:t>
            </a:r>
            <a:r>
              <a:rPr lang="tr-TR" sz="2400" dirty="0" err="1"/>
              <a:t>șarap</a:t>
            </a:r>
            <a:r>
              <a:rPr lang="tr-TR" sz="2400" dirty="0"/>
              <a:t> ve bira olduğu görülmektedir</a:t>
            </a:r>
            <a:r>
              <a:rPr lang="tr-TR" sz="2400" dirty="0" smtClean="0"/>
              <a:t>. </a:t>
            </a:r>
            <a:endParaRPr lang="tr-TR" sz="2400" dirty="0"/>
          </a:p>
        </p:txBody>
      </p:sp>
    </p:spTree>
    <p:extLst>
      <p:ext uri="{BB962C8B-B14F-4D97-AF65-F5344CB8AC3E}">
        <p14:creationId xmlns:p14="http://schemas.microsoft.com/office/powerpoint/2010/main" val="30339418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1259632" y="1052736"/>
            <a:ext cx="6498156" cy="4463380"/>
          </a:xfrm>
          <a:prstGeom prst="rect">
            <a:avLst/>
          </a:prstGeom>
        </p:spPr>
      </p:pic>
    </p:spTree>
    <p:extLst>
      <p:ext uri="{BB962C8B-B14F-4D97-AF65-F5344CB8AC3E}">
        <p14:creationId xmlns:p14="http://schemas.microsoft.com/office/powerpoint/2010/main" val="33017017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10000"/>
          </a:bodyPr>
          <a:lstStyle/>
          <a:p>
            <a:pPr marL="0" indent="0">
              <a:buNone/>
            </a:pPr>
            <a:r>
              <a:rPr lang="tr-TR" b="1" dirty="0"/>
              <a:t>Ticaret Saptırıcı Etki </a:t>
            </a:r>
            <a:endParaRPr lang="tr-TR" b="1" dirty="0" smtClean="0"/>
          </a:p>
          <a:p>
            <a:pPr algn="just"/>
            <a:r>
              <a:rPr lang="tr-TR" sz="2400" dirty="0" smtClean="0"/>
              <a:t>GB </a:t>
            </a:r>
            <a:r>
              <a:rPr lang="tr-TR" sz="2400" dirty="0"/>
              <a:t>dışından gelen ucuz ithalatın yerini birlik içindeki pahalı ithalatın alması olarak tanımlanır. Bu etki, pahalı üretim yapan sektörlere kaynak </a:t>
            </a:r>
            <a:r>
              <a:rPr lang="tr-TR" sz="2400" dirty="0" smtClean="0"/>
              <a:t>aktarımına </a:t>
            </a:r>
            <a:r>
              <a:rPr lang="tr-TR" sz="2400" dirty="0"/>
              <a:t>neden olur ve refahı </a:t>
            </a:r>
            <a:r>
              <a:rPr lang="tr-TR" sz="2400" dirty="0" smtClean="0"/>
              <a:t>azaltır.</a:t>
            </a:r>
          </a:p>
          <a:p>
            <a:pPr marL="0" indent="0" algn="just">
              <a:buNone/>
            </a:pPr>
            <a:endParaRPr lang="tr-TR" sz="2400" dirty="0" smtClean="0"/>
          </a:p>
          <a:p>
            <a:pPr algn="just"/>
            <a:r>
              <a:rPr lang="tr-TR" sz="2400" dirty="0" smtClean="0"/>
              <a:t>Üçüncü </a:t>
            </a:r>
            <a:r>
              <a:rPr lang="tr-TR" sz="2400" dirty="0"/>
              <a:t>ülke mallarına karşı konan ortak tarife sonucu bu ülkelerin mallarının pahalı hale gelmesi ticaretin birlik içine kaymasına neden olur. Ticareti birlik dışından birlik içine kaydıran bu etkiye ticaret saptırıcı etki </a:t>
            </a:r>
            <a:r>
              <a:rPr lang="tr-TR" sz="2400" dirty="0" smtClean="0"/>
              <a:t>denir.</a:t>
            </a:r>
          </a:p>
          <a:p>
            <a:pPr marL="0" indent="0" algn="just">
              <a:buNone/>
            </a:pPr>
            <a:endParaRPr lang="tr-TR" sz="2400" dirty="0" smtClean="0"/>
          </a:p>
          <a:p>
            <a:pPr algn="just"/>
            <a:r>
              <a:rPr lang="tr-TR" sz="2400" dirty="0" smtClean="0"/>
              <a:t>Bu </a:t>
            </a:r>
            <a:r>
              <a:rPr lang="tr-TR" sz="2400" dirty="0"/>
              <a:t>etki sonucu birlik dışında kalan ülkelerle yapılan ticaret hacminde, daralma ortaya çıkmaktadır. </a:t>
            </a:r>
          </a:p>
        </p:txBody>
      </p:sp>
      <p:sp>
        <p:nvSpPr>
          <p:cNvPr id="4" name="Unvan 1"/>
          <p:cNvSpPr>
            <a:spLocks noGrp="1"/>
          </p:cNvSpPr>
          <p:nvPr>
            <p:ph type="title"/>
          </p:nvPr>
        </p:nvSpPr>
        <p:spPr/>
        <p:txBody>
          <a:bodyPr>
            <a:noAutofit/>
          </a:bodyPr>
          <a:lstStyle/>
          <a:p>
            <a:r>
              <a:rPr lang="tr-TR" sz="3200" b="1" dirty="0"/>
              <a:t>Gümrük Birliği’nin Türkiye Ekonomisi Üzerindeki Etkileri </a:t>
            </a:r>
            <a:endParaRPr lang="tr-TR" sz="3200" dirty="0"/>
          </a:p>
        </p:txBody>
      </p:sp>
    </p:spTree>
    <p:extLst>
      <p:ext uri="{BB962C8B-B14F-4D97-AF65-F5344CB8AC3E}">
        <p14:creationId xmlns:p14="http://schemas.microsoft.com/office/powerpoint/2010/main" val="336604313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2800" b="1" dirty="0"/>
              <a:t>Gümrük Birliği’nin Türkiye Ekonomisi Üzerindeki Etkileri</a:t>
            </a:r>
            <a:endParaRPr lang="tr-TR" sz="2800" dirty="0"/>
          </a:p>
        </p:txBody>
      </p:sp>
      <p:sp>
        <p:nvSpPr>
          <p:cNvPr id="3" name="İçerik Yer Tutucusu 2"/>
          <p:cNvSpPr>
            <a:spLocks noGrp="1"/>
          </p:cNvSpPr>
          <p:nvPr>
            <p:ph idx="1"/>
          </p:nvPr>
        </p:nvSpPr>
        <p:spPr/>
        <p:txBody>
          <a:bodyPr>
            <a:normAutofit fontScale="92500"/>
          </a:bodyPr>
          <a:lstStyle/>
          <a:p>
            <a:pPr marL="0" indent="0" algn="just">
              <a:buNone/>
            </a:pPr>
            <a:r>
              <a:rPr lang="tr-TR" sz="2600" b="1" dirty="0" smtClean="0"/>
              <a:t>Tüketim </a:t>
            </a:r>
            <a:r>
              <a:rPr lang="tr-TR" sz="2600" b="1" dirty="0"/>
              <a:t>Etkisi </a:t>
            </a:r>
          </a:p>
          <a:p>
            <a:pPr algn="just"/>
            <a:r>
              <a:rPr lang="tr-TR" sz="2400" dirty="0" smtClean="0"/>
              <a:t>GB </a:t>
            </a:r>
            <a:r>
              <a:rPr lang="tr-TR" sz="2400" dirty="0"/>
              <a:t>sonucu gümrükler indirilince nispi olarak daha ucuza gelen yabancı mallar daha fazla talep edilmektedir. </a:t>
            </a:r>
            <a:endParaRPr lang="tr-TR" sz="2400" dirty="0" smtClean="0"/>
          </a:p>
          <a:p>
            <a:pPr algn="just"/>
            <a:endParaRPr lang="tr-TR" sz="2400" dirty="0"/>
          </a:p>
          <a:p>
            <a:pPr algn="just"/>
            <a:r>
              <a:rPr lang="tr-TR" sz="2400" dirty="0" smtClean="0"/>
              <a:t>GB </a:t>
            </a:r>
            <a:r>
              <a:rPr lang="tr-TR" sz="2400" dirty="0"/>
              <a:t>sonucu birlik içinde pahalıya üreten üye ülkenin ve Ortak Gümrük Tarifesi sonucu ürünleri pahalı hale gelen birlik dışı ülkelerin üretimi azalmaktadır. </a:t>
            </a:r>
            <a:endParaRPr lang="tr-TR" sz="2400" dirty="0" smtClean="0"/>
          </a:p>
          <a:p>
            <a:pPr algn="just"/>
            <a:endParaRPr lang="tr-TR" sz="2400" dirty="0"/>
          </a:p>
          <a:p>
            <a:pPr algn="just"/>
            <a:r>
              <a:rPr lang="tr-TR" sz="2400" dirty="0" smtClean="0"/>
              <a:t>Üretim </a:t>
            </a:r>
            <a:r>
              <a:rPr lang="tr-TR" sz="2400" dirty="0"/>
              <a:t>etkisindeki bu değişikliğe bağlı olarak birlik içi fiyat herhangi bir ülkenin fiyatının altında kalırsa, bu ülke vatandaşlarının </a:t>
            </a:r>
            <a:r>
              <a:rPr lang="tr-TR" sz="2400" dirty="0" err="1"/>
              <a:t>satınalma</a:t>
            </a:r>
            <a:r>
              <a:rPr lang="tr-TR" sz="2400" dirty="0"/>
              <a:t> güçleri artacağından birlik içi ithalat artacaktır. Bu ithalat artışı da GB’nin tüketim etkisini ortaya </a:t>
            </a:r>
            <a:r>
              <a:rPr lang="tr-TR" sz="2400" dirty="0" smtClean="0"/>
              <a:t>çıkarır.</a:t>
            </a:r>
            <a:endParaRPr lang="tr-TR" sz="2400" dirty="0"/>
          </a:p>
        </p:txBody>
      </p:sp>
    </p:spTree>
    <p:extLst>
      <p:ext uri="{BB962C8B-B14F-4D97-AF65-F5344CB8AC3E}">
        <p14:creationId xmlns:p14="http://schemas.microsoft.com/office/powerpoint/2010/main" val="1336918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620688"/>
            <a:ext cx="8229600" cy="1143000"/>
          </a:xfrm>
        </p:spPr>
        <p:txBody>
          <a:bodyPr/>
          <a:lstStyle/>
          <a:p>
            <a:r>
              <a:rPr lang="tr-TR" b="1" dirty="0"/>
              <a:t>AVRUPA BİRLİĞİ</a:t>
            </a:r>
            <a:endParaRPr lang="tr-TR" dirty="0"/>
          </a:p>
        </p:txBody>
      </p:sp>
      <p:sp>
        <p:nvSpPr>
          <p:cNvPr id="3" name="İçerik Yer Tutucusu 2"/>
          <p:cNvSpPr>
            <a:spLocks noGrp="1"/>
          </p:cNvSpPr>
          <p:nvPr>
            <p:ph idx="1"/>
          </p:nvPr>
        </p:nvSpPr>
        <p:spPr>
          <a:xfrm>
            <a:off x="457200" y="1999381"/>
            <a:ext cx="8229600" cy="4525963"/>
          </a:xfrm>
        </p:spPr>
        <p:txBody>
          <a:bodyPr>
            <a:normAutofit/>
          </a:bodyPr>
          <a:lstStyle/>
          <a:p>
            <a:pPr algn="just"/>
            <a:r>
              <a:rPr lang="tr-TR" sz="2800" dirty="0"/>
              <a:t>Avrupa yüzyıllarca, sık sık yaşanan kanlı savaşlara sahne </a:t>
            </a:r>
            <a:r>
              <a:rPr lang="tr-TR" sz="2800" dirty="0" smtClean="0"/>
              <a:t>olmuştur.</a:t>
            </a:r>
          </a:p>
          <a:p>
            <a:pPr algn="just"/>
            <a:r>
              <a:rPr lang="tr-TR" sz="2800" dirty="0" smtClean="0"/>
              <a:t>1870-1945 </a:t>
            </a:r>
            <a:r>
              <a:rPr lang="tr-TR" sz="2800" dirty="0"/>
              <a:t>yılları arasında Fransa ve Almanya üç kez savaştılar. </a:t>
            </a:r>
            <a:endParaRPr lang="tr-TR" sz="2800" dirty="0" smtClean="0"/>
          </a:p>
          <a:p>
            <a:pPr algn="just"/>
            <a:r>
              <a:rPr lang="tr-TR" sz="2800" dirty="0" smtClean="0"/>
              <a:t>Bu </a:t>
            </a:r>
            <a:r>
              <a:rPr lang="tr-TR" sz="2800" dirty="0"/>
              <a:t>felaketler üzerine bazı Avrupalı lider ve düşünürleri, barışın sürdürülebilmesinin tek yolunun, ülkelerinin ekonomik ve siyasi yönlerden birleşmesi olduğu fikrine vardılar.</a:t>
            </a:r>
          </a:p>
        </p:txBody>
      </p:sp>
    </p:spTree>
    <p:extLst>
      <p:ext uri="{BB962C8B-B14F-4D97-AF65-F5344CB8AC3E}">
        <p14:creationId xmlns:p14="http://schemas.microsoft.com/office/powerpoint/2010/main" val="182253237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200" b="1" dirty="0"/>
              <a:t>Gümrük Birliği’nin Türkiye Ekonomisi Üzerindeki Etkileri</a:t>
            </a:r>
            <a:endParaRPr lang="tr-TR" sz="3200" dirty="0"/>
          </a:p>
        </p:txBody>
      </p:sp>
      <p:sp>
        <p:nvSpPr>
          <p:cNvPr id="3" name="İçerik Yer Tutucusu 2"/>
          <p:cNvSpPr>
            <a:spLocks noGrp="1"/>
          </p:cNvSpPr>
          <p:nvPr>
            <p:ph idx="1"/>
          </p:nvPr>
        </p:nvSpPr>
        <p:spPr/>
        <p:txBody>
          <a:bodyPr>
            <a:normAutofit fontScale="92500" lnSpcReduction="10000"/>
          </a:bodyPr>
          <a:lstStyle/>
          <a:p>
            <a:pPr marL="0" indent="0">
              <a:buNone/>
            </a:pPr>
            <a:r>
              <a:rPr lang="tr-TR" b="1" dirty="0"/>
              <a:t>Ticaret Hadlerine Etkisi </a:t>
            </a:r>
            <a:endParaRPr lang="tr-TR" b="1" dirty="0" smtClean="0"/>
          </a:p>
          <a:p>
            <a:pPr marL="0" indent="0">
              <a:buNone/>
            </a:pPr>
            <a:endParaRPr lang="tr-TR" sz="1200" b="1" dirty="0" smtClean="0"/>
          </a:p>
          <a:p>
            <a:pPr algn="just"/>
            <a:r>
              <a:rPr lang="tr-TR" sz="2400" dirty="0" smtClean="0"/>
              <a:t>Ticaret </a:t>
            </a:r>
            <a:r>
              <a:rPr lang="tr-TR" sz="2400" dirty="0"/>
              <a:t>hadleri ihracat fiyatları ile ithalat fiyatlarının birbirine oranıdır. Ülkenin ithal ettiği malların fiyatındaki artış (düşüş) ve ihraç ettiği malların fiyatındaki düşüş (artış) ticaret hadlerinin ülke aleyhine (lehine) geliştiğini gösterir. Ticaret hadleri birliğe üye ülkeler arasındaki iş bölümünün doğuracağı refah yükselişinden her ülkenin alacağı payı belirler</a:t>
            </a:r>
            <a:r>
              <a:rPr lang="tr-TR" sz="2400" dirty="0" smtClean="0"/>
              <a:t>.</a:t>
            </a:r>
          </a:p>
          <a:p>
            <a:pPr algn="just"/>
            <a:endParaRPr lang="tr-TR" sz="2400" dirty="0"/>
          </a:p>
          <a:p>
            <a:pPr algn="just"/>
            <a:r>
              <a:rPr lang="tr-TR" sz="2400" dirty="0"/>
              <a:t>Türkiye’de sanayii sektörü ithalat miktarının ihracat miktarından daha hızlı artması, bu ürünleri birlik içinde ucuza üreten gelişmiş ülkelerin üretim ve gelirinin arttığını, gelir dağılımının gelişmiş ülkeler lehine, ticaret hadleri etkisinin Türkiye aleyhine olduğunu göstermektedir denilebilir.</a:t>
            </a:r>
          </a:p>
        </p:txBody>
      </p:sp>
    </p:spTree>
    <p:extLst>
      <p:ext uri="{BB962C8B-B14F-4D97-AF65-F5344CB8AC3E}">
        <p14:creationId xmlns:p14="http://schemas.microsoft.com/office/powerpoint/2010/main" val="8388278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4563" y="122003"/>
            <a:ext cx="8229600" cy="1143000"/>
          </a:xfrm>
        </p:spPr>
        <p:txBody>
          <a:bodyPr>
            <a:normAutofit/>
          </a:bodyPr>
          <a:lstStyle/>
          <a:p>
            <a:r>
              <a:rPr lang="tr-TR" sz="3200" b="1" dirty="0" smtClean="0"/>
              <a:t>TİCARETİ BOZUCU ETKENLER</a:t>
            </a:r>
            <a:endParaRPr lang="tr-TR" sz="3200" b="1" dirty="0"/>
          </a:p>
        </p:txBody>
      </p:sp>
      <p:sp>
        <p:nvSpPr>
          <p:cNvPr id="3" name="İçerik Yer Tutucusu 2"/>
          <p:cNvSpPr>
            <a:spLocks noGrp="1"/>
          </p:cNvSpPr>
          <p:nvPr>
            <p:ph idx="1"/>
          </p:nvPr>
        </p:nvSpPr>
        <p:spPr>
          <a:xfrm>
            <a:off x="446513" y="1268760"/>
            <a:ext cx="8229600" cy="5400600"/>
          </a:xfrm>
        </p:spPr>
        <p:txBody>
          <a:bodyPr>
            <a:noAutofit/>
          </a:bodyPr>
          <a:lstStyle/>
          <a:p>
            <a:pPr algn="just"/>
            <a:r>
              <a:rPr lang="tr-TR" sz="2400" dirty="0"/>
              <a:t>İlaçlar, kimyasallar, ikinci el mallar, şekerleme, hurda ve yenilenmiş lastik gibi ürünlerin serbest dolaşımını engelleyen tarife dışı önlemler. </a:t>
            </a:r>
            <a:endParaRPr lang="tr-TR" sz="2400" dirty="0" smtClean="0"/>
          </a:p>
          <a:p>
            <a:pPr algn="just"/>
            <a:endParaRPr lang="tr-TR" sz="2400" dirty="0"/>
          </a:p>
          <a:p>
            <a:pPr algn="just"/>
            <a:r>
              <a:rPr lang="tr-TR" sz="2400" dirty="0" smtClean="0"/>
              <a:t>GB </a:t>
            </a:r>
            <a:r>
              <a:rPr lang="tr-TR" sz="2400" dirty="0"/>
              <a:t>kapsamında yer alan alanlardaki AB müktesebatının Türk mevzuatına zamanında aktarılmasını sağlamaya yönelik ikili sürecin yarı etkin kullanılması (örneğin Türkiye tarafından yapılacak sunumlardaki gecikmeler; Avrupa Komisyonu tarafından verilecek cevaplardaki gecikmeler; bildirim yapılmaması sebebiyle). </a:t>
            </a:r>
            <a:endParaRPr lang="tr-TR" sz="2400" dirty="0" smtClean="0"/>
          </a:p>
          <a:p>
            <a:pPr algn="just"/>
            <a:endParaRPr lang="tr-TR" sz="2400" dirty="0" smtClean="0"/>
          </a:p>
          <a:p>
            <a:pPr algn="just"/>
            <a:r>
              <a:rPr lang="tr-TR" sz="2400" dirty="0" smtClean="0"/>
              <a:t>Nakliye </a:t>
            </a:r>
            <a:r>
              <a:rPr lang="tr-TR" sz="2400" dirty="0"/>
              <a:t>işletmecilerinin özellikle transit için olmak üzere almak zorunda oldukları karayolu taşımacılığı izinleri ve vize kısıtlamaları.</a:t>
            </a:r>
          </a:p>
        </p:txBody>
      </p:sp>
    </p:spTree>
    <p:extLst>
      <p:ext uri="{BB962C8B-B14F-4D97-AF65-F5344CB8AC3E}">
        <p14:creationId xmlns:p14="http://schemas.microsoft.com/office/powerpoint/2010/main" val="5392566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a:t>GÜMRÜK BİRLİĞİ’NİN </a:t>
            </a:r>
            <a:r>
              <a:rPr lang="tr-TR" sz="3200" b="1" dirty="0" smtClean="0"/>
              <a:t>DİNAMİK </a:t>
            </a:r>
            <a:r>
              <a:rPr lang="tr-TR" sz="3200" b="1" dirty="0"/>
              <a:t>ETKİLERİ</a:t>
            </a:r>
            <a:endParaRPr lang="tr-TR" sz="3200" dirty="0"/>
          </a:p>
        </p:txBody>
      </p:sp>
      <p:sp>
        <p:nvSpPr>
          <p:cNvPr id="3" name="İçerik Yer Tutucusu 2"/>
          <p:cNvSpPr>
            <a:spLocks noGrp="1"/>
          </p:cNvSpPr>
          <p:nvPr>
            <p:ph idx="1"/>
          </p:nvPr>
        </p:nvSpPr>
        <p:spPr/>
        <p:txBody>
          <a:bodyPr>
            <a:normAutofit/>
          </a:bodyPr>
          <a:lstStyle/>
          <a:p>
            <a:pPr marL="0" indent="0" algn="just" fontAlgn="base">
              <a:buNone/>
            </a:pPr>
            <a:r>
              <a:rPr lang="tr-TR" sz="2400" dirty="0"/>
              <a:t>Dinamik etkiler orta ve uzun dönemde Gümrük Birliği’nin </a:t>
            </a:r>
            <a:r>
              <a:rPr lang="tr-TR" sz="2400" dirty="0" err="1"/>
              <a:t>GSYİH’nın</a:t>
            </a:r>
            <a:r>
              <a:rPr lang="tr-TR" sz="2400" dirty="0"/>
              <a:t> büyüme hızı üzerindeki ortaya çıkardığı etkilerdir. Çoğu iktisatçıya göre gümrük birliklerinin asıl önem taşıyan yönü, statik değil dinamik etkilerdir. </a:t>
            </a:r>
          </a:p>
          <a:p>
            <a:pPr marL="0" indent="0" fontAlgn="base">
              <a:buNone/>
            </a:pPr>
            <a:endParaRPr lang="tr-TR" sz="2400" dirty="0"/>
          </a:p>
          <a:p>
            <a:pPr marL="0" indent="0" fontAlgn="base">
              <a:buNone/>
            </a:pPr>
            <a:r>
              <a:rPr lang="tr-TR" sz="2400" dirty="0" smtClean="0"/>
              <a:t>*</a:t>
            </a:r>
            <a:r>
              <a:rPr lang="tr-TR" sz="2400" dirty="0"/>
              <a:t>Rekabet Etkisi</a:t>
            </a:r>
          </a:p>
          <a:p>
            <a:pPr marL="0" indent="0" fontAlgn="base">
              <a:buNone/>
            </a:pPr>
            <a:r>
              <a:rPr lang="tr-TR" sz="2400" dirty="0"/>
              <a:t>*Teknolojik Gelişme Etkisi</a:t>
            </a:r>
          </a:p>
          <a:p>
            <a:pPr marL="0" indent="0" fontAlgn="base">
              <a:buNone/>
            </a:pPr>
            <a:r>
              <a:rPr lang="tr-TR" sz="2400" dirty="0"/>
              <a:t>*Yatırım Etkisi</a:t>
            </a:r>
          </a:p>
          <a:p>
            <a:pPr marL="0" indent="0" fontAlgn="base">
              <a:buNone/>
            </a:pPr>
            <a:r>
              <a:rPr lang="tr-TR" sz="2400" dirty="0"/>
              <a:t>*Ölçek Ekonomileri Etkisi</a:t>
            </a:r>
          </a:p>
          <a:p>
            <a:pPr marL="0" indent="0" fontAlgn="base">
              <a:buNone/>
            </a:pPr>
            <a:r>
              <a:rPr lang="tr-TR" sz="2400" dirty="0"/>
              <a:t>*Kutuplaşma Etkisi</a:t>
            </a:r>
          </a:p>
          <a:p>
            <a:endParaRPr lang="tr-TR" sz="2400" dirty="0"/>
          </a:p>
        </p:txBody>
      </p:sp>
    </p:spTree>
    <p:extLst>
      <p:ext uri="{BB962C8B-B14F-4D97-AF65-F5344CB8AC3E}">
        <p14:creationId xmlns:p14="http://schemas.microsoft.com/office/powerpoint/2010/main" val="247161149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28604"/>
            <a:ext cx="8229600" cy="785818"/>
          </a:xfrm>
        </p:spPr>
        <p:txBody>
          <a:bodyPr>
            <a:noAutofit/>
          </a:bodyPr>
          <a:lstStyle/>
          <a:p>
            <a:r>
              <a:rPr lang="tr-TR" sz="3200" b="1" dirty="0" smtClean="0"/>
              <a:t>Gümrük Birliği’nin Olumlu Etkileri</a:t>
            </a:r>
            <a:br>
              <a:rPr lang="tr-TR" sz="3200" b="1" dirty="0" smtClean="0"/>
            </a:br>
            <a:endParaRPr lang="tr-TR" sz="3200" dirty="0"/>
          </a:p>
        </p:txBody>
      </p:sp>
      <p:sp>
        <p:nvSpPr>
          <p:cNvPr id="3" name="2 İçerik Yer Tutucusu"/>
          <p:cNvSpPr>
            <a:spLocks noGrp="1"/>
          </p:cNvSpPr>
          <p:nvPr>
            <p:ph idx="1"/>
          </p:nvPr>
        </p:nvSpPr>
        <p:spPr>
          <a:xfrm>
            <a:off x="71406" y="1142984"/>
            <a:ext cx="8929718" cy="5500702"/>
          </a:xfrm>
        </p:spPr>
        <p:txBody>
          <a:bodyPr>
            <a:noAutofit/>
          </a:bodyPr>
          <a:lstStyle/>
          <a:p>
            <a:pPr algn="just"/>
            <a:r>
              <a:rPr lang="tr-TR" sz="2400" dirty="0" smtClean="0"/>
              <a:t>Ekonomiyi çağdaşlaştırmış ve yapısal değişikliğe gitmeyi zorunlu kılmıştır. </a:t>
            </a:r>
          </a:p>
          <a:p>
            <a:pPr algn="just">
              <a:buNone/>
            </a:pPr>
            <a:endParaRPr lang="tr-TR" sz="1000" dirty="0" smtClean="0"/>
          </a:p>
          <a:p>
            <a:pPr algn="just"/>
            <a:r>
              <a:rPr lang="tr-TR" sz="2400" dirty="0" smtClean="0"/>
              <a:t>Türkiye ile AB arasındaki ticaret hacmi Gümrük Birliği sonrasında büyük ölçüde artmıştır: 1996 yılında 36,2 milyar dolar olan Türkiye-AB ticaret hacmi 2010 yılında 125 milyar dolara yükselmiştir.</a:t>
            </a:r>
          </a:p>
          <a:p>
            <a:pPr algn="just"/>
            <a:endParaRPr lang="tr-TR" sz="1000" dirty="0" smtClean="0"/>
          </a:p>
          <a:p>
            <a:pPr algn="just"/>
            <a:r>
              <a:rPr lang="tr-TR" sz="2400" dirty="0" smtClean="0"/>
              <a:t>Üretim miktarı ve kalite artmıştır.</a:t>
            </a:r>
          </a:p>
          <a:p>
            <a:pPr algn="just">
              <a:buNone/>
            </a:pPr>
            <a:endParaRPr lang="tr-TR" sz="1000" dirty="0" smtClean="0"/>
          </a:p>
          <a:p>
            <a:pPr algn="just"/>
            <a:r>
              <a:rPr lang="tr-TR" sz="2400" dirty="0" smtClean="0"/>
              <a:t>Gümrük Birliğinin dinamik etkileri Türk imalat sektörünün rekabet ve verimlilik düzeyine, tüketici haklarına vb. olumlu yönde katkıda bulunmuştur. </a:t>
            </a:r>
          </a:p>
          <a:p>
            <a:pPr algn="just">
              <a:buNone/>
            </a:pPr>
            <a:endParaRPr lang="tr-TR" sz="1000" dirty="0" smtClean="0"/>
          </a:p>
          <a:p>
            <a:pPr algn="just"/>
            <a:r>
              <a:rPr lang="tr-TR" sz="2400" dirty="0" smtClean="0"/>
              <a:t>Gümrük Birliği sonrasında Türkiye yabancı yatırımcılar için daha tahmin edilebilir ve ekonomik ve siyasi bakımdan daha istikrarlı bir ülke haline gelmiştir.</a:t>
            </a:r>
          </a:p>
          <a:p>
            <a:pPr algn="just"/>
            <a:endParaRPr lang="tr-TR" sz="1000" dirty="0" smtClean="0"/>
          </a:p>
          <a:p>
            <a:pPr algn="just"/>
            <a:endParaRPr lang="tr-TR" sz="2400" dirty="0" smtClean="0"/>
          </a:p>
          <a:p>
            <a:pPr algn="just"/>
            <a:endParaRPr lang="tr-TR" sz="2400" dirty="0" smtClean="0"/>
          </a:p>
          <a:p>
            <a:pPr algn="just"/>
            <a:endParaRPr lang="tr-TR" sz="1000" dirty="0" smtClean="0"/>
          </a:p>
          <a:p>
            <a:pPr algn="just"/>
            <a:endParaRPr lang="tr-TR" sz="2400" dirty="0" smtClean="0"/>
          </a:p>
          <a:p>
            <a:pPr>
              <a:buNone/>
            </a:pPr>
            <a:r>
              <a:rPr lang="tr-TR" sz="2400" dirty="0" smtClean="0"/>
              <a:t/>
            </a:r>
            <a:br>
              <a:rPr lang="tr-TR" sz="2400" dirty="0" smtClean="0"/>
            </a:br>
            <a:endParaRPr lang="tr-TR" sz="2400" dirty="0" smtClean="0"/>
          </a:p>
          <a:p>
            <a:endParaRPr lang="tr-TR" sz="24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1187624" y="161853"/>
            <a:ext cx="6768752" cy="6534294"/>
          </a:xfrm>
          <a:prstGeom prst="rect">
            <a:avLst/>
          </a:prstGeom>
        </p:spPr>
      </p:pic>
      <p:sp>
        <p:nvSpPr>
          <p:cNvPr id="6" name="Oval 5"/>
          <p:cNvSpPr/>
          <p:nvPr/>
        </p:nvSpPr>
        <p:spPr>
          <a:xfrm>
            <a:off x="1331640" y="1268760"/>
            <a:ext cx="705678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7262110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827583" y="404034"/>
            <a:ext cx="7488834" cy="6049932"/>
          </a:xfrm>
          <a:prstGeom prst="rect">
            <a:avLst/>
          </a:prstGeom>
        </p:spPr>
      </p:pic>
    </p:spTree>
    <p:extLst>
      <p:ext uri="{BB962C8B-B14F-4D97-AF65-F5344CB8AC3E}">
        <p14:creationId xmlns:p14="http://schemas.microsoft.com/office/powerpoint/2010/main" val="8614376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8394" y="1196751"/>
            <a:ext cx="9067212" cy="4464498"/>
          </a:xfrm>
          <a:prstGeom prst="rect">
            <a:avLst/>
          </a:prstGeom>
        </p:spPr>
      </p:pic>
    </p:spTree>
    <p:extLst>
      <p:ext uri="{BB962C8B-B14F-4D97-AF65-F5344CB8AC3E}">
        <p14:creationId xmlns:p14="http://schemas.microsoft.com/office/powerpoint/2010/main" val="108885312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928670"/>
            <a:ext cx="8229600" cy="1143000"/>
          </a:xfrm>
        </p:spPr>
        <p:txBody>
          <a:bodyPr>
            <a:noAutofit/>
          </a:bodyPr>
          <a:lstStyle/>
          <a:p>
            <a:r>
              <a:rPr lang="tr-TR" sz="3600" b="1" dirty="0" smtClean="0"/>
              <a:t>Sanayi Ürünleri Ticaretindeki Teknik Engellerin Kaldırılması</a:t>
            </a:r>
            <a:endParaRPr lang="tr-TR" sz="3600" dirty="0"/>
          </a:p>
        </p:txBody>
      </p:sp>
      <p:sp>
        <p:nvSpPr>
          <p:cNvPr id="3" name="2 İçerik Yer Tutucusu"/>
          <p:cNvSpPr>
            <a:spLocks noGrp="1"/>
          </p:cNvSpPr>
          <p:nvPr>
            <p:ph idx="1"/>
          </p:nvPr>
        </p:nvSpPr>
        <p:spPr>
          <a:xfrm>
            <a:off x="457200" y="2046309"/>
            <a:ext cx="8229600" cy="4525963"/>
          </a:xfrm>
        </p:spPr>
        <p:txBody>
          <a:bodyPr>
            <a:normAutofit/>
          </a:bodyPr>
          <a:lstStyle/>
          <a:p>
            <a:pPr algn="just">
              <a:buNone/>
            </a:pPr>
            <a:r>
              <a:rPr lang="tr-TR" sz="2800" b="1" dirty="0" smtClean="0"/>
              <a:t/>
            </a:r>
            <a:br>
              <a:rPr lang="tr-TR" sz="2800" b="1" dirty="0" smtClean="0"/>
            </a:br>
            <a:r>
              <a:rPr lang="tr-TR" sz="2800" dirty="0" smtClean="0"/>
              <a:t>AB teknik mevzuatına uyumda da önemli aşamalar kaydedilmiş, bugün teknik mevzuatın % 90'ından fazlası uyumlu hale getirilmiştir. Bu alandaki önemli bir gelişme olarak, CE işaretli mevzuat kapsamındaki ürünlerin belgelendirmesini yapan Türk Onaylanmış Kuruluşlarının sayısı 18' e yükselmiştir.</a:t>
            </a:r>
            <a:endParaRPr lang="tr-TR" sz="2800" dirty="0"/>
          </a:p>
        </p:txBody>
      </p:sp>
    </p:spTree>
    <p:extLst>
      <p:ext uri="{BB962C8B-B14F-4D97-AF65-F5344CB8AC3E}">
        <p14:creationId xmlns:p14="http://schemas.microsoft.com/office/powerpoint/2010/main" val="38533763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42910" y="357166"/>
            <a:ext cx="7772400" cy="1470025"/>
          </a:xfrm>
        </p:spPr>
        <p:txBody>
          <a:bodyPr>
            <a:normAutofit/>
          </a:bodyPr>
          <a:lstStyle/>
          <a:p>
            <a:r>
              <a:rPr lang="tr-TR" sz="3200" b="1" dirty="0" smtClean="0"/>
              <a:t>HELSİNKİ ZİRVESİ</a:t>
            </a:r>
            <a:endParaRPr lang="tr-TR" sz="3200" b="1" dirty="0"/>
          </a:p>
        </p:txBody>
      </p:sp>
      <p:sp>
        <p:nvSpPr>
          <p:cNvPr id="3" name="2 Alt Başlık"/>
          <p:cNvSpPr>
            <a:spLocks noGrp="1"/>
          </p:cNvSpPr>
          <p:nvPr>
            <p:ph type="subTitle" idx="1"/>
          </p:nvPr>
        </p:nvSpPr>
        <p:spPr>
          <a:xfrm>
            <a:off x="471414" y="1928802"/>
            <a:ext cx="8315428" cy="4357718"/>
          </a:xfrm>
        </p:spPr>
        <p:txBody>
          <a:bodyPr>
            <a:normAutofit fontScale="92500" lnSpcReduction="10000"/>
          </a:bodyPr>
          <a:lstStyle/>
          <a:p>
            <a:pPr algn="just">
              <a:buFont typeface="Arial" pitchFamily="34" charset="0"/>
              <a:buChar char="•"/>
            </a:pPr>
            <a:r>
              <a:rPr lang="tr-TR" dirty="0" smtClean="0"/>
              <a:t> </a:t>
            </a:r>
            <a:r>
              <a:rPr lang="tr-TR" sz="2600" dirty="0" smtClean="0">
                <a:solidFill>
                  <a:schemeClr val="tx1"/>
                </a:solidFill>
              </a:rPr>
              <a:t>1999 Helsinki Zirvesinde Türkiye’nin diğer aday ülkelerle eşit şartlarda AB’ye aday ülke olarak kabul edilmesi, Türkiye-AB ilişkilerine yeni bir ivme kazandırmıştır. </a:t>
            </a:r>
          </a:p>
          <a:p>
            <a:pPr algn="just">
              <a:buFont typeface="Arial" pitchFamily="34" charset="0"/>
              <a:buChar char="•"/>
            </a:pPr>
            <a:endParaRPr lang="tr-TR" sz="2600" dirty="0" smtClean="0">
              <a:solidFill>
                <a:schemeClr val="tx1"/>
              </a:solidFill>
            </a:endParaRPr>
          </a:p>
          <a:p>
            <a:pPr algn="just">
              <a:buFont typeface="Arial" pitchFamily="34" charset="0"/>
              <a:buChar char="•"/>
            </a:pPr>
            <a:r>
              <a:rPr lang="tr-TR" sz="2600" dirty="0" smtClean="0">
                <a:solidFill>
                  <a:schemeClr val="tx1"/>
                </a:solidFill>
              </a:rPr>
              <a:t>Avrupa Birliği, tüm boyutlarıyla algılanan bir yeniden yapılanma projesi olarak Türkiye’nin gündemine girmiştir.</a:t>
            </a:r>
          </a:p>
          <a:p>
            <a:pPr algn="just"/>
            <a:r>
              <a:rPr lang="tr-TR" sz="2600" dirty="0" smtClean="0">
                <a:solidFill>
                  <a:schemeClr val="tx1"/>
                </a:solidFill>
              </a:rPr>
              <a:t> </a:t>
            </a:r>
          </a:p>
          <a:p>
            <a:pPr algn="just">
              <a:buFont typeface="Arial" pitchFamily="34" charset="0"/>
              <a:buChar char="•"/>
            </a:pPr>
            <a:r>
              <a:rPr lang="tr-TR" sz="2600" dirty="0" smtClean="0">
                <a:solidFill>
                  <a:schemeClr val="tx1"/>
                </a:solidFill>
              </a:rPr>
              <a:t>AB Komisyonu Katılım Ortaklığı Belgesini yayımlamış, Türkiye de Katılım Ortaklığı Belgesi ışığında “Avrupa Birliği Müktesebatının Üstlenilmesine İlişkin Türkiye Ulusal Programını hazırlayarak yürürlüğe koymuştur.</a:t>
            </a:r>
          </a:p>
        </p:txBody>
      </p:sp>
    </p:spTree>
    <p:extLst>
      <p:ext uri="{BB962C8B-B14F-4D97-AF65-F5344CB8AC3E}">
        <p14:creationId xmlns:p14="http://schemas.microsoft.com/office/powerpoint/2010/main" val="61657852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5716" y="252852"/>
            <a:ext cx="8229600" cy="1143000"/>
          </a:xfrm>
        </p:spPr>
        <p:txBody>
          <a:bodyPr>
            <a:normAutofit/>
          </a:bodyPr>
          <a:lstStyle/>
          <a:p>
            <a:r>
              <a:rPr lang="tr-TR" sz="3600" b="1" dirty="0"/>
              <a:t>Katılım Ortaklığı Belgesi (KOB</a:t>
            </a:r>
            <a:r>
              <a:rPr lang="tr-TR" sz="3600" b="1" dirty="0" smtClean="0"/>
              <a:t>)</a:t>
            </a:r>
            <a:endParaRPr lang="tr-TR" sz="3600" b="1" dirty="0"/>
          </a:p>
        </p:txBody>
      </p:sp>
      <p:sp>
        <p:nvSpPr>
          <p:cNvPr id="3" name="İçerik Yer Tutucusu 2"/>
          <p:cNvSpPr>
            <a:spLocks noGrp="1"/>
          </p:cNvSpPr>
          <p:nvPr>
            <p:ph idx="1"/>
          </p:nvPr>
        </p:nvSpPr>
        <p:spPr>
          <a:xfrm>
            <a:off x="443793" y="1340768"/>
            <a:ext cx="8229600" cy="5667223"/>
          </a:xfrm>
        </p:spPr>
        <p:txBody>
          <a:bodyPr>
            <a:noAutofit/>
          </a:bodyPr>
          <a:lstStyle/>
          <a:p>
            <a:pPr algn="just"/>
            <a:r>
              <a:rPr lang="tr-TR" sz="2400" dirty="0"/>
              <a:t>A</a:t>
            </a:r>
            <a:r>
              <a:rPr lang="tr-TR" sz="2400" dirty="0" smtClean="0"/>
              <a:t>daylığı </a:t>
            </a:r>
            <a:r>
              <a:rPr lang="tr-TR" sz="2400" dirty="0"/>
              <a:t>resmen kabul edilen her ülke için Avrupa Komisyonu tarafından hazırlanan ve Konsey tarafından onaylandıktan sonra, AB Resmi Gazetesi'nde yayımlanan bir belgedir</a:t>
            </a:r>
            <a:r>
              <a:rPr lang="tr-TR" sz="2400" dirty="0" smtClean="0"/>
              <a:t>.</a:t>
            </a:r>
          </a:p>
          <a:p>
            <a:pPr algn="just"/>
            <a:endParaRPr lang="tr-TR" sz="2400" dirty="0" smtClean="0"/>
          </a:p>
          <a:p>
            <a:pPr algn="just"/>
            <a:r>
              <a:rPr lang="tr-TR" sz="2400" dirty="0" smtClean="0"/>
              <a:t>AB </a:t>
            </a:r>
            <a:r>
              <a:rPr lang="tr-TR" sz="2400" dirty="0"/>
              <a:t>müktesebatının bir parçasıdır. </a:t>
            </a:r>
            <a:endParaRPr lang="tr-TR" sz="2400" dirty="0" smtClean="0"/>
          </a:p>
          <a:p>
            <a:pPr algn="just"/>
            <a:endParaRPr lang="tr-TR" sz="2400" dirty="0" smtClean="0"/>
          </a:p>
          <a:p>
            <a:pPr algn="just"/>
            <a:r>
              <a:rPr lang="tr-TR" sz="2400" dirty="0" smtClean="0"/>
              <a:t>Katılım </a:t>
            </a:r>
            <a:r>
              <a:rPr lang="tr-TR" sz="2400" dirty="0"/>
              <a:t>Ortaklığı Belgesi aday ülkeler için bir tür yol haritasıdır. </a:t>
            </a:r>
            <a:endParaRPr lang="tr-TR" sz="2400" dirty="0" smtClean="0"/>
          </a:p>
          <a:p>
            <a:pPr algn="just"/>
            <a:endParaRPr lang="tr-TR" sz="2400" dirty="0" smtClean="0"/>
          </a:p>
          <a:p>
            <a:pPr algn="just"/>
            <a:r>
              <a:rPr lang="tr-TR" sz="2400" dirty="0" smtClean="0"/>
              <a:t>Alınması </a:t>
            </a:r>
            <a:r>
              <a:rPr lang="tr-TR" sz="2400" dirty="0"/>
              <a:t>gereken önlemler, kısa ve orta vadeli öncelikler şeklinde, siyasi kriterler, ekonomik kriterler ve AB müktesebatına uyum başlıkları altında (mevcut durum itibarıyla 35 fasıl) sıralanır. </a:t>
            </a:r>
            <a:endParaRPr lang="tr-TR" sz="2400" dirty="0" smtClean="0"/>
          </a:p>
        </p:txBody>
      </p:sp>
    </p:spTree>
    <p:extLst>
      <p:ext uri="{BB962C8B-B14F-4D97-AF65-F5344CB8AC3E}">
        <p14:creationId xmlns:p14="http://schemas.microsoft.com/office/powerpoint/2010/main" val="1223018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39809" y="269776"/>
            <a:ext cx="8229600" cy="1143000"/>
          </a:xfrm>
        </p:spPr>
        <p:txBody>
          <a:bodyPr>
            <a:normAutofit/>
          </a:bodyPr>
          <a:lstStyle/>
          <a:p>
            <a:r>
              <a:rPr lang="tr-TR" sz="3600" b="1" dirty="0" err="1"/>
              <a:t>Schuman</a:t>
            </a:r>
            <a:r>
              <a:rPr lang="tr-TR" sz="3600" b="1" dirty="0"/>
              <a:t> Planı</a:t>
            </a:r>
            <a:endParaRPr lang="tr-TR" sz="3600" dirty="0"/>
          </a:p>
        </p:txBody>
      </p:sp>
      <p:sp>
        <p:nvSpPr>
          <p:cNvPr id="3" name="İçerik Yer Tutucusu 2"/>
          <p:cNvSpPr>
            <a:spLocks noGrp="1"/>
          </p:cNvSpPr>
          <p:nvPr>
            <p:ph idx="1"/>
          </p:nvPr>
        </p:nvSpPr>
        <p:spPr>
          <a:xfrm>
            <a:off x="439809" y="1495325"/>
            <a:ext cx="8229600" cy="4525963"/>
          </a:xfrm>
        </p:spPr>
        <p:txBody>
          <a:bodyPr>
            <a:noAutofit/>
          </a:bodyPr>
          <a:lstStyle/>
          <a:p>
            <a:pPr algn="just"/>
            <a:r>
              <a:rPr lang="tr-TR" sz="2200" dirty="0"/>
              <a:t>İkinci Dünya Savaşı sonrasında, Avrupalı devlet adamlarının Avrupa'da kalıcı bir barış oluşturma çabaları hız </a:t>
            </a:r>
            <a:r>
              <a:rPr lang="tr-TR" sz="2200" dirty="0" smtClean="0"/>
              <a:t>kazanmıştır.</a:t>
            </a:r>
          </a:p>
          <a:p>
            <a:pPr algn="just"/>
            <a:endParaRPr lang="tr-TR" sz="2200" dirty="0"/>
          </a:p>
          <a:p>
            <a:pPr algn="just"/>
            <a:r>
              <a:rPr lang="tr-TR" sz="2200" dirty="0" smtClean="0"/>
              <a:t>Robert </a:t>
            </a:r>
            <a:r>
              <a:rPr lang="tr-TR" sz="2200" dirty="0" err="1"/>
              <a:t>Schuman</a:t>
            </a:r>
            <a:r>
              <a:rPr lang="tr-TR" sz="2200" dirty="0"/>
              <a:t> (Fransa Dışişleri Bakanı), </a:t>
            </a:r>
            <a:r>
              <a:rPr lang="tr-TR" sz="2200" dirty="0" smtClean="0"/>
              <a:t>9 </a:t>
            </a:r>
            <a:r>
              <a:rPr lang="tr-TR" sz="2200" dirty="0"/>
              <a:t>Mayıs 1950 tarihinde, Avrupa Devletlerini, kömür ve çelik üretiminde alınan kararları bağımsız ve </a:t>
            </a:r>
            <a:r>
              <a:rPr lang="tr-TR" sz="2200" dirty="0" err="1"/>
              <a:t>uluslarüstü</a:t>
            </a:r>
            <a:r>
              <a:rPr lang="tr-TR" sz="2200" dirty="0"/>
              <a:t> bir kuruma devretmeye davet </a:t>
            </a:r>
            <a:r>
              <a:rPr lang="tr-TR" sz="2200" dirty="0" smtClean="0"/>
              <a:t>etmiştir. </a:t>
            </a:r>
          </a:p>
          <a:p>
            <a:pPr algn="just"/>
            <a:endParaRPr lang="tr-TR" sz="2200" dirty="0"/>
          </a:p>
          <a:p>
            <a:pPr algn="just"/>
            <a:r>
              <a:rPr lang="tr-TR" sz="2200" dirty="0" err="1" smtClean="0"/>
              <a:t>Schuman</a:t>
            </a:r>
            <a:r>
              <a:rPr lang="tr-TR" sz="2200" dirty="0" smtClean="0"/>
              <a:t> </a:t>
            </a:r>
            <a:r>
              <a:rPr lang="tr-TR" sz="2200" dirty="0"/>
              <a:t>Planına göre, Avrupa'da bir barışın kurulabilmesi için Fransa ve Almanya arasında yüzyıllardır süregelen çekişmenin son bulması </a:t>
            </a:r>
            <a:r>
              <a:rPr lang="tr-TR" sz="2200" dirty="0" smtClean="0"/>
              <a:t>gerekmektedir. </a:t>
            </a:r>
          </a:p>
          <a:p>
            <a:pPr algn="just"/>
            <a:endParaRPr lang="tr-TR" sz="2200" dirty="0"/>
          </a:p>
          <a:p>
            <a:pPr algn="just"/>
            <a:r>
              <a:rPr lang="tr-TR" sz="2200" dirty="0" smtClean="0"/>
              <a:t>Bunun </a:t>
            </a:r>
            <a:r>
              <a:rPr lang="tr-TR" sz="2200" dirty="0"/>
              <a:t>yolu ise, söz konusu kurumun gözetiminde, ortak kömür ve çelik üretimini sağlamak ve bu örgütlenmeyi tüm Avrupa devletlerinin katılımına açık tutmaktı.</a:t>
            </a:r>
          </a:p>
        </p:txBody>
      </p:sp>
    </p:spTree>
    <p:extLst>
      <p:ext uri="{BB962C8B-B14F-4D97-AF65-F5344CB8AC3E}">
        <p14:creationId xmlns:p14="http://schemas.microsoft.com/office/powerpoint/2010/main" val="386564840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Katılım Ortaklığı Belgesi (KOB)</a:t>
            </a:r>
            <a:endParaRPr lang="tr-TR" dirty="0"/>
          </a:p>
        </p:txBody>
      </p:sp>
      <p:sp>
        <p:nvSpPr>
          <p:cNvPr id="3" name="İçerik Yer Tutucusu 2"/>
          <p:cNvSpPr>
            <a:spLocks noGrp="1"/>
          </p:cNvSpPr>
          <p:nvPr>
            <p:ph idx="1"/>
          </p:nvPr>
        </p:nvSpPr>
        <p:spPr/>
        <p:txBody>
          <a:bodyPr>
            <a:normAutofit fontScale="92500" lnSpcReduction="10000"/>
          </a:bodyPr>
          <a:lstStyle/>
          <a:p>
            <a:pPr algn="just"/>
            <a:r>
              <a:rPr lang="tr-TR" sz="3000" dirty="0" err="1"/>
              <a:t>KOB'da</a:t>
            </a:r>
            <a:r>
              <a:rPr lang="tr-TR" sz="3000" dirty="0"/>
              <a:t> yer alan kısa vadeli önlemlerin </a:t>
            </a:r>
            <a:r>
              <a:rPr lang="tr-TR" sz="3000" dirty="0" err="1"/>
              <a:t>KOB'un</a:t>
            </a:r>
            <a:r>
              <a:rPr lang="tr-TR" sz="3000" dirty="0"/>
              <a:t> yayım tarihinden itibaren genelde 1-2 yıl, orta vadeli önlemlerin ise 3-4 yıllık bir sürede yerine getirilmesi öngörülür. </a:t>
            </a:r>
            <a:endParaRPr lang="tr-TR" sz="3000" dirty="0" smtClean="0"/>
          </a:p>
          <a:p>
            <a:pPr algn="just"/>
            <a:endParaRPr lang="tr-TR" sz="3000" dirty="0"/>
          </a:p>
          <a:p>
            <a:pPr algn="just"/>
            <a:r>
              <a:rPr lang="tr-TR" sz="3000" dirty="0"/>
              <a:t>KOB, ihtiyaçlar çerçevesinde güncellenir. </a:t>
            </a:r>
            <a:endParaRPr lang="tr-TR" sz="3000" dirty="0" smtClean="0"/>
          </a:p>
          <a:p>
            <a:pPr algn="just"/>
            <a:endParaRPr lang="tr-TR" sz="3000" dirty="0"/>
          </a:p>
          <a:p>
            <a:pPr algn="just"/>
            <a:r>
              <a:rPr lang="tr-TR" sz="3000" dirty="0"/>
              <a:t>Aday ülkenin yerine getirdiği hususlar </a:t>
            </a:r>
            <a:r>
              <a:rPr lang="tr-TR" sz="3000" dirty="0" err="1"/>
              <a:t>KOB'dan</a:t>
            </a:r>
            <a:r>
              <a:rPr lang="tr-TR" sz="3000" dirty="0"/>
              <a:t> çıkarılır; geri kalan önlemler ise yeni bir takvime bağlanır.</a:t>
            </a:r>
          </a:p>
          <a:p>
            <a:endParaRPr lang="tr-TR" sz="3000" dirty="0"/>
          </a:p>
        </p:txBody>
      </p:sp>
    </p:spTree>
    <p:extLst>
      <p:ext uri="{BB962C8B-B14F-4D97-AF65-F5344CB8AC3E}">
        <p14:creationId xmlns:p14="http://schemas.microsoft.com/office/powerpoint/2010/main" val="420169219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1462"/>
            <a:ext cx="8229600" cy="785818"/>
          </a:xfrm>
        </p:spPr>
        <p:txBody>
          <a:bodyPr>
            <a:normAutofit/>
          </a:bodyPr>
          <a:lstStyle/>
          <a:p>
            <a:r>
              <a:rPr lang="tr-TR" sz="2800" b="1" dirty="0" smtClean="0"/>
              <a:t>AB MÜKTESEBATI VE TÜRKİYE’NİN UYUMU</a:t>
            </a:r>
            <a:endParaRPr lang="tr-TR" sz="2800" b="1" dirty="0"/>
          </a:p>
        </p:txBody>
      </p:sp>
      <p:pic>
        <p:nvPicPr>
          <p:cNvPr id="6" name="Resim 5"/>
          <p:cNvPicPr>
            <a:picLocks noChangeAspect="1"/>
          </p:cNvPicPr>
          <p:nvPr/>
        </p:nvPicPr>
        <p:blipFill>
          <a:blip r:embed="rId2"/>
          <a:stretch>
            <a:fillRect/>
          </a:stretch>
        </p:blipFill>
        <p:spPr>
          <a:xfrm>
            <a:off x="2267744" y="908720"/>
            <a:ext cx="4464496" cy="5705475"/>
          </a:xfrm>
          <a:prstGeom prst="rect">
            <a:avLst/>
          </a:prstGeo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dirty="0" smtClean="0"/>
              <a:t>AVRUPA BİRLİĞİ HUKUKİ YAPISI</a:t>
            </a:r>
            <a:endParaRPr lang="tr-TR" sz="3200" dirty="0"/>
          </a:p>
        </p:txBody>
      </p:sp>
      <p:sp>
        <p:nvSpPr>
          <p:cNvPr id="3" name="2 İçerik Yer Tutucusu"/>
          <p:cNvSpPr>
            <a:spLocks noGrp="1"/>
          </p:cNvSpPr>
          <p:nvPr>
            <p:ph idx="1"/>
          </p:nvPr>
        </p:nvSpPr>
        <p:spPr/>
        <p:txBody>
          <a:bodyPr>
            <a:normAutofit/>
          </a:bodyPr>
          <a:lstStyle/>
          <a:p>
            <a:pPr algn="just"/>
            <a:r>
              <a:rPr lang="tr-TR" sz="2800" dirty="0" smtClean="0"/>
              <a:t>AB'nin kavram açısından yeni ve yetki dağıtımı açısından benzersiz olan yönetim sistemi; kendinden önceki bütün ulusal ve uluslararası modellerden farklıdır. </a:t>
            </a:r>
          </a:p>
          <a:p>
            <a:pPr algn="just"/>
            <a:endParaRPr lang="tr-TR" sz="2800" dirty="0" smtClean="0"/>
          </a:p>
          <a:p>
            <a:pPr algn="just"/>
            <a:r>
              <a:rPr lang="tr-TR" sz="2800" dirty="0" smtClean="0"/>
              <a:t>AB'nin temelleri bir Anayasaya değil, egemen devletler arasındaki antlaşmalara dayanır. Bütün AB vatandaşlarını doğrudan bağlayıcı yasalar çıkarma yetkisi, Birliği uluslararası kuruluşlardan ayırır.</a:t>
            </a:r>
          </a:p>
          <a:p>
            <a:pPr algn="just"/>
            <a:endParaRPr lang="tr-TR" sz="2800" dirty="0"/>
          </a:p>
        </p:txBody>
      </p:sp>
    </p:spTree>
    <p:extLst>
      <p:ext uri="{BB962C8B-B14F-4D97-AF65-F5344CB8AC3E}">
        <p14:creationId xmlns:p14="http://schemas.microsoft.com/office/powerpoint/2010/main" val="367322372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Başlık"/>
          <p:cNvSpPr>
            <a:spLocks noGrp="1"/>
          </p:cNvSpPr>
          <p:nvPr>
            <p:ph type="title"/>
          </p:nvPr>
        </p:nvSpPr>
        <p:spPr/>
        <p:txBody>
          <a:bodyPr/>
          <a:lstStyle/>
          <a:p>
            <a:pPr eaLnBrk="1" hangingPunct="1"/>
            <a:r>
              <a:rPr lang="tr-TR" altLang="tr-TR" sz="3600" dirty="0" smtClean="0"/>
              <a:t>AVRUPA BİRLİĞİ HUKUK DÜZENİ</a:t>
            </a:r>
          </a:p>
        </p:txBody>
      </p:sp>
      <p:sp>
        <p:nvSpPr>
          <p:cNvPr id="3" name="2 İçerik Yer Tutucusu"/>
          <p:cNvSpPr>
            <a:spLocks noGrp="1"/>
          </p:cNvSpPr>
          <p:nvPr>
            <p:ph idx="1"/>
          </p:nvPr>
        </p:nvSpPr>
        <p:spPr/>
        <p:txBody>
          <a:bodyPr/>
          <a:lstStyle/>
          <a:p>
            <a:pPr eaLnBrk="1" hangingPunct="1"/>
            <a:r>
              <a:rPr lang="tr-TR" altLang="tr-TR" sz="2800" dirty="0" smtClean="0"/>
              <a:t>AB HUKUKUNUN KAYNAKLARI</a:t>
            </a:r>
          </a:p>
          <a:p>
            <a:pPr eaLnBrk="1" hangingPunct="1"/>
            <a:r>
              <a:rPr lang="tr-TR" altLang="tr-TR" sz="2800" dirty="0" smtClean="0"/>
              <a:t>BİRİNCİL KAYNAKLAR: KURUCU ANTLAŞMALAR, TADİL ANTLAŞMALARI, KATILIM ANTLAŞMALARI İLE BUNLARIN EKLERİ (PROTOKOLLER VE BİLDİRİLER)</a:t>
            </a:r>
          </a:p>
          <a:p>
            <a:pPr eaLnBrk="1" hangingPunct="1"/>
            <a:r>
              <a:rPr lang="tr-TR" altLang="tr-TR" sz="2800" dirty="0" smtClean="0"/>
              <a:t>İKİNCİL KAYNAKLAR: MEVZUAT (TÜZÜKLER, DİREKTİFLER, KARARLAR) VE TOPLULUĞUN TARAF OLDUĞU ULUSLARARASI ANLAŞMALAR</a:t>
            </a:r>
          </a:p>
          <a:p>
            <a:pPr eaLnBrk="1" hangingPunct="1"/>
            <a:r>
              <a:rPr lang="tr-TR" altLang="tr-TR" sz="2800" dirty="0" smtClean="0"/>
              <a:t>İÇTİHAT VE HUKUKUN GENEL İLKELERİ</a:t>
            </a:r>
          </a:p>
        </p:txBody>
      </p:sp>
    </p:spTree>
    <p:extLst>
      <p:ext uri="{BB962C8B-B14F-4D97-AF65-F5344CB8AC3E}">
        <p14:creationId xmlns:p14="http://schemas.microsoft.com/office/powerpoint/2010/main" val="136037784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a:bodyPr>
          <a:lstStyle/>
          <a:p>
            <a:r>
              <a:rPr lang="tr-TR" altLang="tr-TR" sz="3600" dirty="0" smtClean="0"/>
              <a:t>MÜKTESEBAT KAVRAMI</a:t>
            </a:r>
          </a:p>
        </p:txBody>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lgn="just">
              <a:lnSpc>
                <a:spcPct val="90000"/>
              </a:lnSpc>
              <a:buNone/>
            </a:pPr>
            <a:r>
              <a:rPr lang="tr-TR" altLang="tr-TR" sz="2200" dirty="0" smtClean="0">
                <a:effectLst/>
                <a:cs typeface="Times New Roman" panose="02020603050405020304" pitchFamily="18" charset="0"/>
              </a:rPr>
              <a:t>AB Müktesebatı;</a:t>
            </a:r>
          </a:p>
          <a:p>
            <a:pPr algn="just">
              <a:lnSpc>
                <a:spcPct val="90000"/>
              </a:lnSpc>
            </a:pPr>
            <a:r>
              <a:rPr lang="tr-TR" altLang="tr-TR" sz="2200" dirty="0" smtClean="0">
                <a:effectLst/>
                <a:cs typeface="Times New Roman" panose="02020603050405020304" pitchFamily="18" charset="0"/>
              </a:rPr>
              <a:t>Kurucu antlaşmalardan oluşan Birincil Kaynakları;</a:t>
            </a:r>
          </a:p>
          <a:p>
            <a:pPr algn="just">
              <a:lnSpc>
                <a:spcPct val="90000"/>
              </a:lnSpc>
            </a:pPr>
            <a:r>
              <a:rPr lang="tr-TR" altLang="tr-TR" sz="2200" dirty="0" smtClean="0">
                <a:effectLst/>
                <a:cs typeface="Times New Roman" panose="02020603050405020304" pitchFamily="18" charset="0"/>
              </a:rPr>
              <a:t>Topluluk Tüzükleri, Direktifleri, Kararları gibi bağlayıcı ikincil tasarrufları;</a:t>
            </a:r>
            <a:endParaRPr lang="tr-TR" altLang="tr-TR" sz="2200" dirty="0" smtClean="0">
              <a:effectLst/>
            </a:endParaRPr>
          </a:p>
          <a:p>
            <a:pPr algn="just">
              <a:lnSpc>
                <a:spcPct val="90000"/>
              </a:lnSpc>
            </a:pPr>
            <a:r>
              <a:rPr lang="tr-TR" altLang="tr-TR" sz="2200" dirty="0" smtClean="0">
                <a:effectLst/>
              </a:rPr>
              <a:t>İkinci ve Üçüncü Sütun çerçevesinde kararlaştırılan ortak strateji, ortak eylem, çerçeve karar, sözleşme gibi tasarrufları;</a:t>
            </a:r>
          </a:p>
          <a:p>
            <a:pPr algn="just">
              <a:lnSpc>
                <a:spcPct val="90000"/>
              </a:lnSpc>
            </a:pPr>
            <a:r>
              <a:rPr lang="tr-TR" altLang="tr-TR" sz="2200" dirty="0" smtClean="0">
                <a:effectLst/>
                <a:cs typeface="Times New Roman" panose="02020603050405020304" pitchFamily="18" charset="0"/>
              </a:rPr>
              <a:t>Avrupa </a:t>
            </a:r>
            <a:r>
              <a:rPr lang="tr-TR" altLang="tr-TR" sz="2200" dirty="0" smtClean="0">
                <a:effectLst/>
              </a:rPr>
              <a:t>Birliği yargı organlarının kararlarını;</a:t>
            </a:r>
          </a:p>
          <a:p>
            <a:pPr algn="just">
              <a:lnSpc>
                <a:spcPct val="90000"/>
              </a:lnSpc>
            </a:pPr>
            <a:r>
              <a:rPr lang="tr-TR" altLang="tr-TR" sz="2200" dirty="0" smtClean="0">
                <a:effectLst/>
                <a:cs typeface="Times New Roman" panose="02020603050405020304" pitchFamily="18" charset="0"/>
              </a:rPr>
              <a:t>Topluluğun taraf olduğu ya da Topluluk hukuk düzeninin bir parçasını oluşturan uluslararası anlaşmaları; ve</a:t>
            </a:r>
          </a:p>
          <a:p>
            <a:pPr algn="just">
              <a:lnSpc>
                <a:spcPct val="90000"/>
              </a:lnSpc>
            </a:pPr>
            <a:r>
              <a:rPr lang="tr-TR" altLang="tr-TR" sz="2200" dirty="0" smtClean="0">
                <a:effectLst/>
                <a:cs typeface="Times New Roman" panose="02020603050405020304" pitchFamily="18" charset="0"/>
              </a:rPr>
              <a:t>Eylem Programları, Beyaz Kitap, Yeşil Kitap, Parlamento İlke Kararları, Tavsiyeler ve Görüşler gibi bağlayıcı olmayan düzenlemeleri içermektedir.</a:t>
            </a:r>
            <a:r>
              <a:rPr lang="tr-TR" altLang="tr-TR" sz="2200" dirty="0" smtClean="0">
                <a:effectLst/>
              </a:rPr>
              <a:t> </a:t>
            </a:r>
          </a:p>
        </p:txBody>
      </p:sp>
    </p:spTree>
    <p:extLst>
      <p:ext uri="{BB962C8B-B14F-4D97-AF65-F5344CB8AC3E}">
        <p14:creationId xmlns:p14="http://schemas.microsoft.com/office/powerpoint/2010/main" val="67435494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714356"/>
            <a:ext cx="8229600" cy="1143000"/>
          </a:xfrm>
        </p:spPr>
        <p:txBody>
          <a:bodyPr>
            <a:noAutofit/>
          </a:bodyPr>
          <a:lstStyle/>
          <a:p>
            <a:r>
              <a:rPr lang="tr-TR" sz="2800" b="1" dirty="0" smtClean="0"/>
              <a:t>Mevzuat; erişilecek hedeflere göre yönetmelik, yönerge, karar, tavsiye ve görüş olmak üzere çeşitli biçimler alır:</a:t>
            </a:r>
            <a:r>
              <a:rPr lang="tr-TR" sz="2800" dirty="0" smtClean="0"/>
              <a:t/>
            </a:r>
            <a:br>
              <a:rPr lang="tr-TR" sz="2800" dirty="0" smtClean="0"/>
            </a:br>
            <a:endParaRPr lang="tr-TR" sz="2800" dirty="0"/>
          </a:p>
        </p:txBody>
      </p:sp>
      <p:sp>
        <p:nvSpPr>
          <p:cNvPr id="3" name="2 İçerik Yer Tutucusu"/>
          <p:cNvSpPr>
            <a:spLocks noGrp="1"/>
          </p:cNvSpPr>
          <p:nvPr>
            <p:ph idx="1"/>
          </p:nvPr>
        </p:nvSpPr>
        <p:spPr>
          <a:xfrm>
            <a:off x="428596" y="2000240"/>
            <a:ext cx="8229600" cy="4525963"/>
          </a:xfrm>
        </p:spPr>
        <p:txBody>
          <a:bodyPr>
            <a:noAutofit/>
          </a:bodyPr>
          <a:lstStyle/>
          <a:p>
            <a:pPr marL="457200" indent="-457200" algn="just">
              <a:buFont typeface="+mj-lt"/>
              <a:buAutoNum type="arabicPeriod"/>
            </a:pPr>
            <a:r>
              <a:rPr lang="tr-TR" sz="2400" dirty="0" smtClean="0"/>
              <a:t>Yönetmelik </a:t>
            </a:r>
            <a:r>
              <a:rPr lang="tr-TR" sz="2400" dirty="0"/>
              <a:t>(</a:t>
            </a:r>
            <a:r>
              <a:rPr lang="tr-TR" sz="2400" dirty="0" err="1"/>
              <a:t>regulation</a:t>
            </a:r>
            <a:r>
              <a:rPr lang="tr-TR" sz="2400" dirty="0"/>
              <a:t>) bütünüyle bağlayıcıdır. AB'nin her yerinde zorunlu olarak ve doğrudan uygulanabilir niteliktedir</a:t>
            </a:r>
            <a:r>
              <a:rPr lang="tr-TR" sz="2400" dirty="0" smtClean="0"/>
              <a:t>.</a:t>
            </a:r>
          </a:p>
          <a:p>
            <a:pPr marL="457200" indent="-457200" algn="just">
              <a:buNone/>
            </a:pPr>
            <a:endParaRPr lang="tr-TR" sz="1400" dirty="0" smtClean="0"/>
          </a:p>
          <a:p>
            <a:pPr marL="457200" indent="-457200" algn="just">
              <a:buNone/>
            </a:pPr>
            <a:r>
              <a:rPr lang="tr-TR" sz="2400" dirty="0" smtClean="0"/>
              <a:t>2. Yönerge </a:t>
            </a:r>
            <a:r>
              <a:rPr lang="tr-TR" sz="2400" dirty="0"/>
              <a:t>(</a:t>
            </a:r>
            <a:r>
              <a:rPr lang="tr-TR" sz="2400" dirty="0" err="1"/>
              <a:t>directive</a:t>
            </a:r>
            <a:r>
              <a:rPr lang="tr-TR" sz="2400" dirty="0"/>
              <a:t>), üye devletlere yönelik olarak çıkarılır. Erişilecek sonuç açısından bağlayıcıdır. Üye devlet sonuca erişme yöntemini seçmekte serbesttir</a:t>
            </a:r>
            <a:r>
              <a:rPr lang="tr-TR" sz="2400" dirty="0" smtClean="0"/>
              <a:t>.</a:t>
            </a:r>
          </a:p>
          <a:p>
            <a:pPr algn="just">
              <a:buNone/>
            </a:pPr>
            <a:endParaRPr lang="tr-TR" sz="1600" dirty="0"/>
          </a:p>
          <a:p>
            <a:pPr algn="just">
              <a:buNone/>
            </a:pPr>
            <a:r>
              <a:rPr lang="tr-TR" sz="2400" dirty="0" smtClean="0"/>
              <a:t> 3. Karar </a:t>
            </a:r>
            <a:r>
              <a:rPr lang="tr-TR" sz="2400" dirty="0"/>
              <a:t>(</a:t>
            </a:r>
            <a:r>
              <a:rPr lang="tr-TR" sz="2400" dirty="0" err="1"/>
              <a:t>decision</a:t>
            </a:r>
            <a:r>
              <a:rPr lang="tr-TR" sz="2400" dirty="0"/>
              <a:t>), bütünüyle bağlayıcıdır. Muhatapları; üye </a:t>
            </a:r>
            <a:r>
              <a:rPr lang="tr-TR" sz="2400" dirty="0" smtClean="0"/>
              <a:t>  devletler</a:t>
            </a:r>
            <a:r>
              <a:rPr lang="tr-TR" sz="2400" dirty="0"/>
              <a:t>, gerçek ve tüzel kişilerdir</a:t>
            </a:r>
            <a:r>
              <a:rPr lang="tr-TR" sz="2400" dirty="0" smtClean="0"/>
              <a:t>.</a:t>
            </a:r>
          </a:p>
          <a:p>
            <a:pPr algn="just">
              <a:buNone/>
            </a:pPr>
            <a:endParaRPr lang="tr-TR" sz="1600" dirty="0"/>
          </a:p>
          <a:p>
            <a:pPr algn="just">
              <a:buNone/>
            </a:pPr>
            <a:r>
              <a:rPr lang="tr-TR" sz="2400" dirty="0"/>
              <a:t>   4. Tavsiyeler ve görüşler bağlayıcı değildir.</a:t>
            </a:r>
            <a:endParaRPr lang="tr-TR" sz="2400" dirty="0" smtClean="0"/>
          </a:p>
          <a:p>
            <a:pPr algn="just">
              <a:buNone/>
            </a:pPr>
            <a:endParaRPr lang="tr-TR" sz="2400" dirty="0"/>
          </a:p>
        </p:txBody>
      </p:sp>
    </p:spTree>
    <p:extLst>
      <p:ext uri="{BB962C8B-B14F-4D97-AF65-F5344CB8AC3E}">
        <p14:creationId xmlns:p14="http://schemas.microsoft.com/office/powerpoint/2010/main" val="204623882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İŞ HAYATINA YÖNELİK DİREKTİF KONULARI</a:t>
            </a:r>
            <a:endParaRPr lang="tr-TR" sz="2400" b="1" dirty="0"/>
          </a:p>
        </p:txBody>
      </p:sp>
      <p:sp>
        <p:nvSpPr>
          <p:cNvPr id="3" name="2 İçerik Yer Tutucusu"/>
          <p:cNvSpPr>
            <a:spLocks noGrp="1"/>
          </p:cNvSpPr>
          <p:nvPr>
            <p:ph idx="1"/>
          </p:nvPr>
        </p:nvSpPr>
        <p:spPr>
          <a:xfrm>
            <a:off x="457200" y="1142984"/>
            <a:ext cx="8229600" cy="4983179"/>
          </a:xfrm>
        </p:spPr>
        <p:txBody>
          <a:bodyPr>
            <a:normAutofit fontScale="85000" lnSpcReduction="20000"/>
          </a:bodyPr>
          <a:lstStyle/>
          <a:p>
            <a:r>
              <a:rPr lang="tr-TR" sz="2400" dirty="0" smtClean="0"/>
              <a:t>Toplu İşten Çıkarmalar</a:t>
            </a:r>
          </a:p>
          <a:p>
            <a:r>
              <a:rPr lang="tr-TR" sz="2400" dirty="0" smtClean="0"/>
              <a:t>Avrupa Çalışma Konseyleri</a:t>
            </a:r>
          </a:p>
          <a:p>
            <a:r>
              <a:rPr lang="tr-TR" sz="2400" dirty="0" smtClean="0"/>
              <a:t>Avrupa Şirket Statüleri</a:t>
            </a:r>
          </a:p>
          <a:p>
            <a:r>
              <a:rPr lang="tr-TR" sz="2400" dirty="0" smtClean="0"/>
              <a:t>Avrupa İşbirliği Cemiyeti</a:t>
            </a:r>
          </a:p>
          <a:p>
            <a:r>
              <a:rPr lang="tr-TR" sz="2400" dirty="0" err="1" smtClean="0"/>
              <a:t>İşgörenlere</a:t>
            </a:r>
            <a:r>
              <a:rPr lang="tr-TR" sz="2400" dirty="0" smtClean="0"/>
              <a:t> Danışma ve </a:t>
            </a:r>
            <a:r>
              <a:rPr lang="tr-TR" sz="2400" dirty="0" err="1" smtClean="0"/>
              <a:t>İşgörenleri</a:t>
            </a:r>
            <a:r>
              <a:rPr lang="tr-TR" sz="2400" dirty="0" smtClean="0"/>
              <a:t> Bilgilendirme</a:t>
            </a:r>
          </a:p>
          <a:p>
            <a:r>
              <a:rPr lang="tr-TR" sz="2400" dirty="0" smtClean="0"/>
              <a:t>Girişimlerin Transferi</a:t>
            </a:r>
          </a:p>
          <a:p>
            <a:r>
              <a:rPr lang="tr-TR" sz="2400" dirty="0" smtClean="0"/>
              <a:t>İşverenin Ödeme Aczi</a:t>
            </a:r>
          </a:p>
          <a:p>
            <a:r>
              <a:rPr lang="tr-TR" sz="2400" dirty="0" smtClean="0"/>
              <a:t>Belirli Süreli Çalışma</a:t>
            </a:r>
          </a:p>
          <a:p>
            <a:r>
              <a:rPr lang="tr-TR" sz="2400" dirty="0" smtClean="0"/>
              <a:t>Geçici Çalışmada İş Sağlığı ve Güvenliği</a:t>
            </a:r>
          </a:p>
          <a:p>
            <a:r>
              <a:rPr lang="tr-TR" sz="2400" dirty="0" smtClean="0"/>
              <a:t>Çalışma Koşulları Hakkında Bilgilendirme</a:t>
            </a:r>
          </a:p>
          <a:p>
            <a:r>
              <a:rPr lang="tr-TR" sz="2400" dirty="0" smtClean="0"/>
              <a:t>Yarı Zamanlı Çalışma</a:t>
            </a:r>
          </a:p>
          <a:p>
            <a:r>
              <a:rPr lang="tr-TR" sz="2400" dirty="0" smtClean="0"/>
              <a:t>İş İlanları</a:t>
            </a:r>
          </a:p>
          <a:p>
            <a:r>
              <a:rPr lang="tr-TR" sz="2400" dirty="0" smtClean="0"/>
              <a:t>Çalışma Saatleri</a:t>
            </a:r>
          </a:p>
          <a:p>
            <a:r>
              <a:rPr lang="tr-TR" sz="2400" dirty="0" smtClean="0"/>
              <a:t>Gençlerin Çalışması</a:t>
            </a:r>
          </a:p>
          <a:p>
            <a:r>
              <a:rPr lang="tr-TR" sz="2400" dirty="0" err="1" smtClean="0"/>
              <a:t>İşgörenlerin</a:t>
            </a:r>
            <a:r>
              <a:rPr lang="tr-TR" sz="2400" dirty="0" smtClean="0"/>
              <a:t> Kara Katılımı</a:t>
            </a:r>
          </a:p>
          <a:p>
            <a:r>
              <a:rPr lang="tr-TR" sz="2400" dirty="0" smtClean="0"/>
              <a:t>Adil Ücret</a:t>
            </a:r>
          </a:p>
          <a:p>
            <a:endParaRPr lang="tr-TR" sz="2400" dirty="0" smtClean="0"/>
          </a:p>
          <a:p>
            <a:endParaRPr lang="tr-TR" sz="2400" dirty="0" smtClean="0"/>
          </a:p>
          <a:p>
            <a:endParaRPr lang="tr-TR" sz="2400" dirty="0" smtClean="0"/>
          </a:p>
          <a:p>
            <a:endParaRPr lang="tr-TR" sz="2400" dirty="0" smtClean="0"/>
          </a:p>
          <a:p>
            <a:endParaRPr lang="tr-TR" sz="2400" dirty="0" smtClean="0"/>
          </a:p>
          <a:p>
            <a:endParaRPr lang="tr-TR" sz="2400" dirty="0" smtClean="0"/>
          </a:p>
          <a:p>
            <a:endParaRPr lang="tr-TR" sz="2400" dirty="0" smtClean="0"/>
          </a:p>
          <a:p>
            <a:endParaRPr lang="tr-TR" sz="2400" dirty="0" smtClean="0"/>
          </a:p>
          <a:p>
            <a:endParaRPr lang="tr-TR" sz="2400" dirty="0" smtClean="0"/>
          </a:p>
          <a:p>
            <a:endParaRPr lang="tr-TR" sz="2400" dirty="0" smtClean="0"/>
          </a:p>
          <a:p>
            <a:endParaRPr lang="tr-TR" sz="2400" dirty="0" smtClean="0"/>
          </a:p>
          <a:p>
            <a:endParaRPr lang="tr-TR" sz="2400" dirty="0" smtClean="0"/>
          </a:p>
          <a:p>
            <a:endParaRPr lang="tr-TR" sz="2400" dirty="0" smtClean="0"/>
          </a:p>
          <a:p>
            <a:endParaRPr lang="tr-TR" sz="2400" dirty="0" smtClean="0"/>
          </a:p>
          <a:p>
            <a:endParaRPr lang="tr-TR" sz="2400" dirty="0"/>
          </a:p>
        </p:txBody>
      </p:sp>
    </p:spTree>
    <p:extLst>
      <p:ext uri="{BB962C8B-B14F-4D97-AF65-F5344CB8AC3E}">
        <p14:creationId xmlns:p14="http://schemas.microsoft.com/office/powerpoint/2010/main" val="329757740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71600" y="-171400"/>
            <a:ext cx="7543800" cy="1431925"/>
          </a:xfrm>
        </p:spPr>
        <p:txBody>
          <a:bodyPr>
            <a:normAutofit/>
          </a:bodyPr>
          <a:lstStyle/>
          <a:p>
            <a:pPr algn="ctr"/>
            <a:r>
              <a:rPr lang="tr-TR" altLang="tr-TR" sz="4000" b="1" dirty="0"/>
              <a:t/>
            </a:r>
            <a:br>
              <a:rPr lang="tr-TR" altLang="tr-TR" sz="4000" b="1" dirty="0"/>
            </a:br>
            <a:r>
              <a:rPr lang="tr-TR" altLang="tr-TR" sz="4000" b="1" dirty="0"/>
              <a:t>AB ORGANLARI</a:t>
            </a:r>
          </a:p>
        </p:txBody>
      </p:sp>
      <p:graphicFrame>
        <p:nvGraphicFramePr>
          <p:cNvPr id="2" name="Diyagram 1"/>
          <p:cNvGraphicFramePr/>
          <p:nvPr>
            <p:extLst>
              <p:ext uri="{D42A27DB-BD31-4B8C-83A1-F6EECF244321}">
                <p14:modId xmlns:p14="http://schemas.microsoft.com/office/powerpoint/2010/main" val="4079284357"/>
              </p:ext>
            </p:extLst>
          </p:nvPr>
        </p:nvGraphicFramePr>
        <p:xfrm>
          <a:off x="367271" y="1287161"/>
          <a:ext cx="8912696" cy="5085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189381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ctrTitle"/>
          </p:nvPr>
        </p:nvSpPr>
        <p:spPr>
          <a:xfrm>
            <a:off x="685800" y="188641"/>
            <a:ext cx="7772400" cy="1296144"/>
          </a:xfrm>
        </p:spPr>
        <p:txBody>
          <a:bodyPr/>
          <a:lstStyle/>
          <a:p>
            <a:r>
              <a:rPr lang="tr-TR" dirty="0" smtClean="0"/>
              <a:t>AB ZİRVESİ</a:t>
            </a:r>
            <a:endParaRPr lang="tr-TR" dirty="0"/>
          </a:p>
        </p:txBody>
      </p:sp>
      <p:sp>
        <p:nvSpPr>
          <p:cNvPr id="7" name="Alt Başlık 6"/>
          <p:cNvSpPr>
            <a:spLocks noGrp="1"/>
          </p:cNvSpPr>
          <p:nvPr>
            <p:ph type="subTitle" idx="1"/>
          </p:nvPr>
        </p:nvSpPr>
        <p:spPr>
          <a:xfrm>
            <a:off x="539552" y="1501606"/>
            <a:ext cx="8064896" cy="4362624"/>
          </a:xfrm>
        </p:spPr>
        <p:txBody>
          <a:bodyPr>
            <a:normAutofit fontScale="70000" lnSpcReduction="20000"/>
          </a:bodyPr>
          <a:lstStyle/>
          <a:p>
            <a:pPr algn="just"/>
            <a:r>
              <a:rPr lang="tr-TR" dirty="0">
                <a:solidFill>
                  <a:schemeClr val="tx1"/>
                </a:solidFill>
              </a:rPr>
              <a:t>Avrupa Birliği Zirvesi, Avrupa Birliği'ne üye devletlerin başbakanları veya devlet başkanları ile Avrupa Birliği Zirvesi Başkanı ve Avrupa Komisyonu Başkanı'nın katılımı ile meydana gelir. </a:t>
            </a:r>
            <a:endParaRPr lang="tr-TR" dirty="0" smtClean="0">
              <a:solidFill>
                <a:schemeClr val="tx1"/>
              </a:solidFill>
            </a:endParaRPr>
          </a:p>
          <a:p>
            <a:pPr algn="just"/>
            <a:endParaRPr lang="tr-TR" dirty="0">
              <a:solidFill>
                <a:schemeClr val="tx1"/>
              </a:solidFill>
            </a:endParaRPr>
          </a:p>
          <a:p>
            <a:pPr algn="just"/>
            <a:r>
              <a:rPr lang="tr-TR" dirty="0" smtClean="0">
                <a:solidFill>
                  <a:schemeClr val="tx1"/>
                </a:solidFill>
              </a:rPr>
              <a:t>Yılda </a:t>
            </a:r>
            <a:r>
              <a:rPr lang="tr-TR" dirty="0">
                <a:solidFill>
                  <a:schemeClr val="tx1"/>
                </a:solidFill>
              </a:rPr>
              <a:t>dört defa toplanan Zirve, Birliğin gelişmesi ve Avrupa'nın bütünleşmesi doğrultusunda öncelikleri ve temel politikaları belirleyen kararlar alır. </a:t>
            </a:r>
            <a:endParaRPr lang="tr-TR" dirty="0" smtClean="0">
              <a:solidFill>
                <a:schemeClr val="tx1"/>
              </a:solidFill>
            </a:endParaRPr>
          </a:p>
          <a:p>
            <a:pPr algn="just"/>
            <a:endParaRPr lang="tr-TR" dirty="0">
              <a:solidFill>
                <a:schemeClr val="tx1"/>
              </a:solidFill>
            </a:endParaRPr>
          </a:p>
          <a:p>
            <a:pPr algn="just"/>
            <a:r>
              <a:rPr lang="tr-TR" dirty="0" smtClean="0">
                <a:solidFill>
                  <a:schemeClr val="tx1"/>
                </a:solidFill>
              </a:rPr>
              <a:t>Avrupa </a:t>
            </a:r>
            <a:r>
              <a:rPr lang="tr-TR" dirty="0">
                <a:solidFill>
                  <a:schemeClr val="tx1"/>
                </a:solidFill>
              </a:rPr>
              <a:t>Birliği Zirvesi'nin herhangi bir yasama yetkisi yoktur. Buna rağmen, AB üyesi tüm devletlerin en üst düzey yetkililerinin bir araya geldiği ve temel politikaları belirlediği kurum olmasından dolayı siyasi bir ağırlık ve yönlendirme gücü taşır. </a:t>
            </a:r>
            <a:endParaRPr lang="tr-TR" dirty="0" smtClean="0">
              <a:solidFill>
                <a:schemeClr val="tx1"/>
              </a:solidFill>
            </a:endParaRPr>
          </a:p>
          <a:p>
            <a:pPr algn="just"/>
            <a:endParaRPr lang="tr-TR" dirty="0">
              <a:solidFill>
                <a:schemeClr val="tx1"/>
              </a:solidFill>
            </a:endParaRPr>
          </a:p>
          <a:p>
            <a:pPr algn="just"/>
            <a:r>
              <a:rPr lang="tr-TR" dirty="0" smtClean="0">
                <a:solidFill>
                  <a:schemeClr val="tx1"/>
                </a:solidFill>
              </a:rPr>
              <a:t>Çoğu </a:t>
            </a:r>
            <a:r>
              <a:rPr lang="tr-TR" dirty="0">
                <a:solidFill>
                  <a:schemeClr val="tx1"/>
                </a:solidFill>
              </a:rPr>
              <a:t>durumda uzlaşıyla, istisna olarak nitelikli çoğunlukla karar alır.</a:t>
            </a:r>
          </a:p>
        </p:txBody>
      </p:sp>
    </p:spTree>
    <p:extLst>
      <p:ext uri="{BB962C8B-B14F-4D97-AF65-F5344CB8AC3E}">
        <p14:creationId xmlns:p14="http://schemas.microsoft.com/office/powerpoint/2010/main" val="15760981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tr-TR" altLang="tr-TR" sz="3600" b="1" dirty="0"/>
              <a:t>AVRUPA PARLAMENTOSU</a:t>
            </a:r>
          </a:p>
        </p:txBody>
      </p:sp>
      <p:sp>
        <p:nvSpPr>
          <p:cNvPr id="6147" name="Rectangle 3"/>
          <p:cNvSpPr>
            <a:spLocks noGrp="1" noChangeArrowheads="1"/>
          </p:cNvSpPr>
          <p:nvPr>
            <p:ph type="body" idx="1"/>
          </p:nvPr>
        </p:nvSpPr>
        <p:spPr>
          <a:xfrm>
            <a:off x="457200" y="1600200"/>
            <a:ext cx="8229600" cy="4853136"/>
          </a:xfrm>
        </p:spPr>
        <p:txBody>
          <a:bodyPr>
            <a:noAutofit/>
          </a:bodyPr>
          <a:lstStyle/>
          <a:p>
            <a:pPr marL="457200" indent="-457200" algn="just">
              <a:lnSpc>
                <a:spcPct val="80000"/>
              </a:lnSpc>
            </a:pPr>
            <a:r>
              <a:rPr lang="tr-TR" sz="2400" dirty="0"/>
              <a:t>Avrupa Parlamentosu, Konsey ile birlikte yasama yetkisini paylaşır. </a:t>
            </a:r>
            <a:endParaRPr lang="tr-TR" sz="2400" dirty="0" smtClean="0"/>
          </a:p>
          <a:p>
            <a:pPr marL="0" indent="0" algn="just">
              <a:lnSpc>
                <a:spcPct val="80000"/>
              </a:lnSpc>
              <a:buNone/>
            </a:pPr>
            <a:endParaRPr lang="tr-TR" altLang="tr-TR" sz="2400" dirty="0"/>
          </a:p>
          <a:p>
            <a:pPr marL="457200" indent="-457200" algn="just">
              <a:lnSpc>
                <a:spcPct val="80000"/>
              </a:lnSpc>
            </a:pPr>
            <a:r>
              <a:rPr lang="tr-TR" sz="2400" dirty="0" smtClean="0"/>
              <a:t>Avrupa </a:t>
            </a:r>
            <a:r>
              <a:rPr lang="tr-TR" sz="2400" dirty="0"/>
              <a:t>Parlamentosu, AB kurumları içinde doğrudan halk tarafından seçilen organdır. AB üyesi ülkelerin vatandaşları olan Avrupa vatandaşları beş yılda bir yapılan Avrupa Parlamentosu seçimlerinde oy </a:t>
            </a:r>
            <a:r>
              <a:rPr lang="tr-TR" sz="2400" dirty="0" smtClean="0"/>
              <a:t>kullanabilirler.</a:t>
            </a:r>
          </a:p>
          <a:p>
            <a:pPr marL="457200" indent="-457200" algn="just">
              <a:lnSpc>
                <a:spcPct val="80000"/>
              </a:lnSpc>
            </a:pPr>
            <a:endParaRPr lang="tr-TR" altLang="tr-TR" sz="2400" dirty="0"/>
          </a:p>
          <a:p>
            <a:pPr marL="457200" indent="-457200" algn="just">
              <a:lnSpc>
                <a:spcPct val="80000"/>
              </a:lnSpc>
            </a:pPr>
            <a:r>
              <a:rPr lang="tr-TR" altLang="tr-TR" sz="2400" dirty="0" smtClean="0"/>
              <a:t>Çeşitli </a:t>
            </a:r>
            <a:r>
              <a:rPr lang="tr-TR" altLang="tr-TR" sz="2400" dirty="0"/>
              <a:t>siyasal partilerden gelen 751 </a:t>
            </a:r>
            <a:r>
              <a:rPr lang="tr-TR" altLang="tr-TR" sz="2400" dirty="0" smtClean="0"/>
              <a:t>milletvekilinden </a:t>
            </a:r>
            <a:r>
              <a:rPr lang="tr-TR" altLang="tr-TR" sz="2400" dirty="0"/>
              <a:t>(750 üye+1 başkan) oluşur. Son seçimler Mayıs 2014’te yapılmıştır. </a:t>
            </a:r>
          </a:p>
          <a:p>
            <a:pPr marL="457200" indent="-457200" algn="just">
              <a:lnSpc>
                <a:spcPct val="80000"/>
              </a:lnSpc>
            </a:pPr>
            <a:endParaRPr lang="tr-TR" altLang="tr-TR" sz="2400" dirty="0" smtClean="0"/>
          </a:p>
          <a:p>
            <a:pPr marL="457200" indent="-457200" algn="just">
              <a:lnSpc>
                <a:spcPct val="80000"/>
              </a:lnSpc>
            </a:pPr>
            <a:r>
              <a:rPr lang="tr-TR" altLang="tr-TR" sz="2400" dirty="0" smtClean="0"/>
              <a:t>Parlamento'da </a:t>
            </a:r>
            <a:r>
              <a:rPr lang="tr-TR" altLang="tr-TR" sz="2400" dirty="0"/>
              <a:t>üye devletlerin nüfusuna göre temsili esastır. Ancak bir üye devletin temsilci sayısı en az 5 (malta) en fazla 99 (Almanya) olabilir</a:t>
            </a:r>
            <a:r>
              <a:rPr lang="tr-TR" altLang="tr-TR" sz="2400" dirty="0" smtClean="0"/>
              <a:t>.</a:t>
            </a:r>
          </a:p>
          <a:p>
            <a:pPr marL="457200" indent="-457200" algn="just">
              <a:lnSpc>
                <a:spcPct val="80000"/>
              </a:lnSpc>
            </a:pPr>
            <a:endParaRPr lang="tr-TR" altLang="tr-TR" sz="2400" dirty="0"/>
          </a:p>
        </p:txBody>
      </p:sp>
    </p:spTree>
    <p:extLst>
      <p:ext uri="{BB962C8B-B14F-4D97-AF65-F5344CB8AC3E}">
        <p14:creationId xmlns:p14="http://schemas.microsoft.com/office/powerpoint/2010/main" val="1072563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764704"/>
            <a:ext cx="8229600" cy="1143000"/>
          </a:xfrm>
        </p:spPr>
        <p:txBody>
          <a:bodyPr>
            <a:normAutofit/>
          </a:bodyPr>
          <a:lstStyle/>
          <a:p>
            <a:r>
              <a:rPr lang="tr-TR" sz="3600" b="1" dirty="0"/>
              <a:t>Avrupa Kömür Çelik Teşkilatı</a:t>
            </a:r>
          </a:p>
        </p:txBody>
      </p:sp>
      <p:sp>
        <p:nvSpPr>
          <p:cNvPr id="3" name="İçerik Yer Tutucusu 2"/>
          <p:cNvSpPr>
            <a:spLocks noGrp="1"/>
          </p:cNvSpPr>
          <p:nvPr>
            <p:ph idx="1"/>
          </p:nvPr>
        </p:nvSpPr>
        <p:spPr>
          <a:xfrm>
            <a:off x="457200" y="2204864"/>
            <a:ext cx="8229600" cy="4525963"/>
          </a:xfrm>
        </p:spPr>
        <p:txBody>
          <a:bodyPr>
            <a:normAutofit/>
          </a:bodyPr>
          <a:lstStyle/>
          <a:p>
            <a:pPr algn="just"/>
            <a:r>
              <a:rPr lang="tr-TR" sz="2800" dirty="0" smtClean="0"/>
              <a:t>6 </a:t>
            </a:r>
            <a:r>
              <a:rPr lang="tr-TR" sz="2800" dirty="0"/>
              <a:t>devlet tarafından (Almanya, Fransa, İtalya, Hollanda, Belçika ve </a:t>
            </a:r>
            <a:r>
              <a:rPr lang="tr-TR" sz="2800" dirty="0" smtClean="0"/>
              <a:t>Lüksemburg</a:t>
            </a:r>
            <a:r>
              <a:rPr lang="tr-TR" sz="2800" dirty="0"/>
              <a:t>) silah sanayisi için önemli iki ürün olan kömür ve çeliğin </a:t>
            </a:r>
            <a:r>
              <a:rPr lang="tr-TR" sz="2800" dirty="0" smtClean="0"/>
              <a:t>kullanılmasının </a:t>
            </a:r>
            <a:r>
              <a:rPr lang="tr-TR" sz="2800" dirty="0"/>
              <a:t>kayıt altına alınması amacıyla oluşturulan 1951 yılında </a:t>
            </a:r>
            <a:r>
              <a:rPr lang="tr-TR" sz="2800" dirty="0" smtClean="0"/>
              <a:t>imzalanan </a:t>
            </a:r>
            <a:r>
              <a:rPr lang="tr-TR" sz="2800" dirty="0"/>
              <a:t>ve 25 Temmuz 1952‟de yürürlüğe giren Paris </a:t>
            </a:r>
            <a:r>
              <a:rPr lang="tr-TR" sz="2800" dirty="0" err="1" smtClean="0"/>
              <a:t>Antlaşması‟yla</a:t>
            </a:r>
            <a:r>
              <a:rPr lang="tr-TR" sz="2800" dirty="0" smtClean="0"/>
              <a:t> Avrupa </a:t>
            </a:r>
            <a:r>
              <a:rPr lang="tr-TR" sz="2800" dirty="0"/>
              <a:t>Kömür Çelik Teşkilatı</a:t>
            </a:r>
            <a:r>
              <a:rPr lang="tr-TR" sz="2800" dirty="0" smtClean="0"/>
              <a:t>‟ </a:t>
            </a:r>
            <a:r>
              <a:rPr lang="tr-TR" sz="2800" dirty="0"/>
              <a:t>(AKÇT</a:t>
            </a:r>
            <a:r>
              <a:rPr lang="tr-TR" sz="2800" dirty="0" smtClean="0"/>
              <a:t>) kurulmuştur.</a:t>
            </a:r>
            <a:endParaRPr lang="tr-TR" sz="2800" dirty="0"/>
          </a:p>
        </p:txBody>
      </p:sp>
    </p:spTree>
    <p:extLst>
      <p:ext uri="{BB962C8B-B14F-4D97-AF65-F5344CB8AC3E}">
        <p14:creationId xmlns:p14="http://schemas.microsoft.com/office/powerpoint/2010/main" val="179247983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457200" y="476672"/>
            <a:ext cx="8229600" cy="1143000"/>
          </a:xfrm>
        </p:spPr>
        <p:txBody>
          <a:bodyPr>
            <a:normAutofit/>
          </a:bodyPr>
          <a:lstStyle/>
          <a:p>
            <a:pPr eaLnBrk="1" hangingPunct="1">
              <a:defRPr/>
            </a:pPr>
            <a:r>
              <a:rPr lang="tr-TR" altLang="tr-TR" sz="2400" b="1" dirty="0" smtClean="0"/>
              <a:t> AVRUPA PARLAMENTOSU’NUN GÖREV VE YETKİLERİ</a:t>
            </a:r>
          </a:p>
        </p:txBody>
      </p:sp>
      <p:sp>
        <p:nvSpPr>
          <p:cNvPr id="8195" name="Rectangle 3"/>
          <p:cNvSpPr>
            <a:spLocks noGrp="1" noChangeArrowheads="1"/>
          </p:cNvSpPr>
          <p:nvPr>
            <p:ph type="body" idx="1"/>
          </p:nvPr>
        </p:nvSpPr>
        <p:spPr>
          <a:xfrm>
            <a:off x="457200" y="1986620"/>
            <a:ext cx="8229600" cy="4857750"/>
          </a:xfrm>
        </p:spPr>
        <p:txBody>
          <a:bodyPr>
            <a:normAutofit/>
          </a:bodyPr>
          <a:lstStyle/>
          <a:p>
            <a:pPr eaLnBrk="1" hangingPunct="1">
              <a:lnSpc>
                <a:spcPct val="80000"/>
              </a:lnSpc>
              <a:buSzTx/>
              <a:buFont typeface="Wingdings" panose="05000000000000000000" pitchFamily="2" charset="2"/>
              <a:buChar char="§"/>
              <a:defRPr/>
            </a:pPr>
            <a:r>
              <a:rPr lang="tr-TR" altLang="tr-TR" sz="2200" dirty="0" smtClean="0">
                <a:latin typeface="+mj-lt"/>
              </a:rPr>
              <a:t>Karar alma süreçlerine iştirak (Yasama ve tam denetleme yetkisi yoktur.)</a:t>
            </a:r>
          </a:p>
          <a:p>
            <a:pPr eaLnBrk="1" hangingPunct="1">
              <a:lnSpc>
                <a:spcPct val="80000"/>
              </a:lnSpc>
              <a:buSzTx/>
              <a:buFont typeface="Wingdings" panose="05000000000000000000" pitchFamily="2" charset="2"/>
              <a:buChar char="§"/>
              <a:defRPr/>
            </a:pPr>
            <a:r>
              <a:rPr lang="tr-TR" altLang="tr-TR" sz="2200" dirty="0" smtClean="0">
                <a:latin typeface="+mj-lt"/>
              </a:rPr>
              <a:t>Birlik bütçesinin hazırlanması ve kabulüne iştirak</a:t>
            </a:r>
          </a:p>
          <a:p>
            <a:pPr eaLnBrk="1" hangingPunct="1">
              <a:lnSpc>
                <a:spcPct val="80000"/>
              </a:lnSpc>
              <a:buSzTx/>
              <a:buFont typeface="Wingdings" panose="05000000000000000000" pitchFamily="2" charset="2"/>
              <a:buChar char="§"/>
              <a:defRPr/>
            </a:pPr>
            <a:r>
              <a:rPr lang="tr-TR" altLang="tr-TR" sz="2200" dirty="0" smtClean="0">
                <a:latin typeface="+mj-lt"/>
              </a:rPr>
              <a:t>Demokratik denetim yetkileri</a:t>
            </a:r>
          </a:p>
          <a:p>
            <a:pPr eaLnBrk="1" hangingPunct="1">
              <a:lnSpc>
                <a:spcPct val="80000"/>
              </a:lnSpc>
              <a:buSzTx/>
              <a:buFont typeface="Wingdings" panose="05000000000000000000" pitchFamily="2" charset="2"/>
              <a:buChar char="§"/>
              <a:defRPr/>
            </a:pPr>
            <a:r>
              <a:rPr lang="tr-TR" altLang="tr-TR" sz="2200" dirty="0" smtClean="0">
                <a:latin typeface="+mj-lt"/>
              </a:rPr>
              <a:t>Komisyonun atanması ve görevden alınması</a:t>
            </a:r>
          </a:p>
          <a:p>
            <a:pPr eaLnBrk="1" hangingPunct="1">
              <a:lnSpc>
                <a:spcPct val="80000"/>
              </a:lnSpc>
              <a:buSzTx/>
              <a:buFont typeface="Wingdings" panose="05000000000000000000" pitchFamily="2" charset="2"/>
              <a:buNone/>
              <a:defRPr/>
            </a:pPr>
            <a:r>
              <a:rPr lang="tr-TR" altLang="tr-TR" sz="2200" dirty="0" smtClean="0">
                <a:latin typeface="+mj-lt"/>
              </a:rPr>
              <a:t>   (Komisyonu 2/3 lük bir çoğunlukla istifaya zorlayabilmektedir)</a:t>
            </a:r>
          </a:p>
          <a:p>
            <a:pPr eaLnBrk="1" hangingPunct="1">
              <a:lnSpc>
                <a:spcPct val="80000"/>
              </a:lnSpc>
              <a:buSzTx/>
              <a:buFont typeface="Wingdings" panose="05000000000000000000" pitchFamily="2" charset="2"/>
              <a:buChar char="§"/>
              <a:defRPr/>
            </a:pPr>
            <a:r>
              <a:rPr lang="tr-TR" altLang="tr-TR" sz="2200" dirty="0" smtClean="0">
                <a:latin typeface="+mj-lt"/>
              </a:rPr>
              <a:t>Uluslararası  anlaşmalarının onaylanması</a:t>
            </a:r>
          </a:p>
          <a:p>
            <a:pPr eaLnBrk="1" hangingPunct="1">
              <a:lnSpc>
                <a:spcPct val="80000"/>
              </a:lnSpc>
              <a:buSzTx/>
              <a:buFont typeface="Wingdings" panose="05000000000000000000" pitchFamily="2" charset="2"/>
              <a:buChar char="§"/>
              <a:defRPr/>
            </a:pPr>
            <a:r>
              <a:rPr lang="tr-TR" altLang="tr-TR" sz="2200" dirty="0" smtClean="0">
                <a:latin typeface="+mj-lt"/>
              </a:rPr>
              <a:t>Birlik kurumları aleyhine AD önünde  dava açma yetkisi</a:t>
            </a:r>
          </a:p>
          <a:p>
            <a:pPr eaLnBrk="1" hangingPunct="1">
              <a:lnSpc>
                <a:spcPct val="80000"/>
              </a:lnSpc>
              <a:buSzTx/>
              <a:buFont typeface="Wingdings" panose="05000000000000000000" pitchFamily="2" charset="2"/>
              <a:buChar char="§"/>
              <a:defRPr/>
            </a:pPr>
            <a:r>
              <a:rPr lang="tr-TR" altLang="tr-TR" sz="2200" dirty="0" smtClean="0">
                <a:latin typeface="+mj-lt"/>
              </a:rPr>
              <a:t>Dış politika ve üyelik başvurularında aktif rol oynama</a:t>
            </a:r>
          </a:p>
          <a:p>
            <a:pPr eaLnBrk="1" hangingPunct="1">
              <a:lnSpc>
                <a:spcPct val="80000"/>
              </a:lnSpc>
              <a:buSzTx/>
              <a:buFont typeface="Wingdings" panose="05000000000000000000" pitchFamily="2" charset="2"/>
              <a:buChar char="§"/>
              <a:defRPr/>
            </a:pPr>
            <a:r>
              <a:rPr lang="tr-TR" altLang="tr-TR" sz="2200" dirty="0" smtClean="0">
                <a:latin typeface="+mj-lt"/>
              </a:rPr>
              <a:t>Avrupa Parlamentosu, Bakanlar Konseyi'yle birlikte AB yasalarını onaylar, değiştirir ya da reddeder. </a:t>
            </a:r>
          </a:p>
          <a:p>
            <a:pPr eaLnBrk="1" hangingPunct="1">
              <a:lnSpc>
                <a:spcPct val="80000"/>
              </a:lnSpc>
              <a:buSzTx/>
              <a:buFont typeface="Wingdings" panose="05000000000000000000" pitchFamily="2" charset="2"/>
              <a:buChar char="§"/>
              <a:defRPr/>
            </a:pPr>
            <a:r>
              <a:rPr lang="tr-TR" altLang="tr-TR" sz="2200" dirty="0" smtClean="0">
                <a:latin typeface="+mj-lt"/>
              </a:rPr>
              <a:t>Avrupa Parlamentosu, Avrupa Birliği bütçesi üzerindeki yetkisini de Bakanlar Konseyi'yle paylaşır. </a:t>
            </a:r>
            <a:br>
              <a:rPr lang="tr-TR" altLang="tr-TR" sz="2200" dirty="0" smtClean="0">
                <a:latin typeface="+mj-lt"/>
              </a:rPr>
            </a:br>
            <a:endParaRPr lang="tr-TR" altLang="tr-TR" sz="2200" dirty="0" smtClean="0">
              <a:latin typeface="+mj-lt"/>
            </a:endParaRPr>
          </a:p>
          <a:p>
            <a:pPr eaLnBrk="1" hangingPunct="1">
              <a:lnSpc>
                <a:spcPct val="80000"/>
              </a:lnSpc>
              <a:buSzTx/>
              <a:buFont typeface="Wingdings" panose="05000000000000000000" pitchFamily="2" charset="2"/>
              <a:buChar char="§"/>
              <a:defRPr/>
            </a:pPr>
            <a:endParaRPr lang="tr-TR" altLang="tr-TR" sz="2200" dirty="0" smtClean="0">
              <a:latin typeface="+mj-lt"/>
            </a:endParaRPr>
          </a:p>
          <a:p>
            <a:pPr eaLnBrk="1" hangingPunct="1">
              <a:lnSpc>
                <a:spcPct val="80000"/>
              </a:lnSpc>
              <a:buFont typeface="Wingdings" panose="05000000000000000000" pitchFamily="2" charset="2"/>
              <a:buNone/>
              <a:defRPr/>
            </a:pPr>
            <a:endParaRPr lang="tr-TR" altLang="tr-TR" sz="2200" dirty="0" smtClean="0">
              <a:latin typeface="+mj-lt"/>
            </a:endParaRPr>
          </a:p>
          <a:p>
            <a:pPr eaLnBrk="1" hangingPunct="1">
              <a:lnSpc>
                <a:spcPct val="80000"/>
              </a:lnSpc>
              <a:buFont typeface="Wingdings" panose="05000000000000000000" pitchFamily="2" charset="2"/>
              <a:buNone/>
              <a:defRPr/>
            </a:pPr>
            <a:endParaRPr lang="tr-TR" altLang="tr-TR" sz="2200" dirty="0" smtClean="0">
              <a:latin typeface="+mj-lt"/>
            </a:endParaRPr>
          </a:p>
        </p:txBody>
      </p:sp>
    </p:spTree>
    <p:extLst>
      <p:ext uri="{BB962C8B-B14F-4D97-AF65-F5344CB8AC3E}">
        <p14:creationId xmlns:p14="http://schemas.microsoft.com/office/powerpoint/2010/main" val="111368117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altLang="tr-TR" sz="3200" b="1" dirty="0"/>
              <a:t>AVRUPA PARLAMENTOSU</a:t>
            </a:r>
            <a:endParaRPr lang="tr-TR" sz="3200" dirty="0"/>
          </a:p>
        </p:txBody>
      </p:sp>
      <p:sp>
        <p:nvSpPr>
          <p:cNvPr id="3" name="İçerik Yer Tutucusu 2"/>
          <p:cNvSpPr>
            <a:spLocks noGrp="1"/>
          </p:cNvSpPr>
          <p:nvPr>
            <p:ph idx="1"/>
          </p:nvPr>
        </p:nvSpPr>
        <p:spPr/>
        <p:txBody>
          <a:bodyPr>
            <a:normAutofit/>
          </a:bodyPr>
          <a:lstStyle/>
          <a:p>
            <a:pPr algn="just"/>
            <a:r>
              <a:rPr lang="tr-TR" sz="2200" dirty="0"/>
              <a:t>Her üye ülke önceden belirlenmiş sayıda milletvekilini parlamentoya gönderir. </a:t>
            </a:r>
            <a:endParaRPr lang="tr-TR" sz="2200" dirty="0" smtClean="0"/>
          </a:p>
          <a:p>
            <a:pPr marL="0" indent="0" algn="just">
              <a:buNone/>
            </a:pPr>
            <a:endParaRPr lang="tr-TR" sz="2200" dirty="0" smtClean="0"/>
          </a:p>
          <a:p>
            <a:pPr algn="just"/>
            <a:r>
              <a:rPr lang="tr-TR" sz="2200" dirty="0" smtClean="0"/>
              <a:t>Ülkeler </a:t>
            </a:r>
            <a:r>
              <a:rPr lang="tr-TR" sz="2200" dirty="0"/>
              <a:t>için uyulması gereken ortak bir seçim yönergesi yoktur. Her ülke kendi yöntemiyle seçimleri yürütebilir; ancak aşağıdaki üç koşula uymak zorunludur</a:t>
            </a:r>
            <a:r>
              <a:rPr lang="tr-TR" sz="2200" dirty="0" smtClean="0"/>
              <a:t>:</a:t>
            </a:r>
          </a:p>
          <a:p>
            <a:pPr algn="just"/>
            <a:endParaRPr lang="tr-TR" sz="2200" dirty="0"/>
          </a:p>
          <a:p>
            <a:pPr lvl="1"/>
            <a:r>
              <a:rPr lang="tr-TR" sz="2200" dirty="0"/>
              <a:t>Seçimler nispî temsil sistemine göre yapılmalıdır.</a:t>
            </a:r>
          </a:p>
          <a:p>
            <a:pPr lvl="1"/>
            <a:r>
              <a:rPr lang="tr-TR" sz="2200" dirty="0"/>
              <a:t>Eğer oy dağılımlarını etkilemeyecekse seçim bölgeleri bölünebilir.</a:t>
            </a:r>
          </a:p>
          <a:p>
            <a:pPr lvl="1"/>
            <a:r>
              <a:rPr lang="tr-TR" sz="2200" dirty="0"/>
              <a:t>Uygulanan seçim barajı %5'i aşmamalıdır.</a:t>
            </a:r>
          </a:p>
          <a:p>
            <a:pPr algn="just"/>
            <a:endParaRPr lang="tr-TR" sz="2200" dirty="0"/>
          </a:p>
        </p:txBody>
      </p:sp>
    </p:spTree>
    <p:extLst>
      <p:ext uri="{BB962C8B-B14F-4D97-AF65-F5344CB8AC3E}">
        <p14:creationId xmlns:p14="http://schemas.microsoft.com/office/powerpoint/2010/main" val="397238327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31979" y="620688"/>
            <a:ext cx="8229600" cy="1143000"/>
          </a:xfrm>
        </p:spPr>
        <p:txBody>
          <a:bodyPr>
            <a:normAutofit/>
          </a:bodyPr>
          <a:lstStyle/>
          <a:p>
            <a:r>
              <a:rPr lang="tr-TR" altLang="tr-TR" sz="3600" b="1" dirty="0"/>
              <a:t>AVRUPA PARLAMENTOSU</a:t>
            </a:r>
            <a:endParaRPr lang="tr-TR" sz="3600" dirty="0"/>
          </a:p>
        </p:txBody>
      </p:sp>
      <p:sp>
        <p:nvSpPr>
          <p:cNvPr id="3" name="İçerik Yer Tutucusu 2"/>
          <p:cNvSpPr>
            <a:spLocks noGrp="1"/>
          </p:cNvSpPr>
          <p:nvPr>
            <p:ph idx="1"/>
          </p:nvPr>
        </p:nvSpPr>
        <p:spPr>
          <a:xfrm>
            <a:off x="457200" y="1916832"/>
            <a:ext cx="8229600" cy="4525963"/>
          </a:xfrm>
        </p:spPr>
        <p:txBody>
          <a:bodyPr>
            <a:normAutofit/>
          </a:bodyPr>
          <a:lstStyle/>
          <a:p>
            <a:pPr algn="just"/>
            <a:r>
              <a:rPr lang="tr-TR" sz="2400" dirty="0" smtClean="0"/>
              <a:t>Parlamento'ya </a:t>
            </a:r>
            <a:r>
              <a:rPr lang="tr-TR" sz="2400" dirty="0"/>
              <a:t>görüşülmek üzere gelen konular öncelikle farklı görev alanlarına sahip 24 adet komiteden konuyla ilgili olanında tartışılır ve ulaşılan sonuç, bir raporla Genel Kurul'a sunulur. Genel Kurul'daki görüşmeler de bu çerçevede yapılır</a:t>
            </a:r>
            <a:r>
              <a:rPr lang="tr-TR" sz="2400" dirty="0" smtClean="0"/>
              <a:t>.</a:t>
            </a:r>
          </a:p>
          <a:p>
            <a:pPr algn="just"/>
            <a:endParaRPr lang="tr-TR" sz="2400" dirty="0"/>
          </a:p>
          <a:p>
            <a:pPr algn="just"/>
            <a:r>
              <a:rPr lang="tr-TR" sz="2400" dirty="0" smtClean="0"/>
              <a:t>Üye </a:t>
            </a:r>
            <a:r>
              <a:rPr lang="tr-TR" sz="2400" dirty="0"/>
              <a:t>devletleri bağlayacak hukuki düzenlemelerin kabul edilebilmesi genel kural </a:t>
            </a:r>
            <a:r>
              <a:rPr lang="tr-TR" sz="2400" dirty="0" smtClean="0"/>
              <a:t>olarak </a:t>
            </a:r>
            <a:r>
              <a:rPr lang="tr-TR" sz="2400" dirty="0"/>
              <a:t>hem Avrupa Parlamentosu ve hem de Konsey'in onayı ile mümkün olur.</a:t>
            </a:r>
          </a:p>
        </p:txBody>
      </p:sp>
    </p:spTree>
    <p:extLst>
      <p:ext uri="{BB962C8B-B14F-4D97-AF65-F5344CB8AC3E}">
        <p14:creationId xmlns:p14="http://schemas.microsoft.com/office/powerpoint/2010/main" val="182123478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899592" y="551576"/>
            <a:ext cx="7344816" cy="5754848"/>
          </a:xfrm>
          <a:prstGeom prst="rect">
            <a:avLst/>
          </a:prstGeom>
        </p:spPr>
      </p:pic>
    </p:spTree>
    <p:extLst>
      <p:ext uri="{BB962C8B-B14F-4D97-AF65-F5344CB8AC3E}">
        <p14:creationId xmlns:p14="http://schemas.microsoft.com/office/powerpoint/2010/main" val="125288400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345152" y="1484784"/>
            <a:ext cx="8453696" cy="3888433"/>
          </a:xfrm>
          <a:prstGeom prst="rect">
            <a:avLst/>
          </a:prstGeom>
        </p:spPr>
      </p:pic>
    </p:spTree>
    <p:extLst>
      <p:ext uri="{BB962C8B-B14F-4D97-AF65-F5344CB8AC3E}">
        <p14:creationId xmlns:p14="http://schemas.microsoft.com/office/powerpoint/2010/main" val="143151589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1F385D54-43EE-4CD6-A187-C39A74080A29}" type="slidenum">
              <a:rPr lang="tr-TR" altLang="tr-TR"/>
              <a:pPr/>
              <a:t>95</a:t>
            </a:fld>
            <a:endParaRPr lang="tr-TR" altLang="tr-TR"/>
          </a:p>
        </p:txBody>
      </p:sp>
      <p:sp>
        <p:nvSpPr>
          <p:cNvPr id="239619" name="Rectangle 3"/>
          <p:cNvSpPr>
            <a:spLocks noGrp="1" noChangeArrowheads="1"/>
          </p:cNvSpPr>
          <p:nvPr>
            <p:ph type="body" idx="1"/>
          </p:nvPr>
        </p:nvSpPr>
        <p:spPr>
          <a:xfrm>
            <a:off x="194307" y="692696"/>
            <a:ext cx="8460432" cy="5514975"/>
          </a:xfrm>
        </p:spPr>
        <p:txBody>
          <a:bodyPr>
            <a:normAutofit fontScale="70000" lnSpcReduction="20000"/>
          </a:bodyPr>
          <a:lstStyle/>
          <a:p>
            <a:pPr lvl="2" algn="ctr">
              <a:buFont typeface="Wingdings" panose="05000000000000000000" pitchFamily="2" charset="2"/>
              <a:buNone/>
            </a:pPr>
            <a:r>
              <a:rPr lang="tr-TR" altLang="tr-TR" sz="5100" b="1" dirty="0" smtClean="0">
                <a:latin typeface="+mj-lt"/>
                <a:ea typeface="+mj-ea"/>
                <a:cs typeface="+mj-cs"/>
              </a:rPr>
              <a:t>AVRUPA KOMİSYONU</a:t>
            </a:r>
          </a:p>
          <a:p>
            <a:pPr lvl="2" algn="ctr">
              <a:buFont typeface="Wingdings" panose="05000000000000000000" pitchFamily="2" charset="2"/>
              <a:buNone/>
            </a:pPr>
            <a:endParaRPr lang="tr-TR" altLang="tr-TR" sz="3200" b="1" dirty="0">
              <a:solidFill>
                <a:schemeClr val="accent1"/>
              </a:solidFill>
              <a:latin typeface="+mj-lt"/>
              <a:ea typeface="+mj-ea"/>
              <a:cs typeface="+mj-cs"/>
            </a:endParaRPr>
          </a:p>
          <a:p>
            <a:pPr lvl="2" algn="ctr">
              <a:buFont typeface="Wingdings" panose="05000000000000000000" pitchFamily="2" charset="2"/>
              <a:buNone/>
            </a:pPr>
            <a:endParaRPr lang="tr-TR" altLang="tr-TR" sz="3200" b="1" dirty="0">
              <a:solidFill>
                <a:schemeClr val="accent1"/>
              </a:solidFill>
            </a:endParaRPr>
          </a:p>
          <a:p>
            <a:pPr algn="just"/>
            <a:r>
              <a:rPr lang="tr-TR" dirty="0"/>
              <a:t>Avrupa Komisyonu, yasama sürecini başlatan, ayrıca Birliğin yürütme organı olarak AB müktesebatını, bütçeyi ve programları uygulamaktan ve idari denetimden sorumlu kurumdur. </a:t>
            </a:r>
            <a:endParaRPr lang="tr-TR" dirty="0" smtClean="0"/>
          </a:p>
          <a:p>
            <a:pPr algn="just"/>
            <a:endParaRPr lang="tr-TR" dirty="0"/>
          </a:p>
          <a:p>
            <a:pPr algn="just"/>
            <a:r>
              <a:rPr lang="tr-TR" dirty="0" smtClean="0"/>
              <a:t>Avrupa </a:t>
            </a:r>
            <a:r>
              <a:rPr lang="tr-TR" dirty="0"/>
              <a:t>Komisyonu, her bir üye devletten bir kişinin yer aldığı 28 üyeden oluşur. Bu kişilere "komiser" adı verilir. Her Komiser bir veya daha fazla AB politikasının yürütülmesinden sorumludur. </a:t>
            </a:r>
            <a:endParaRPr lang="tr-TR" dirty="0" smtClean="0"/>
          </a:p>
          <a:p>
            <a:pPr algn="just"/>
            <a:endParaRPr lang="tr-TR" dirty="0"/>
          </a:p>
          <a:p>
            <a:pPr algn="just"/>
            <a:r>
              <a:rPr lang="tr-TR" dirty="0" smtClean="0"/>
              <a:t>Komisyon </a:t>
            </a:r>
            <a:r>
              <a:rPr lang="tr-TR" dirty="0"/>
              <a:t>adeta bir Bakanlar Kurulu gibi faaliyet gösterir. </a:t>
            </a:r>
            <a:endParaRPr lang="tr-TR" dirty="0" smtClean="0"/>
          </a:p>
          <a:p>
            <a:pPr algn="just"/>
            <a:endParaRPr lang="tr-TR" dirty="0"/>
          </a:p>
          <a:p>
            <a:pPr algn="just"/>
            <a:r>
              <a:rPr lang="tr-TR" dirty="0" smtClean="0"/>
              <a:t>Komisyon'da </a:t>
            </a:r>
            <a:r>
              <a:rPr lang="tr-TR" dirty="0"/>
              <a:t>komiserlerin yanı sıra, Avrupa Birliği görevlilerinden oluşan 25.000 kişilik bir idari teşkilat da mevcuttur.</a:t>
            </a:r>
            <a:endParaRPr lang="tr-TR" altLang="tr-TR" dirty="0"/>
          </a:p>
          <a:p>
            <a:pPr algn="just">
              <a:buFont typeface="Wingdings" panose="05000000000000000000" pitchFamily="2" charset="2"/>
              <a:buNone/>
            </a:pPr>
            <a:r>
              <a:rPr lang="tr-TR" altLang="tr-TR" dirty="0"/>
              <a:t> </a:t>
            </a:r>
          </a:p>
        </p:txBody>
      </p:sp>
    </p:spTree>
    <p:extLst>
      <p:ext uri="{BB962C8B-B14F-4D97-AF65-F5344CB8AC3E}">
        <p14:creationId xmlns:p14="http://schemas.microsoft.com/office/powerpoint/2010/main" val="1260571263"/>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lvl="2" algn="ctr" rtl="0">
              <a:spcBef>
                <a:spcPct val="0"/>
              </a:spcBef>
            </a:pPr>
            <a:r>
              <a:rPr lang="tr-TR" altLang="tr-TR" sz="3200" b="1" dirty="0"/>
              <a:t>AVRUPA KOMİSYONU</a:t>
            </a:r>
            <a:br>
              <a:rPr lang="tr-TR" altLang="tr-TR" sz="3200" b="1" dirty="0"/>
            </a:br>
            <a:endParaRPr lang="tr-TR" sz="1400" dirty="0"/>
          </a:p>
        </p:txBody>
      </p:sp>
      <p:sp>
        <p:nvSpPr>
          <p:cNvPr id="3" name="İçerik Yer Tutucusu 2"/>
          <p:cNvSpPr>
            <a:spLocks noGrp="1"/>
          </p:cNvSpPr>
          <p:nvPr>
            <p:ph idx="1"/>
          </p:nvPr>
        </p:nvSpPr>
        <p:spPr/>
        <p:txBody>
          <a:bodyPr>
            <a:normAutofit fontScale="70000" lnSpcReduction="20000"/>
          </a:bodyPr>
          <a:lstStyle/>
          <a:p>
            <a:pPr algn="just"/>
            <a:r>
              <a:rPr lang="tr-TR" dirty="0"/>
              <a:t>Komisyon'un merkezi Brüksel'dedir. </a:t>
            </a:r>
            <a:endParaRPr lang="tr-TR" dirty="0" smtClean="0"/>
          </a:p>
          <a:p>
            <a:pPr algn="just"/>
            <a:endParaRPr lang="tr-TR" dirty="0"/>
          </a:p>
          <a:p>
            <a:pPr algn="just"/>
            <a:r>
              <a:rPr lang="tr-TR" altLang="tr-TR" sz="3100" dirty="0"/>
              <a:t>Komisyon toplantısı, komisyon başkanının başkanlığında haftada en az bir defa yapılmaktadır.</a:t>
            </a:r>
            <a:endParaRPr lang="tr-TR" sz="3100" dirty="0"/>
          </a:p>
          <a:p>
            <a:pPr algn="just"/>
            <a:endParaRPr lang="tr-TR" dirty="0"/>
          </a:p>
          <a:p>
            <a:pPr algn="just"/>
            <a:r>
              <a:rPr lang="tr-TR" dirty="0" smtClean="0"/>
              <a:t>Avrupa </a:t>
            </a:r>
            <a:r>
              <a:rPr lang="tr-TR" dirty="0"/>
              <a:t>Birliği üyesi devletlerden bağımsız bir niteliğe sahip olan Komisyon, Birliğin yürütme organı konumundadır. </a:t>
            </a:r>
            <a:endParaRPr lang="tr-TR" dirty="0" smtClean="0"/>
          </a:p>
          <a:p>
            <a:pPr algn="just"/>
            <a:endParaRPr lang="tr-TR" dirty="0"/>
          </a:p>
          <a:p>
            <a:pPr algn="just"/>
            <a:r>
              <a:rPr lang="tr-TR" dirty="0" smtClean="0"/>
              <a:t>Birliğin </a:t>
            </a:r>
            <a:r>
              <a:rPr lang="tr-TR" dirty="0"/>
              <a:t>bütçesini ve politikalarını uygulayan Komisyon, AB hukukunun uygulanmasının idari bakımdan gözetilmesi görevini de üstlenmiştir. </a:t>
            </a:r>
            <a:endParaRPr lang="tr-TR" dirty="0" smtClean="0"/>
          </a:p>
          <a:p>
            <a:pPr algn="just"/>
            <a:endParaRPr lang="tr-TR" dirty="0"/>
          </a:p>
          <a:p>
            <a:pPr algn="just"/>
            <a:r>
              <a:rPr lang="tr-TR" dirty="0" smtClean="0"/>
              <a:t>AB </a:t>
            </a:r>
            <a:r>
              <a:rPr lang="tr-TR" dirty="0"/>
              <a:t>hukukunu ihlal ettiği iddiasıyla üye devletleri Avrupa Birliği Adalet Divanı önünde dava edebilir. </a:t>
            </a:r>
          </a:p>
        </p:txBody>
      </p:sp>
    </p:spTree>
    <p:extLst>
      <p:ext uri="{BB962C8B-B14F-4D97-AF65-F5344CB8AC3E}">
        <p14:creationId xmlns:p14="http://schemas.microsoft.com/office/powerpoint/2010/main" val="356847395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466100" y="404664"/>
            <a:ext cx="8229600" cy="1301750"/>
          </a:xfrm>
        </p:spPr>
        <p:txBody>
          <a:bodyPr/>
          <a:lstStyle/>
          <a:p>
            <a:pPr eaLnBrk="1" hangingPunct="1">
              <a:defRPr/>
            </a:pPr>
            <a:r>
              <a:rPr lang="tr-TR" altLang="tr-TR" sz="2800" b="1" dirty="0" smtClean="0"/>
              <a:t>AVRUPA KOMİSYONU’NUN GÖREV VE YETKİLERİ</a:t>
            </a:r>
          </a:p>
        </p:txBody>
      </p:sp>
      <p:sp>
        <p:nvSpPr>
          <p:cNvPr id="12291" name="Rectangle 3"/>
          <p:cNvSpPr>
            <a:spLocks noGrp="1" noChangeArrowheads="1"/>
          </p:cNvSpPr>
          <p:nvPr>
            <p:ph type="body" idx="1"/>
          </p:nvPr>
        </p:nvSpPr>
        <p:spPr>
          <a:xfrm>
            <a:off x="466100" y="1916832"/>
            <a:ext cx="8229600" cy="4784725"/>
          </a:xfrm>
        </p:spPr>
        <p:txBody>
          <a:bodyPr/>
          <a:lstStyle/>
          <a:p>
            <a:pPr eaLnBrk="1" hangingPunct="1">
              <a:defRPr/>
            </a:pPr>
            <a:r>
              <a:rPr lang="tr-TR" altLang="tr-TR" sz="2000" dirty="0" smtClean="0">
                <a:latin typeface="+mj-lt"/>
              </a:rPr>
              <a:t>Birlik politika ve düzenlemelerinin yürütülmesini gözetmek</a:t>
            </a:r>
          </a:p>
          <a:p>
            <a:pPr eaLnBrk="1" hangingPunct="1">
              <a:defRPr/>
            </a:pPr>
            <a:r>
              <a:rPr lang="tr-TR" altLang="tr-TR" sz="2000" dirty="0" smtClean="0">
                <a:latin typeface="+mj-lt"/>
              </a:rPr>
              <a:t>Birlik hukukunun uygulanmasını gözetmek (üye ülkelerin Avrupa anlaşmalarına ve kanunlarına uyup uymadıklarını gözetlemek)</a:t>
            </a:r>
          </a:p>
          <a:p>
            <a:pPr eaLnBrk="1" hangingPunct="1">
              <a:defRPr/>
            </a:pPr>
            <a:r>
              <a:rPr lang="tr-TR" altLang="tr-TR" sz="2000" dirty="0" smtClean="0">
                <a:latin typeface="+mj-lt"/>
              </a:rPr>
              <a:t>Karar önerilerini hazırlamak</a:t>
            </a:r>
          </a:p>
          <a:p>
            <a:pPr eaLnBrk="1" hangingPunct="1">
              <a:defRPr/>
            </a:pPr>
            <a:r>
              <a:rPr lang="tr-TR" altLang="tr-TR" sz="2000" dirty="0" smtClean="0">
                <a:latin typeface="+mj-lt"/>
              </a:rPr>
              <a:t>Uluslararası anlaşmaları müzakere etmek</a:t>
            </a:r>
          </a:p>
          <a:p>
            <a:pPr eaLnBrk="1" hangingPunct="1">
              <a:defRPr/>
            </a:pPr>
            <a:r>
              <a:rPr lang="tr-TR" altLang="tr-TR" sz="2000" dirty="0" smtClean="0">
                <a:latin typeface="+mj-lt"/>
              </a:rPr>
              <a:t>Bütçenin ve birlik fonlarının uygulanmasını sağlamak</a:t>
            </a:r>
          </a:p>
          <a:p>
            <a:pPr eaLnBrk="1" hangingPunct="1">
              <a:defRPr/>
            </a:pPr>
            <a:r>
              <a:rPr lang="tr-TR" altLang="tr-TR" sz="2000" dirty="0" smtClean="0">
                <a:latin typeface="+mj-lt"/>
              </a:rPr>
              <a:t>Birlik faaliyetleri hakkında genel rapor hazırlamak</a:t>
            </a:r>
          </a:p>
          <a:p>
            <a:pPr eaLnBrk="1" hangingPunct="1">
              <a:defRPr/>
            </a:pPr>
            <a:r>
              <a:rPr lang="tr-TR" altLang="tr-TR" sz="2000" dirty="0" smtClean="0">
                <a:latin typeface="+mj-lt"/>
              </a:rPr>
              <a:t>Yeni Avrupa Kanunları için teklifler hazırlamak ve bunları Avrupa Parlamentosu’na ve Avrupa Bakanlar Konseyi’ne sunmak</a:t>
            </a:r>
          </a:p>
          <a:p>
            <a:pPr eaLnBrk="1" hangingPunct="1">
              <a:defRPr/>
            </a:pPr>
            <a:r>
              <a:rPr lang="tr-TR" altLang="tr-TR" sz="2000" dirty="0" smtClean="0">
                <a:latin typeface="+mj-lt"/>
              </a:rPr>
              <a:t>Üye ülkelerden kanunlara aykırı davrananları Adalet Divanı’na götürmek.</a:t>
            </a:r>
          </a:p>
          <a:p>
            <a:pPr eaLnBrk="1" hangingPunct="1">
              <a:defRPr/>
            </a:pPr>
            <a:endParaRPr lang="tr-TR" altLang="tr-TR" sz="2000" dirty="0" smtClean="0">
              <a:latin typeface="+mj-lt"/>
            </a:endParaRPr>
          </a:p>
        </p:txBody>
      </p:sp>
    </p:spTree>
    <p:extLst>
      <p:ext uri="{BB962C8B-B14F-4D97-AF65-F5344CB8AC3E}">
        <p14:creationId xmlns:p14="http://schemas.microsoft.com/office/powerpoint/2010/main" val="341929077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1541350A-6B48-4FA6-AC34-2D11FAA34B25}" type="slidenum">
              <a:rPr lang="tr-TR" altLang="tr-TR"/>
              <a:pPr/>
              <a:t>98</a:t>
            </a:fld>
            <a:endParaRPr lang="tr-TR" altLang="tr-TR"/>
          </a:p>
        </p:txBody>
      </p:sp>
      <p:sp>
        <p:nvSpPr>
          <p:cNvPr id="244738" name="Rectangle 2"/>
          <p:cNvSpPr>
            <a:spLocks noGrp="1" noChangeArrowheads="1"/>
          </p:cNvSpPr>
          <p:nvPr>
            <p:ph type="title"/>
          </p:nvPr>
        </p:nvSpPr>
        <p:spPr>
          <a:xfrm>
            <a:off x="900113" y="620713"/>
            <a:ext cx="7343775" cy="708025"/>
          </a:xfrm>
        </p:spPr>
        <p:txBody>
          <a:bodyPr>
            <a:normAutofit/>
          </a:bodyPr>
          <a:lstStyle/>
          <a:p>
            <a:r>
              <a:rPr lang="tr-TR" altLang="tr-TR" sz="3600" b="1" dirty="0" smtClean="0"/>
              <a:t>AVRUPA BİRLİĞİ KONSEYİ</a:t>
            </a:r>
            <a:endParaRPr lang="tr-TR" altLang="tr-TR" sz="3600" b="1" dirty="0"/>
          </a:p>
        </p:txBody>
      </p:sp>
      <p:sp>
        <p:nvSpPr>
          <p:cNvPr id="244739" name="Rectangle 3"/>
          <p:cNvSpPr>
            <a:spLocks noGrp="1" noChangeArrowheads="1"/>
          </p:cNvSpPr>
          <p:nvPr>
            <p:ph type="body" idx="1"/>
          </p:nvPr>
        </p:nvSpPr>
        <p:spPr>
          <a:xfrm>
            <a:off x="179388" y="2205038"/>
            <a:ext cx="8785225" cy="3529012"/>
          </a:xfrm>
        </p:spPr>
        <p:txBody>
          <a:bodyPr/>
          <a:lstStyle/>
          <a:p>
            <a:pPr>
              <a:lnSpc>
                <a:spcPct val="90000"/>
              </a:lnSpc>
            </a:pPr>
            <a:r>
              <a:rPr lang="tr-TR" altLang="tr-TR" sz="2800">
                <a:solidFill>
                  <a:srgbClr val="FF3300"/>
                </a:solidFill>
              </a:rPr>
              <a:t>Başkanlık Sistemi:</a:t>
            </a:r>
            <a:r>
              <a:rPr lang="tr-TR" altLang="tr-TR" sz="2800"/>
              <a:t> Her altı ayda bir </a:t>
            </a:r>
            <a:r>
              <a:rPr lang="tr-TR" altLang="tr-TR" sz="2800" smtClean="0"/>
              <a:t>dönüşümlü </a:t>
            </a:r>
            <a:endParaRPr lang="tr-TR" altLang="tr-TR" sz="2800"/>
          </a:p>
          <a:p>
            <a:pPr>
              <a:lnSpc>
                <a:spcPct val="90000"/>
              </a:lnSpc>
              <a:buFont typeface="Wingdings" panose="05000000000000000000" pitchFamily="2" charset="2"/>
              <a:buNone/>
            </a:pPr>
            <a:endParaRPr lang="tr-TR" altLang="tr-TR" sz="2800" dirty="0"/>
          </a:p>
          <a:p>
            <a:pPr>
              <a:lnSpc>
                <a:spcPct val="90000"/>
              </a:lnSpc>
            </a:pPr>
            <a:r>
              <a:rPr lang="tr-TR" altLang="tr-TR" sz="2800" dirty="0">
                <a:solidFill>
                  <a:srgbClr val="FF3300"/>
                </a:solidFill>
              </a:rPr>
              <a:t>Üye Sayısı:</a:t>
            </a:r>
            <a:r>
              <a:rPr lang="tr-TR" altLang="tr-TR" sz="2800" dirty="0"/>
              <a:t> Her bir AB ülkesinden bir bakan</a:t>
            </a:r>
          </a:p>
          <a:p>
            <a:pPr>
              <a:lnSpc>
                <a:spcPct val="90000"/>
              </a:lnSpc>
            </a:pPr>
            <a:endParaRPr lang="tr-TR" altLang="tr-TR" sz="2800" dirty="0"/>
          </a:p>
          <a:p>
            <a:pPr>
              <a:lnSpc>
                <a:spcPct val="90000"/>
              </a:lnSpc>
            </a:pPr>
            <a:r>
              <a:rPr lang="tr-TR" altLang="tr-TR" sz="2800" dirty="0">
                <a:solidFill>
                  <a:srgbClr val="FF3300"/>
                </a:solidFill>
              </a:rPr>
              <a:t>Merkezi:</a:t>
            </a:r>
            <a:r>
              <a:rPr lang="tr-TR" altLang="tr-TR" sz="2800" dirty="0"/>
              <a:t> Brüksel </a:t>
            </a:r>
          </a:p>
          <a:p>
            <a:pPr>
              <a:lnSpc>
                <a:spcPct val="90000"/>
              </a:lnSpc>
              <a:buFont typeface="Wingdings" panose="05000000000000000000" pitchFamily="2" charset="2"/>
              <a:buNone/>
            </a:pPr>
            <a:endParaRPr lang="tr-TR" altLang="tr-TR" sz="2800" dirty="0"/>
          </a:p>
          <a:p>
            <a:pPr>
              <a:lnSpc>
                <a:spcPct val="90000"/>
              </a:lnSpc>
            </a:pPr>
            <a:r>
              <a:rPr lang="tr-TR" altLang="tr-TR" sz="2800" dirty="0">
                <a:solidFill>
                  <a:srgbClr val="FF3300"/>
                </a:solidFill>
              </a:rPr>
              <a:t>İnternet Adresi: </a:t>
            </a:r>
            <a:r>
              <a:rPr lang="tr-TR" altLang="tr-TR" sz="2800" dirty="0">
                <a:hlinkClick r:id="rId2"/>
              </a:rPr>
              <a:t>http://www.consilium.europa.eu/</a:t>
            </a:r>
            <a:endParaRPr lang="tr-TR" altLang="tr-TR" sz="2800" dirty="0"/>
          </a:p>
          <a:p>
            <a:pPr>
              <a:lnSpc>
                <a:spcPct val="90000"/>
              </a:lnSpc>
              <a:buFont typeface="Wingdings" panose="05000000000000000000" pitchFamily="2" charset="2"/>
              <a:buNone/>
            </a:pPr>
            <a:endParaRPr lang="tr-TR" altLang="tr-TR" sz="2800" dirty="0"/>
          </a:p>
        </p:txBody>
      </p:sp>
    </p:spTree>
    <p:extLst>
      <p:ext uri="{BB962C8B-B14F-4D97-AF65-F5344CB8AC3E}">
        <p14:creationId xmlns:p14="http://schemas.microsoft.com/office/powerpoint/2010/main" val="3437749494"/>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B6B8AFFD-F2DB-43A4-9052-BE078FAA5E05}" type="slidenum">
              <a:rPr lang="tr-TR" altLang="tr-TR"/>
              <a:pPr/>
              <a:t>99</a:t>
            </a:fld>
            <a:endParaRPr lang="tr-TR" altLang="tr-TR"/>
          </a:p>
        </p:txBody>
      </p:sp>
      <p:sp>
        <p:nvSpPr>
          <p:cNvPr id="245762" name="Rectangle 2"/>
          <p:cNvSpPr>
            <a:spLocks noGrp="1" noChangeArrowheads="1"/>
          </p:cNvSpPr>
          <p:nvPr>
            <p:ph type="title"/>
          </p:nvPr>
        </p:nvSpPr>
        <p:spPr>
          <a:xfrm>
            <a:off x="827088" y="620713"/>
            <a:ext cx="7632700" cy="673100"/>
          </a:xfrm>
        </p:spPr>
        <p:txBody>
          <a:bodyPr>
            <a:normAutofit/>
          </a:bodyPr>
          <a:lstStyle/>
          <a:p>
            <a:r>
              <a:rPr lang="tr-TR" altLang="tr-TR" sz="3600" b="1" dirty="0" smtClean="0"/>
              <a:t>AVRUPA BİRLİĞİ KONSEYİ</a:t>
            </a:r>
            <a:endParaRPr lang="tr-TR" altLang="tr-TR" sz="3600" b="1" dirty="0"/>
          </a:p>
        </p:txBody>
      </p:sp>
      <p:sp>
        <p:nvSpPr>
          <p:cNvPr id="245763" name="Rectangle 3"/>
          <p:cNvSpPr>
            <a:spLocks noGrp="1" noChangeArrowheads="1"/>
          </p:cNvSpPr>
          <p:nvPr>
            <p:ph type="body" idx="1"/>
          </p:nvPr>
        </p:nvSpPr>
        <p:spPr>
          <a:xfrm>
            <a:off x="250825" y="1484784"/>
            <a:ext cx="8785225" cy="4249737"/>
          </a:xfrm>
        </p:spPr>
        <p:txBody>
          <a:bodyPr/>
          <a:lstStyle/>
          <a:p>
            <a:pPr algn="ctr">
              <a:lnSpc>
                <a:spcPct val="80000"/>
              </a:lnSpc>
              <a:buFont typeface="Wingdings" panose="05000000000000000000" pitchFamily="2" charset="2"/>
              <a:buNone/>
            </a:pPr>
            <a:endParaRPr lang="tr-TR" altLang="tr-TR" sz="2900" dirty="0"/>
          </a:p>
          <a:p>
            <a:pPr>
              <a:lnSpc>
                <a:spcPct val="80000"/>
              </a:lnSpc>
            </a:pPr>
            <a:r>
              <a:rPr lang="tr-TR" altLang="tr-TR" sz="2900" dirty="0"/>
              <a:t>Üye devletleri temsil eder; AB'nin yasama koludur (bazı alanlarda da yürütme koludur).</a:t>
            </a:r>
          </a:p>
          <a:p>
            <a:pPr>
              <a:lnSpc>
                <a:spcPct val="80000"/>
              </a:lnSpc>
              <a:buFont typeface="Wingdings" panose="05000000000000000000" pitchFamily="2" charset="2"/>
              <a:buNone/>
            </a:pPr>
            <a:endParaRPr lang="tr-TR" altLang="tr-TR" sz="2900" dirty="0"/>
          </a:p>
          <a:p>
            <a:pPr>
              <a:lnSpc>
                <a:spcPct val="80000"/>
              </a:lnSpc>
            </a:pPr>
            <a:r>
              <a:rPr lang="tr-TR" altLang="tr-TR" sz="2900" dirty="0"/>
              <a:t>Üye devletlerin genel ekonomi politikalarının koordinasyonunu sağlar.</a:t>
            </a:r>
            <a:r>
              <a:rPr lang="en-US" altLang="tr-TR" sz="2900" dirty="0"/>
              <a:t> </a:t>
            </a:r>
            <a:endParaRPr lang="tr-TR" altLang="tr-TR" sz="2900" dirty="0"/>
          </a:p>
          <a:p>
            <a:pPr>
              <a:lnSpc>
                <a:spcPct val="80000"/>
              </a:lnSpc>
            </a:pPr>
            <a:endParaRPr lang="tr-TR" altLang="tr-TR" sz="2900" dirty="0"/>
          </a:p>
          <a:p>
            <a:pPr>
              <a:lnSpc>
                <a:spcPct val="80000"/>
              </a:lnSpc>
            </a:pPr>
            <a:r>
              <a:rPr lang="tr-TR" altLang="tr-TR" sz="2900" dirty="0"/>
              <a:t>Diğer ülkeler veya uluslararası örgütlerle uluslararası anlaşmalar imzalar.</a:t>
            </a:r>
          </a:p>
          <a:p>
            <a:pPr>
              <a:lnSpc>
                <a:spcPct val="80000"/>
              </a:lnSpc>
            </a:pPr>
            <a:endParaRPr lang="tr-TR" altLang="tr-TR" sz="2900" dirty="0"/>
          </a:p>
        </p:txBody>
      </p:sp>
    </p:spTree>
    <p:extLst>
      <p:ext uri="{BB962C8B-B14F-4D97-AF65-F5344CB8AC3E}">
        <p14:creationId xmlns:p14="http://schemas.microsoft.com/office/powerpoint/2010/main" val="85544835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15356</TotalTime>
  <Words>4608</Words>
  <Application>Microsoft Office PowerPoint</Application>
  <PresentationFormat>Ekran Gösterisi (4:3)</PresentationFormat>
  <Paragraphs>603</Paragraphs>
  <Slides>104</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104</vt:i4>
      </vt:variant>
    </vt:vector>
  </HeadingPairs>
  <TitlesOfParts>
    <vt:vector size="109" baseType="lpstr">
      <vt:lpstr>Arial</vt:lpstr>
      <vt:lpstr>Calibri</vt:lpstr>
      <vt:lpstr>Times New Roman</vt:lpstr>
      <vt:lpstr>Wingdings</vt:lpstr>
      <vt:lpstr>Ofis Teması</vt:lpstr>
      <vt:lpstr>TÜRKİYE-AVRUPA BİRLİĞİ İLİŞKİLERİ DOÇ. DR. ASLI BEYHAN ACAR  İ.Ü. İŞLETME FAKÜLTESİ</vt:lpstr>
      <vt:lpstr>AVRUPA BİRLİĞİ</vt:lpstr>
      <vt:lpstr>AVRUPA BİRLİĞİ</vt:lpstr>
      <vt:lpstr>AVRUPA BİRLİĞİ</vt:lpstr>
      <vt:lpstr>AVRUPA BİRLİĞİ</vt:lpstr>
      <vt:lpstr>AVRUPA BİRLİĞİ</vt:lpstr>
      <vt:lpstr>AVRUPA BİRLİĞİ</vt:lpstr>
      <vt:lpstr>Schuman Planı</vt:lpstr>
      <vt:lpstr>Avrupa Kömür Çelik Teşkilatı</vt:lpstr>
      <vt:lpstr>Avrupa Ekonomik Topluluğu</vt:lpstr>
      <vt:lpstr>AB TEMEL AMAÇLARI</vt:lpstr>
      <vt:lpstr>AB TEMEL AMAÇLARI</vt:lpstr>
      <vt:lpstr>PowerPoint Sunusu</vt:lpstr>
      <vt:lpstr>PowerPoint Sunusu</vt:lpstr>
      <vt:lpstr>PowerPoint Sunusu</vt:lpstr>
      <vt:lpstr>PowerPoint Sunusu</vt:lpstr>
      <vt:lpstr>PowerPoint Sunusu</vt:lpstr>
      <vt:lpstr>TÜRKİYE’NİN AVRUPALILIĞI</vt:lpstr>
      <vt:lpstr> TÜRKİYE-AB İLİŞKİLERİ</vt:lpstr>
      <vt:lpstr>PowerPoint Sunusu</vt:lpstr>
      <vt:lpstr>PowerPoint Sunusu</vt:lpstr>
      <vt:lpstr>PowerPoint Sunusu</vt:lpstr>
      <vt:lpstr>PowerPoint Sunusu</vt:lpstr>
      <vt:lpstr>PowerPoint Sunusu</vt:lpstr>
      <vt:lpstr>PowerPoint Sunusu</vt:lpstr>
      <vt:lpstr>PowerPoint Sunusu</vt:lpstr>
      <vt:lpstr>TÜRKİYE-AB İLİŞKİLERİ</vt:lpstr>
      <vt:lpstr>ORTAKLIK BAŞVURUSU VE GELİŞMELER</vt:lpstr>
      <vt:lpstr>ANKARA ANLAŞMASI’NIN AMACI</vt:lpstr>
      <vt:lpstr>AET-TÜRKİYE İLİŞKİLERİNDEKİ OLUMSUZLUKLAR  (TÜRKİYE KAYNAKLI)</vt:lpstr>
      <vt:lpstr>AET-TÜRKİYE İLİŞKİLERİNDEKİ OLUMSUZLUKLAR (TÜRKİYE KAYNAKLI)</vt:lpstr>
      <vt:lpstr>AET-TÜRKİYE İLİŞKİLERİNDEKİ OLUMSUZLUKLAR (AET KAYNAKLI)</vt:lpstr>
      <vt:lpstr>SOĞUK SAVAŞ SONRASI İLİŞKİLER (1990-2005)</vt:lpstr>
      <vt:lpstr>AVRUPA BİRLİĞİ’NE GİRİŞ KRİTERLERİ</vt:lpstr>
      <vt:lpstr>AVRUPA BİRLİĞİ’NE GİRİŞ KRİTERLERİ</vt:lpstr>
      <vt:lpstr>KOPENHAG EKONOMİK KRİTERLERİ  </vt:lpstr>
      <vt:lpstr>KOPENHAG EKONOMİK KRİTERLERİ</vt:lpstr>
      <vt:lpstr>MAASTRICHT KRİTERLERİ (1 Ocak 1993)</vt:lpstr>
      <vt:lpstr>MAASTRICHT KRİTERLERİNİN AMACI </vt:lpstr>
      <vt:lpstr>MAASTRICHT KRİTERLERİ (1 Ocak 1993)</vt:lpstr>
      <vt:lpstr>PowerPoint Sunusu</vt:lpstr>
      <vt:lpstr>PowerPoint Sunusu</vt:lpstr>
      <vt:lpstr>PowerPoint Sunusu</vt:lpstr>
      <vt:lpstr>BÜYÜME</vt:lpstr>
      <vt:lpstr>BÜYÜME</vt:lpstr>
      <vt:lpstr>PowerPoint Sunusu</vt:lpstr>
      <vt:lpstr>PowerPoint Sunusu</vt:lpstr>
      <vt:lpstr>PowerPoint Sunusu</vt:lpstr>
      <vt:lpstr>EKONOMİK KRİTERLERE UYUM SORUNLARI</vt:lpstr>
      <vt:lpstr>Rekabet Politikası ve Fikri Mülkiyet Hukukuna Uyum</vt:lpstr>
      <vt:lpstr>Topluluk Gümrük Mevzuatına Uyum</vt:lpstr>
      <vt:lpstr>PowerPoint Sunusu</vt:lpstr>
      <vt:lpstr>Türkiye’nin liberal dış ticaret anlayışını benimseyerek, dünyadaki kapitalist yapılanmaya uyum sağlama sürecinde yaşadığı iki önemli gelişme vardır:  </vt:lpstr>
      <vt:lpstr>GÜMRÜK BİRLİĞİ</vt:lpstr>
      <vt:lpstr>GÜMRÜK BİRLİĞİ</vt:lpstr>
      <vt:lpstr>GÜMRÜK BİRLİĞİ</vt:lpstr>
      <vt:lpstr>GÜMRÜK BİRLİĞİ</vt:lpstr>
      <vt:lpstr>GÜMRÜK BİRLİĞİ</vt:lpstr>
      <vt:lpstr>GÜMRÜK BİRLİĞİ</vt:lpstr>
      <vt:lpstr>Gümrük Birliği’nin Türkiye Ekonomisi Üzerindeki Etkileri </vt:lpstr>
      <vt:lpstr>GÜMRÜK BİRLİĞİ’NİN STATİK ETKİLERİ</vt:lpstr>
      <vt:lpstr>Gümrük Birliği’nin Türkiye Ekonomisi Üzerindeki Etkileri </vt:lpstr>
      <vt:lpstr>Ticaret Yaratıcı Etki  </vt:lpstr>
      <vt:lpstr>Ticaret Yaratıcı Etki</vt:lpstr>
      <vt:lpstr>PowerPoint Sunusu</vt:lpstr>
      <vt:lpstr>Örnek; </vt:lpstr>
      <vt:lpstr>PowerPoint Sunusu</vt:lpstr>
      <vt:lpstr>Gümrük Birliği’nin Türkiye Ekonomisi Üzerindeki Etkileri </vt:lpstr>
      <vt:lpstr>Gümrük Birliği’nin Türkiye Ekonomisi Üzerindeki Etkileri</vt:lpstr>
      <vt:lpstr>Gümrük Birliği’nin Türkiye Ekonomisi Üzerindeki Etkileri</vt:lpstr>
      <vt:lpstr>TİCARETİ BOZUCU ETKENLER</vt:lpstr>
      <vt:lpstr>GÜMRÜK BİRLİĞİ’NİN DİNAMİK ETKİLERİ</vt:lpstr>
      <vt:lpstr>Gümrük Birliği’nin Olumlu Etkileri </vt:lpstr>
      <vt:lpstr>PowerPoint Sunusu</vt:lpstr>
      <vt:lpstr>PowerPoint Sunusu</vt:lpstr>
      <vt:lpstr>PowerPoint Sunusu</vt:lpstr>
      <vt:lpstr>Sanayi Ürünleri Ticaretindeki Teknik Engellerin Kaldırılması</vt:lpstr>
      <vt:lpstr>HELSİNKİ ZİRVESİ</vt:lpstr>
      <vt:lpstr>Katılım Ortaklığı Belgesi (KOB)</vt:lpstr>
      <vt:lpstr>Katılım Ortaklığı Belgesi (KOB)</vt:lpstr>
      <vt:lpstr>AB MÜKTESEBATI VE TÜRKİYE’NİN UYUMU</vt:lpstr>
      <vt:lpstr>AVRUPA BİRLİĞİ HUKUKİ YAPISI</vt:lpstr>
      <vt:lpstr>AVRUPA BİRLİĞİ HUKUK DÜZENİ</vt:lpstr>
      <vt:lpstr>MÜKTESEBAT KAVRAMI</vt:lpstr>
      <vt:lpstr>Mevzuat; erişilecek hedeflere göre yönetmelik, yönerge, karar, tavsiye ve görüş olmak üzere çeşitli biçimler alır: </vt:lpstr>
      <vt:lpstr>İŞ HAYATINA YÖNELİK DİREKTİF KONULARI</vt:lpstr>
      <vt:lpstr> AB ORGANLARI</vt:lpstr>
      <vt:lpstr>AB ZİRVESİ</vt:lpstr>
      <vt:lpstr>AVRUPA PARLAMENTOSU</vt:lpstr>
      <vt:lpstr> AVRUPA PARLAMENTOSU’NUN GÖREV VE YETKİLERİ</vt:lpstr>
      <vt:lpstr>AVRUPA PARLAMENTOSU</vt:lpstr>
      <vt:lpstr>AVRUPA PARLAMENTOSU</vt:lpstr>
      <vt:lpstr>PowerPoint Sunusu</vt:lpstr>
      <vt:lpstr>PowerPoint Sunusu</vt:lpstr>
      <vt:lpstr>PowerPoint Sunusu</vt:lpstr>
      <vt:lpstr>AVRUPA KOMİSYONU </vt:lpstr>
      <vt:lpstr>AVRUPA KOMİSYONU’NUN GÖREV VE YETKİLERİ</vt:lpstr>
      <vt:lpstr>AVRUPA BİRLİĞİ KONSEYİ</vt:lpstr>
      <vt:lpstr>AVRUPA BİRLİĞİ KONSEYİ</vt:lpstr>
      <vt:lpstr>AVRUPA BİRLİĞİ KONSEYİ</vt:lpstr>
      <vt:lpstr>AVRUPA PARLAMENTOSU’NDAKİ SİYASİ GRUPLAR   </vt:lpstr>
      <vt:lpstr>AB SAYIŞTAYI </vt:lpstr>
      <vt:lpstr>AVRUPA MERKEZ BANKASI</vt:lpstr>
      <vt:lpstr>AVRUPA MERKEZ BANKASI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AVRUPA BİRLİĞİ’NE GİRİŞ KRİTERLERİ</dc:title>
  <dc:creator>Aslı</dc:creator>
  <cp:lastModifiedBy>kagem2</cp:lastModifiedBy>
  <cp:revision>297</cp:revision>
  <dcterms:created xsi:type="dcterms:W3CDTF">2012-10-02T11:38:31Z</dcterms:created>
  <dcterms:modified xsi:type="dcterms:W3CDTF">2019-03-03T16:37:32Z</dcterms:modified>
</cp:coreProperties>
</file>